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handoutMasterIdLst>
    <p:handoutMasterId r:id="rId29"/>
  </p:handoutMasterIdLst>
  <p:sldIdLst>
    <p:sldId id="259" r:id="rId2"/>
    <p:sldId id="260" r:id="rId3"/>
    <p:sldId id="296" r:id="rId4"/>
    <p:sldId id="292" r:id="rId5"/>
    <p:sldId id="276" r:id="rId6"/>
    <p:sldId id="279" r:id="rId7"/>
    <p:sldId id="293" r:id="rId8"/>
    <p:sldId id="269" r:id="rId9"/>
    <p:sldId id="295" r:id="rId10"/>
    <p:sldId id="280" r:id="rId11"/>
    <p:sldId id="290" r:id="rId12"/>
    <p:sldId id="263" r:id="rId13"/>
    <p:sldId id="261" r:id="rId14"/>
    <p:sldId id="282" r:id="rId15"/>
    <p:sldId id="298" r:id="rId16"/>
    <p:sldId id="275" r:id="rId17"/>
    <p:sldId id="278" r:id="rId18"/>
    <p:sldId id="265" r:id="rId19"/>
    <p:sldId id="266" r:id="rId20"/>
    <p:sldId id="267" r:id="rId21"/>
    <p:sldId id="283" r:id="rId22"/>
    <p:sldId id="268" r:id="rId23"/>
    <p:sldId id="284" r:id="rId24"/>
    <p:sldId id="285" r:id="rId25"/>
    <p:sldId id="289" r:id="rId26"/>
    <p:sldId id="273" r:id="rId27"/>
  </p:sldIdLst>
  <p:sldSz cx="12192000" cy="6858000"/>
  <p:notesSz cx="6797675" cy="9926638"/>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usztai Varga Ildiko" initials="PVI" lastIdx="1" clrIdx="0">
    <p:extLst>
      <p:ext uri="{19B8F6BF-5375-455C-9EA6-DF929625EA0E}">
        <p15:presenceInfo xmlns:p15="http://schemas.microsoft.com/office/powerpoint/2012/main" userId="S-1-5-21-3671893248-2194274376-2622394956-210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5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Közepesen sötét stílus 2 – 1.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Téma alapján készült stílus 1 – 2. jelölőszín">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1E4AEA4-8DFA-4A89-87EB-49C32662AFE0}" styleName="Közepesen sötét stílus 2 – 2.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Közepesen sötét stílus 2 – 6.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DCAF9ED-07DC-4A11-8D7F-57B35C25682E}" styleName="Közepesen sötét stílus 1 – 2. jelölőszín">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2187" autoAdjust="0"/>
  </p:normalViewPr>
  <p:slideViewPr>
    <p:cSldViewPr snapToGrid="0">
      <p:cViewPr varScale="1">
        <p:scale>
          <a:sx n="72" d="100"/>
          <a:sy n="72" d="100"/>
        </p:scale>
        <p:origin x="1104"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B79680E2-37E7-4139-A543-B03E4C2C5044}" type="datetimeFigureOut">
              <a:rPr lang="hu-HU" smtClean="0"/>
              <a:pPr/>
              <a:t>2025. 03. 10.</a:t>
            </a:fld>
            <a:endParaRPr lang="hu-HU"/>
          </a:p>
        </p:txBody>
      </p:sp>
      <p:sp>
        <p:nvSpPr>
          <p:cNvPr id="4" name="Élőláb helye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hu-HU"/>
          </a:p>
        </p:txBody>
      </p:sp>
      <p:sp>
        <p:nvSpPr>
          <p:cNvPr id="5" name="Dia számának helye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C3514D76-001E-4E13-BEFC-04DDDDF9099C}" type="slidenum">
              <a:rPr lang="hu-HU" smtClean="0"/>
              <a:pPr/>
              <a:t>‹#›</a:t>
            </a:fld>
            <a:endParaRPr lang="hu-HU"/>
          </a:p>
        </p:txBody>
      </p:sp>
    </p:spTree>
    <p:extLst>
      <p:ext uri="{BB962C8B-B14F-4D97-AF65-F5344CB8AC3E}">
        <p14:creationId xmlns:p14="http://schemas.microsoft.com/office/powerpoint/2010/main" val="26342058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2C6AC9A-DC11-436A-AF61-C49B8D295C58}" type="datetimeFigureOut">
              <a:rPr lang="hu-HU" smtClean="0"/>
              <a:pPr/>
              <a:t>2025. 03. 10.</a:t>
            </a:fld>
            <a:endParaRPr lang="hu-HU"/>
          </a:p>
        </p:txBody>
      </p:sp>
      <p:sp>
        <p:nvSpPr>
          <p:cNvPr id="4" name="Diakép helye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hu-HU"/>
          </a:p>
        </p:txBody>
      </p:sp>
      <p:sp>
        <p:nvSpPr>
          <p:cNvPr id="5" name="Jegyzetek helye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6" name="Élőláb helye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hu-HU"/>
          </a:p>
        </p:txBody>
      </p:sp>
      <p:sp>
        <p:nvSpPr>
          <p:cNvPr id="7" name="Dia számának helye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B6A27AA-EAE5-4E54-AD34-143CBAABF27C}" type="slidenum">
              <a:rPr lang="hu-HU" smtClean="0"/>
              <a:pPr/>
              <a:t>‹#›</a:t>
            </a:fld>
            <a:endParaRPr lang="hu-HU"/>
          </a:p>
        </p:txBody>
      </p:sp>
    </p:spTree>
    <p:extLst>
      <p:ext uri="{BB962C8B-B14F-4D97-AF65-F5344CB8AC3E}">
        <p14:creationId xmlns:p14="http://schemas.microsoft.com/office/powerpoint/2010/main" val="3542802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u-szeged.hu/sztekarrier/hallgatoknak-for/information-in-english"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mailto:masa.barbara@szte.hu"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D3A8107-4C99-4DFF-9B18-0FFD3C55872D}"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noProof="0" dirty="0" smtClean="0"/>
              <a:t>I would like to present in a few words the course of the internship procedure. </a:t>
            </a:r>
            <a:r>
              <a:rPr lang="en-GB" sz="1200" b="0" i="0" kern="1200" noProof="0" dirty="0" smtClean="0">
                <a:solidFill>
                  <a:schemeClr val="tx1"/>
                </a:solidFill>
                <a:effectLst/>
                <a:latin typeface="+mn-lt"/>
                <a:ea typeface="+mn-ea"/>
                <a:cs typeface="+mn-cs"/>
              </a:rPr>
              <a:t>If you are</a:t>
            </a:r>
            <a:r>
              <a:rPr lang="en-GB" sz="1200" b="0" i="0" kern="1200" baseline="0" noProof="0" dirty="0" smtClean="0">
                <a:solidFill>
                  <a:schemeClr val="tx1"/>
                </a:solidFill>
                <a:effectLst/>
                <a:latin typeface="+mn-lt"/>
                <a:ea typeface="+mn-ea"/>
                <a:cs typeface="+mn-cs"/>
              </a:rPr>
              <a:t> </a:t>
            </a:r>
            <a:r>
              <a:rPr lang="hu-HU" sz="1200" b="0" i="0" kern="1200" baseline="0" noProof="0" dirty="0" smtClean="0">
                <a:solidFill>
                  <a:schemeClr val="tx1"/>
                </a:solidFill>
                <a:effectLst/>
                <a:latin typeface="+mn-lt"/>
                <a:ea typeface="+mn-ea"/>
                <a:cs typeface="+mn-cs"/>
              </a:rPr>
              <a:t>TAC (</a:t>
            </a:r>
            <a:r>
              <a:rPr lang="hu-HU" sz="1200" b="0" i="0" kern="1200" baseline="0" noProof="0" dirty="0" err="1" smtClean="0">
                <a:solidFill>
                  <a:schemeClr val="tx1"/>
                </a:solidFill>
                <a:effectLst/>
                <a:latin typeface="+mn-lt"/>
                <a:ea typeface="+mn-ea"/>
                <a:cs typeface="+mn-cs"/>
              </a:rPr>
              <a:t>Tourism</a:t>
            </a:r>
            <a:r>
              <a:rPr lang="hu-HU" sz="1200" b="0" i="0" kern="1200" baseline="0" noProof="0" dirty="0" smtClean="0">
                <a:solidFill>
                  <a:schemeClr val="tx1"/>
                </a:solidFill>
                <a:effectLst/>
                <a:latin typeface="+mn-lt"/>
                <a:ea typeface="+mn-ea"/>
                <a:cs typeface="+mn-cs"/>
              </a:rPr>
              <a:t> and </a:t>
            </a:r>
            <a:r>
              <a:rPr lang="hu-HU" sz="1200" b="0" i="0" kern="1200" baseline="0" noProof="0" dirty="0" err="1" smtClean="0">
                <a:solidFill>
                  <a:schemeClr val="tx1"/>
                </a:solidFill>
                <a:effectLst/>
                <a:latin typeface="+mn-lt"/>
                <a:ea typeface="+mn-ea"/>
                <a:cs typeface="+mn-cs"/>
              </a:rPr>
              <a:t>Catering</a:t>
            </a:r>
            <a:r>
              <a:rPr lang="hu-HU" sz="1200" b="0" i="0" kern="1200" baseline="0" noProof="0" dirty="0" smtClean="0">
                <a:solidFill>
                  <a:schemeClr val="tx1"/>
                </a:solidFill>
                <a:effectLst/>
                <a:latin typeface="+mn-lt"/>
                <a:ea typeface="+mn-ea"/>
                <a:cs typeface="+mn-cs"/>
              </a:rPr>
              <a:t>) </a:t>
            </a:r>
            <a:r>
              <a:rPr lang="hu-HU" sz="1200" b="0" i="0" kern="1200" baseline="0" noProof="0" dirty="0" err="1" smtClean="0">
                <a:solidFill>
                  <a:schemeClr val="tx1"/>
                </a:solidFill>
                <a:effectLst/>
                <a:latin typeface="+mn-lt"/>
                <a:ea typeface="+mn-ea"/>
                <a:cs typeface="+mn-cs"/>
              </a:rPr>
              <a:t>students</a:t>
            </a:r>
            <a:r>
              <a:rPr lang="en-GB" sz="1200" b="0" i="0" kern="1200" baseline="0" noProof="0" dirty="0" smtClean="0">
                <a:solidFill>
                  <a:schemeClr val="tx1"/>
                </a:solidFill>
                <a:effectLst/>
                <a:latin typeface="+mn-lt"/>
                <a:ea typeface="+mn-ea"/>
                <a:cs typeface="+mn-cs"/>
              </a:rPr>
              <a:t> y</a:t>
            </a:r>
            <a:r>
              <a:rPr lang="en-GB" baseline="0" noProof="0" dirty="0" smtClean="0"/>
              <a:t>ou will meet me about your internship </a:t>
            </a:r>
            <a:r>
              <a:rPr lang="hu-HU" baseline="0" noProof="0" dirty="0" smtClean="0"/>
              <a:t>in </a:t>
            </a:r>
            <a:r>
              <a:rPr lang="hu-HU" baseline="0" noProof="0" dirty="0" err="1" smtClean="0"/>
              <a:t>your</a:t>
            </a:r>
            <a:r>
              <a:rPr lang="hu-HU" baseline="0" noProof="0" dirty="0" smtClean="0"/>
              <a:t>, </a:t>
            </a:r>
            <a:r>
              <a:rPr lang="en-GB" baseline="0" noProof="0" dirty="0" smtClean="0"/>
              <a:t>7</a:t>
            </a:r>
            <a:r>
              <a:rPr lang="en-GB" baseline="30000" noProof="0" dirty="0" smtClean="0"/>
              <a:t>th</a:t>
            </a:r>
            <a:r>
              <a:rPr lang="hu-HU" baseline="0" noProof="0" dirty="0" smtClean="0"/>
              <a:t> </a:t>
            </a:r>
            <a:r>
              <a:rPr lang="hu-HU" baseline="0" noProof="0" dirty="0" err="1" smtClean="0"/>
              <a:t>or</a:t>
            </a:r>
            <a:r>
              <a:rPr lang="hu-HU" baseline="0" noProof="0" dirty="0" smtClean="0"/>
              <a:t> 8</a:t>
            </a:r>
            <a:r>
              <a:rPr lang="en-GB" baseline="30000" noProof="0" dirty="0" err="1" smtClean="0"/>
              <a:t>th</a:t>
            </a:r>
            <a:r>
              <a:rPr lang="en-GB" baseline="0" noProof="0" dirty="0" smtClean="0"/>
              <a:t> semester. </a:t>
            </a:r>
            <a:r>
              <a:rPr lang="en-GB" sz="1200" b="0" i="0" kern="1200" noProof="0" dirty="0" smtClean="0">
                <a:solidFill>
                  <a:schemeClr val="tx1"/>
                </a:solidFill>
                <a:effectLst/>
                <a:latin typeface="+mn-lt"/>
                <a:ea typeface="+mn-ea"/>
                <a:cs typeface="+mn-cs"/>
              </a:rPr>
              <a:t>I also included student questions in my presentation.</a:t>
            </a:r>
            <a:r>
              <a:rPr lang="hu-HU" sz="1200" b="0" i="0" kern="1200" noProof="0" dirty="0" smtClean="0">
                <a:solidFill>
                  <a:schemeClr val="tx1"/>
                </a:solidFill>
                <a:effectLst/>
                <a:latin typeface="+mn-lt"/>
                <a:ea typeface="+mn-ea"/>
                <a:cs typeface="+mn-cs"/>
              </a:rPr>
              <a:t> I</a:t>
            </a:r>
            <a:r>
              <a:rPr lang="en-GB" sz="1200" b="0" i="0" kern="1200" noProof="0" dirty="0" smtClean="0">
                <a:solidFill>
                  <a:schemeClr val="tx1"/>
                </a:solidFill>
                <a:latin typeface="+mn-lt"/>
                <a:ea typeface="+mn-ea"/>
                <a:cs typeface="+mn-cs"/>
              </a:rPr>
              <a:t>f you have any questions</a:t>
            </a:r>
            <a:r>
              <a:rPr lang="hu-HU" sz="1200" b="0" i="0" kern="1200" noProof="0" dirty="0" smtClean="0">
                <a:solidFill>
                  <a:schemeClr val="tx1"/>
                </a:solidFill>
                <a:latin typeface="+mn-lt"/>
                <a:ea typeface="+mn-ea"/>
                <a:cs typeface="+mn-cs"/>
              </a:rPr>
              <a:t>,</a:t>
            </a:r>
            <a:r>
              <a:rPr lang="en-GB" sz="1200" b="0" i="0" kern="1200" noProof="0" dirty="0" smtClean="0">
                <a:solidFill>
                  <a:schemeClr val="tx1"/>
                </a:solidFill>
                <a:latin typeface="+mn-lt"/>
                <a:ea typeface="+mn-ea"/>
                <a:cs typeface="+mn-cs"/>
              </a:rPr>
              <a:t> you can write</a:t>
            </a:r>
            <a:r>
              <a:rPr lang="hu-HU" sz="1200" b="0" i="0" kern="1200" baseline="0" noProof="0" dirty="0" smtClean="0">
                <a:solidFill>
                  <a:schemeClr val="tx1"/>
                </a:solidFill>
                <a:latin typeface="+mn-lt"/>
                <a:ea typeface="+mn-ea"/>
                <a:cs typeface="+mn-cs"/>
              </a:rPr>
              <a:t> an </a:t>
            </a:r>
            <a:r>
              <a:rPr lang="en-GB" sz="1200" b="0" i="0" kern="1200" noProof="0" dirty="0" smtClean="0">
                <a:solidFill>
                  <a:schemeClr val="tx1"/>
                </a:solidFill>
                <a:latin typeface="+mn-lt"/>
                <a:ea typeface="+mn-ea"/>
                <a:cs typeface="+mn-cs"/>
              </a:rPr>
              <a:t>e-mail me</a:t>
            </a:r>
            <a:r>
              <a:rPr lang="hu-HU" sz="1200" b="0" i="0" kern="1200" noProof="0" dirty="0" smtClean="0">
                <a:solidFill>
                  <a:schemeClr val="tx1"/>
                </a:solidFill>
                <a:latin typeface="+mn-lt"/>
                <a:ea typeface="+mn-ea"/>
                <a:cs typeface="+mn-cs"/>
              </a:rPr>
              <a:t>.</a:t>
            </a:r>
            <a:r>
              <a:rPr lang="hu-HU" sz="1200" b="0" i="0" kern="1200" baseline="0" noProof="0" dirty="0" smtClean="0">
                <a:solidFill>
                  <a:schemeClr val="tx1"/>
                </a:solidFill>
                <a:latin typeface="+mn-lt"/>
                <a:ea typeface="+mn-ea"/>
                <a:cs typeface="+mn-cs"/>
              </a:rPr>
              <a:t> </a:t>
            </a:r>
            <a:endParaRPr lang="en-GB" baseline="0" noProof="0" dirty="0" smtClean="0"/>
          </a:p>
        </p:txBody>
      </p:sp>
    </p:spTree>
    <p:extLst>
      <p:ext uri="{BB962C8B-B14F-4D97-AF65-F5344CB8AC3E}">
        <p14:creationId xmlns:p14="http://schemas.microsoft.com/office/powerpoint/2010/main" val="1102085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eaLnBrk="1" hangingPunct="1">
              <a:spcBef>
                <a:spcPct val="0"/>
              </a:spcBef>
            </a:pPr>
            <a:r>
              <a:rPr lang="hu-HU" noProof="0" dirty="0" err="1" smtClean="0"/>
              <a:t>You</a:t>
            </a:r>
            <a:r>
              <a:rPr lang="hu-HU" noProof="0" dirty="0" smtClean="0"/>
              <a:t> </a:t>
            </a:r>
            <a:r>
              <a:rPr lang="en-US" noProof="0" dirty="0" smtClean="0"/>
              <a:t>don't look for me in the</a:t>
            </a:r>
            <a:r>
              <a:rPr lang="hu-HU" noProof="0" dirty="0" smtClean="0"/>
              <a:t> main</a:t>
            </a:r>
            <a:r>
              <a:rPr lang="en-US" noProof="0" dirty="0" smtClean="0"/>
              <a:t> building</a:t>
            </a:r>
            <a:r>
              <a:rPr lang="hu-HU" noProof="0" dirty="0" smtClean="0"/>
              <a:t>.</a:t>
            </a:r>
            <a:r>
              <a:rPr lang="hu-HU" baseline="0" noProof="0" dirty="0" smtClean="0"/>
              <a:t> </a:t>
            </a:r>
            <a:r>
              <a:rPr lang="hu-HU" baseline="0" noProof="0" dirty="0" err="1" smtClean="0"/>
              <a:t>My</a:t>
            </a:r>
            <a:r>
              <a:rPr lang="hu-HU" baseline="0" noProof="0" dirty="0" smtClean="0"/>
              <a:t> </a:t>
            </a:r>
            <a:r>
              <a:rPr lang="hu-HU" baseline="0" noProof="0" dirty="0" err="1" smtClean="0"/>
              <a:t>address</a:t>
            </a:r>
            <a:r>
              <a:rPr lang="hu-HU" baseline="0" noProof="0" dirty="0" smtClean="0"/>
              <a:t> is Vitéz </a:t>
            </a:r>
            <a:r>
              <a:rPr lang="hu-HU" baseline="0" noProof="0" dirty="0" err="1" smtClean="0"/>
              <a:t>street</a:t>
            </a:r>
            <a:r>
              <a:rPr lang="hu-HU" baseline="0" noProof="0" dirty="0" smtClean="0"/>
              <a:t> 17, </a:t>
            </a:r>
            <a:r>
              <a:rPr lang="hu-HU" baseline="0" noProof="0" dirty="0" err="1" smtClean="0"/>
              <a:t>office</a:t>
            </a:r>
            <a:r>
              <a:rPr lang="hu-HU" baseline="0" noProof="0" dirty="0" smtClean="0"/>
              <a:t> 8. </a:t>
            </a:r>
          </a:p>
          <a:p>
            <a:pPr eaLnBrk="1" hangingPunct="1">
              <a:spcBef>
                <a:spcPct val="0"/>
              </a:spcBef>
            </a:pPr>
            <a:r>
              <a:rPr lang="hu-HU" baseline="0" noProof="0" dirty="0" smtClean="0"/>
              <a:t>M</a:t>
            </a:r>
            <a:r>
              <a:rPr lang="en-US" baseline="0" noProof="0" dirty="0" smtClean="0"/>
              <a:t>y postal address and </a:t>
            </a:r>
            <a:r>
              <a:rPr lang="hu-HU" baseline="0" noProof="0" dirty="0" smtClean="0"/>
              <a:t>C</a:t>
            </a:r>
            <a:r>
              <a:rPr lang="en-US" baseline="0" noProof="0" dirty="0" err="1" smtClean="0"/>
              <a:t>areer</a:t>
            </a:r>
            <a:r>
              <a:rPr lang="en-US" baseline="0" noProof="0" dirty="0" smtClean="0"/>
              <a:t> </a:t>
            </a:r>
            <a:r>
              <a:rPr lang="hu-HU" baseline="0" noProof="0" dirty="0" smtClean="0"/>
              <a:t>O</a:t>
            </a:r>
            <a:r>
              <a:rPr lang="en-US" baseline="0" noProof="0" dirty="0" err="1" smtClean="0"/>
              <a:t>ffice</a:t>
            </a:r>
            <a:r>
              <a:rPr lang="en-US" baseline="0" noProof="0" dirty="0" smtClean="0"/>
              <a:t> </a:t>
            </a:r>
            <a:r>
              <a:rPr lang="en-US" baseline="0" noProof="0" dirty="0" err="1" smtClean="0"/>
              <a:t>aren</a:t>
            </a:r>
            <a:r>
              <a:rPr lang="hu-HU" baseline="0" noProof="0" dirty="0" smtClean="0"/>
              <a:t>’</a:t>
            </a:r>
            <a:r>
              <a:rPr lang="en-US" baseline="0" noProof="0" dirty="0" smtClean="0"/>
              <a:t>t in the same place</a:t>
            </a:r>
            <a:r>
              <a:rPr lang="hu-HU" baseline="0" noProof="0" dirty="0" smtClean="0"/>
              <a:t>. </a:t>
            </a:r>
          </a:p>
          <a:p>
            <a:pPr eaLnBrk="1" hangingPunct="1">
              <a:spcBef>
                <a:spcPct val="0"/>
              </a:spcBef>
            </a:pPr>
            <a:r>
              <a:rPr lang="en-US" baseline="0" noProof="0" dirty="0" smtClean="0"/>
              <a:t>In this picture you can see how to write an envelope</a:t>
            </a:r>
            <a:r>
              <a:rPr lang="hu-HU" baseline="0" noProof="0" dirty="0" smtClean="0"/>
              <a:t>. W</a:t>
            </a:r>
            <a:r>
              <a:rPr lang="en-US" baseline="0" noProof="0" dirty="0" smtClean="0"/>
              <a:t>rite me an e-mail if you</a:t>
            </a:r>
            <a:r>
              <a:rPr lang="hu-HU" baseline="0" noProof="0" dirty="0" smtClean="0"/>
              <a:t> </a:t>
            </a:r>
            <a:r>
              <a:rPr lang="hu-HU" baseline="0" noProof="0" dirty="0" err="1" smtClean="0"/>
              <a:t>will</a:t>
            </a:r>
            <a:r>
              <a:rPr lang="en-US" baseline="0" noProof="0" dirty="0" smtClean="0"/>
              <a:t> send</a:t>
            </a:r>
            <a:r>
              <a:rPr lang="hu-HU" baseline="0" noProof="0" dirty="0" smtClean="0"/>
              <a:t> me</a:t>
            </a:r>
            <a:r>
              <a:rPr lang="en-US" baseline="0" noProof="0" dirty="0" smtClean="0"/>
              <a:t> the documents by post.</a:t>
            </a:r>
            <a:endParaRPr lang="en-GB" noProof="0" dirty="0" smtClean="0"/>
          </a:p>
        </p:txBody>
      </p:sp>
    </p:spTree>
    <p:extLst>
      <p:ext uri="{BB962C8B-B14F-4D97-AF65-F5344CB8AC3E}">
        <p14:creationId xmlns:p14="http://schemas.microsoft.com/office/powerpoint/2010/main" val="2897472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eaLnBrk="1" hangingPunct="1">
              <a:spcBef>
                <a:spcPct val="0"/>
              </a:spcBef>
            </a:pPr>
            <a:r>
              <a:rPr lang="en-GB" noProof="0" dirty="0" smtClean="0"/>
              <a:t>You can see here the details of the </a:t>
            </a:r>
            <a:r>
              <a:rPr lang="hu-HU" noProof="0" dirty="0" smtClean="0"/>
              <a:t>GTK C</a:t>
            </a:r>
            <a:r>
              <a:rPr lang="en-GB" noProof="0" dirty="0" err="1" smtClean="0"/>
              <a:t>areer</a:t>
            </a:r>
            <a:r>
              <a:rPr lang="en-GB" noProof="0" dirty="0" smtClean="0"/>
              <a:t> </a:t>
            </a:r>
            <a:r>
              <a:rPr lang="hu-HU" noProof="0" dirty="0" smtClean="0"/>
              <a:t>O</a:t>
            </a:r>
            <a:r>
              <a:rPr lang="en-GB" noProof="0" dirty="0" err="1" smtClean="0"/>
              <a:t>ffice</a:t>
            </a:r>
            <a:r>
              <a:rPr lang="en-GB" noProof="0" dirty="0" smtClean="0"/>
              <a:t>: </a:t>
            </a:r>
          </a:p>
          <a:p>
            <a:pPr marL="0" indent="0" eaLnBrk="1" hangingPunct="1">
              <a:spcBef>
                <a:spcPct val="0"/>
              </a:spcBef>
              <a:buFontTx/>
              <a:buNone/>
            </a:pPr>
            <a:r>
              <a:rPr lang="en-GB" noProof="0" dirty="0" smtClean="0"/>
              <a:t>- My</a:t>
            </a:r>
            <a:r>
              <a:rPr lang="en-GB" baseline="0" noProof="0" dirty="0" smtClean="0"/>
              <a:t> phone number</a:t>
            </a:r>
            <a:r>
              <a:rPr lang="hu-HU" baseline="0" noProof="0" dirty="0" smtClean="0"/>
              <a:t>,</a:t>
            </a:r>
            <a:endParaRPr lang="en-GB" baseline="0" noProof="0" dirty="0" smtClean="0"/>
          </a:p>
          <a:p>
            <a:pPr marL="0" indent="0" eaLnBrk="1" hangingPunct="1">
              <a:spcBef>
                <a:spcPct val="0"/>
              </a:spcBef>
              <a:buFontTx/>
              <a:buNone/>
            </a:pPr>
            <a:r>
              <a:rPr lang="en-GB" baseline="0" noProof="0" dirty="0" smtClean="0"/>
              <a:t>- My e-mail address</a:t>
            </a:r>
            <a:r>
              <a:rPr lang="hu-HU" baseline="0" noProof="0" dirty="0" smtClean="0"/>
              <a:t>,</a:t>
            </a:r>
            <a:endParaRPr lang="en-GB" baseline="0" noProof="0" dirty="0" smtClean="0"/>
          </a:p>
          <a:p>
            <a:pPr marL="0" indent="0" eaLnBrk="1" hangingPunct="1">
              <a:spcBef>
                <a:spcPct val="0"/>
              </a:spcBef>
              <a:buFontTx/>
              <a:buNone/>
            </a:pPr>
            <a:r>
              <a:rPr lang="hu-HU" baseline="0" noProof="0" dirty="0" smtClean="0"/>
              <a:t>- </a:t>
            </a:r>
            <a:r>
              <a:rPr lang="en-GB" baseline="0" noProof="0" dirty="0" smtClean="0"/>
              <a:t>My opening hours</a:t>
            </a:r>
            <a:r>
              <a:rPr lang="hu-HU" baseline="0" noProof="0" dirty="0" smtClean="0"/>
              <a:t>.</a:t>
            </a:r>
          </a:p>
          <a:p>
            <a:pPr algn="l"/>
            <a:r>
              <a:rPr lang="hu-HU" b="1" dirty="0" err="1" smtClean="0">
                <a:latin typeface="Times New Roman" panose="02020603050405020304" pitchFamily="18" charset="0"/>
                <a:cs typeface="Times New Roman" panose="02020603050405020304" pitchFamily="18" charset="0"/>
              </a:rPr>
              <a:t>If</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you</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write</a:t>
            </a:r>
            <a:r>
              <a:rPr lang="hu-HU" b="1" dirty="0" smtClean="0">
                <a:latin typeface="Times New Roman" panose="02020603050405020304" pitchFamily="18" charset="0"/>
                <a:cs typeface="Times New Roman" panose="02020603050405020304" pitchFamily="18" charset="0"/>
              </a:rPr>
              <a:t> an e-mail</a:t>
            </a:r>
            <a:r>
              <a:rPr lang="hu-HU" b="1" baseline="0" dirty="0" smtClean="0">
                <a:latin typeface="Times New Roman" panose="02020603050405020304" pitchFamily="18" charset="0"/>
                <a:cs typeface="Times New Roman" panose="02020603050405020304" pitchFamily="18" charset="0"/>
              </a:rPr>
              <a:t> </a:t>
            </a:r>
            <a:r>
              <a:rPr lang="hu-HU" b="1" baseline="0" dirty="0" err="1" smtClean="0">
                <a:latin typeface="Times New Roman" panose="02020603050405020304" pitchFamily="18" charset="0"/>
                <a:cs typeface="Times New Roman" panose="02020603050405020304" pitchFamily="18" charset="0"/>
              </a:rPr>
              <a:t>to</a:t>
            </a:r>
            <a:r>
              <a:rPr lang="hu-HU" b="1" baseline="0" dirty="0" smtClean="0">
                <a:latin typeface="Times New Roman" panose="02020603050405020304" pitchFamily="18" charset="0"/>
                <a:cs typeface="Times New Roman" panose="02020603050405020304" pitchFamily="18" charset="0"/>
              </a:rPr>
              <a:t> me </a:t>
            </a:r>
            <a:r>
              <a:rPr lang="hu-HU" b="1" baseline="0" dirty="0" err="1" smtClean="0">
                <a:latin typeface="Times New Roman" panose="02020603050405020304" pitchFamily="18" charset="0"/>
                <a:cs typeface="Times New Roman" panose="02020603050405020304" pitchFamily="18" charset="0"/>
              </a:rPr>
              <a:t>please</a:t>
            </a:r>
            <a:r>
              <a:rPr lang="hu-HU" b="1" baseline="0" dirty="0" smtClean="0">
                <a:latin typeface="Times New Roman" panose="02020603050405020304" pitchFamily="18" charset="0"/>
                <a:cs typeface="Times New Roman" panose="02020603050405020304" pitchFamily="18" charset="0"/>
              </a:rPr>
              <a:t> </a:t>
            </a:r>
            <a:r>
              <a:rPr lang="hu-HU" b="1" baseline="0" dirty="0" err="1" smtClean="0">
                <a:latin typeface="Times New Roman" panose="02020603050405020304" pitchFamily="18" charset="0"/>
                <a:cs typeface="Times New Roman" panose="02020603050405020304" pitchFamily="18" charset="0"/>
              </a:rPr>
              <a:t>a</a:t>
            </a:r>
            <a:r>
              <a:rPr lang="hu-HU" b="1" dirty="0" err="1" smtClean="0">
                <a:latin typeface="Times New Roman" panose="02020603050405020304" pitchFamily="18" charset="0"/>
                <a:cs typeface="Times New Roman" panose="02020603050405020304" pitchFamily="18" charset="0"/>
              </a:rPr>
              <a:t>lways</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identify</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yourself</a:t>
            </a:r>
            <a:r>
              <a:rPr lang="hu-HU" dirty="0" smtClean="0">
                <a:latin typeface="Times New Roman" panose="02020603050405020304" pitchFamily="18" charset="0"/>
                <a:cs typeface="Times New Roman" panose="02020603050405020304" pitchFamily="18" charset="0"/>
              </a:rPr>
              <a:t>! </a:t>
            </a:r>
            <a:endParaRPr lang="en-GB" baseline="0" noProof="0" dirty="0" smtClean="0"/>
          </a:p>
        </p:txBody>
      </p:sp>
    </p:spTree>
    <p:extLst>
      <p:ext uri="{BB962C8B-B14F-4D97-AF65-F5344CB8AC3E}">
        <p14:creationId xmlns:p14="http://schemas.microsoft.com/office/powerpoint/2010/main" val="5444040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hu-HU" sz="1200" b="1" dirty="0" err="1" smtClean="0">
                <a:solidFill>
                  <a:srgbClr val="660530"/>
                </a:solidFill>
                <a:latin typeface="Times New Roman" pitchFamily="18" charset="0"/>
                <a:cs typeface="Times New Roman" pitchFamily="18" charset="0"/>
              </a:rPr>
              <a:t>First</a:t>
            </a:r>
            <a:r>
              <a:rPr lang="hu-HU" sz="1200" b="1" dirty="0" smtClean="0">
                <a:solidFill>
                  <a:srgbClr val="660530"/>
                </a:solidFill>
                <a:latin typeface="Times New Roman" pitchFamily="18" charset="0"/>
                <a:cs typeface="Times New Roman" pitchFamily="18" charset="0"/>
              </a:rPr>
              <a:t> </a:t>
            </a:r>
            <a:r>
              <a:rPr lang="hu-HU" sz="1200" b="1" dirty="0" err="1" smtClean="0">
                <a:solidFill>
                  <a:srgbClr val="660530"/>
                </a:solidFill>
                <a:latin typeface="Times New Roman" pitchFamily="18" charset="0"/>
                <a:cs typeface="Times New Roman" pitchFamily="18" charset="0"/>
              </a:rPr>
              <a:t>questions</a:t>
            </a:r>
            <a:endParaRPr lang="hu-HU" sz="1200" b="0" i="0" kern="1200" baseline="0" noProof="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en-GB" sz="1200" b="0" i="0" kern="1200" noProof="0" dirty="0" smtClean="0">
                <a:solidFill>
                  <a:schemeClr val="tx1"/>
                </a:solidFill>
                <a:effectLst/>
                <a:latin typeface="+mn-lt"/>
                <a:ea typeface="+mn-ea"/>
                <a:cs typeface="+mn-cs"/>
              </a:rPr>
              <a:t>I can help you</a:t>
            </a:r>
            <a:r>
              <a:rPr lang="en-GB" sz="1200" b="0" i="0" kern="1200" baseline="0" noProof="0" dirty="0" smtClean="0">
                <a:solidFill>
                  <a:schemeClr val="tx1"/>
                </a:solidFill>
                <a:effectLst/>
                <a:latin typeface="+mn-lt"/>
                <a:ea typeface="+mn-ea"/>
                <a:cs typeface="+mn-cs"/>
              </a:rPr>
              <a:t> only</a:t>
            </a:r>
            <a:r>
              <a:rPr lang="en-GB" sz="1200" b="0" i="0" kern="1200" noProof="0" dirty="0" smtClean="0">
                <a:solidFill>
                  <a:schemeClr val="tx1"/>
                </a:solidFill>
                <a:effectLst/>
                <a:latin typeface="+mn-lt"/>
                <a:ea typeface="+mn-ea"/>
                <a:cs typeface="+mn-cs"/>
              </a:rPr>
              <a:t> </a:t>
            </a:r>
            <a:r>
              <a:rPr lang="hu-HU" sz="1200" b="0" i="0" kern="1200" noProof="0" dirty="0" err="1" smtClean="0">
                <a:solidFill>
                  <a:schemeClr val="tx1"/>
                </a:solidFill>
                <a:effectLst/>
                <a:latin typeface="+mn-lt"/>
                <a:ea typeface="+mn-ea"/>
                <a:cs typeface="+mn-cs"/>
              </a:rPr>
              <a:t>about</a:t>
            </a:r>
            <a:r>
              <a:rPr lang="hu-HU" sz="1200" b="0" i="0" kern="1200" noProof="0" dirty="0" smtClean="0">
                <a:solidFill>
                  <a:schemeClr val="tx1"/>
                </a:solidFill>
                <a:effectLst/>
                <a:latin typeface="+mn-lt"/>
                <a:ea typeface="+mn-ea"/>
                <a:cs typeface="+mn-cs"/>
              </a:rPr>
              <a:t> </a:t>
            </a:r>
            <a:r>
              <a:rPr lang="en-GB" sz="1200" b="0" i="0" kern="1200" noProof="0" dirty="0" smtClean="0">
                <a:solidFill>
                  <a:schemeClr val="tx1"/>
                </a:solidFill>
                <a:effectLst/>
                <a:latin typeface="+mn-lt"/>
                <a:ea typeface="+mn-ea"/>
                <a:cs typeface="+mn-cs"/>
              </a:rPr>
              <a:t>the </a:t>
            </a:r>
            <a:r>
              <a:rPr lang="hu-HU" sz="1200" b="0" i="0" kern="1200" baseline="0" noProof="0" dirty="0" err="1" smtClean="0">
                <a:solidFill>
                  <a:schemeClr val="tx1"/>
                </a:solidFill>
                <a:effectLst/>
                <a:latin typeface="+mn-lt"/>
                <a:ea typeface="+mn-ea"/>
                <a:cs typeface="+mn-cs"/>
              </a:rPr>
              <a:t>compulsory</a:t>
            </a:r>
            <a:r>
              <a:rPr lang="en-GB" sz="1200" b="0" i="0" kern="1200" baseline="0" noProof="0" dirty="0" smtClean="0">
                <a:solidFill>
                  <a:schemeClr val="tx1"/>
                </a:solidFill>
                <a:effectLst/>
                <a:latin typeface="+mn-lt"/>
                <a:ea typeface="+mn-ea"/>
                <a:cs typeface="+mn-cs"/>
              </a:rPr>
              <a:t> professional</a:t>
            </a:r>
            <a:r>
              <a:rPr lang="hu-HU" sz="1200" b="0" i="0" kern="1200" baseline="0" noProof="0" dirty="0" smtClean="0">
                <a:solidFill>
                  <a:schemeClr val="tx1"/>
                </a:solidFill>
                <a:effectLst/>
                <a:latin typeface="+mn-lt"/>
                <a:ea typeface="+mn-ea"/>
                <a:cs typeface="+mn-cs"/>
              </a:rPr>
              <a:t> </a:t>
            </a:r>
            <a:r>
              <a:rPr lang="en-GB" sz="1200" b="0" i="0" kern="1200" noProof="0" dirty="0" smtClean="0">
                <a:solidFill>
                  <a:schemeClr val="tx1"/>
                </a:solidFill>
                <a:effectLst/>
                <a:latin typeface="+mn-lt"/>
                <a:ea typeface="+mn-ea"/>
                <a:cs typeface="+mn-cs"/>
              </a:rPr>
              <a:t>internship course. </a:t>
            </a:r>
            <a:r>
              <a:rPr lang="hu-HU" sz="1200" b="0" i="0" kern="1200" baseline="0" noProof="0" dirty="0" smtClean="0">
                <a:solidFill>
                  <a:schemeClr val="tx1"/>
                </a:solidFill>
                <a:effectLst/>
                <a:latin typeface="+mn-lt"/>
                <a:ea typeface="+mn-ea"/>
                <a:cs typeface="+mn-cs"/>
              </a:rPr>
              <a:t> </a:t>
            </a:r>
            <a:r>
              <a:rPr lang="en-GB" sz="1200" b="0" i="0" kern="1200" noProof="0" dirty="0" smtClean="0">
                <a:solidFill>
                  <a:schemeClr val="tx1"/>
                </a:solidFill>
                <a:effectLst/>
                <a:latin typeface="+mn-lt"/>
                <a:ea typeface="+mn-ea"/>
                <a:cs typeface="+mn-cs"/>
              </a:rPr>
              <a:t>If you have any questions about </a:t>
            </a:r>
            <a:r>
              <a:rPr lang="hu-HU" sz="1200" b="0" i="0" kern="1200" noProof="0" dirty="0" err="1" smtClean="0">
                <a:solidFill>
                  <a:schemeClr val="tx1"/>
                </a:solidFill>
                <a:effectLst/>
                <a:latin typeface="+mn-lt"/>
                <a:ea typeface="+mn-ea"/>
                <a:cs typeface="+mn-cs"/>
              </a:rPr>
              <a:t>the</a:t>
            </a:r>
            <a:r>
              <a:rPr lang="hu-HU" sz="1200" b="0" i="0" kern="1200" noProof="0" dirty="0" smtClean="0">
                <a:solidFill>
                  <a:schemeClr val="tx1"/>
                </a:solidFill>
                <a:effectLst/>
                <a:latin typeface="+mn-lt"/>
                <a:ea typeface="+mn-ea"/>
                <a:cs typeface="+mn-cs"/>
              </a:rPr>
              <a:t> </a:t>
            </a:r>
            <a:r>
              <a:rPr lang="en-GB" sz="1200" b="0" i="0" kern="1200" noProof="0" dirty="0" smtClean="0">
                <a:solidFill>
                  <a:schemeClr val="tx1"/>
                </a:solidFill>
                <a:effectLst/>
                <a:latin typeface="+mn-lt"/>
                <a:ea typeface="+mn-ea"/>
                <a:cs typeface="+mn-cs"/>
              </a:rPr>
              <a:t>final</a:t>
            </a:r>
            <a:r>
              <a:rPr lang="en-GB" sz="1200" b="0" i="0" kern="1200" baseline="0" noProof="0" dirty="0" smtClean="0">
                <a:solidFill>
                  <a:schemeClr val="tx1"/>
                </a:solidFill>
                <a:effectLst/>
                <a:latin typeface="+mn-lt"/>
                <a:ea typeface="+mn-ea"/>
                <a:cs typeface="+mn-cs"/>
              </a:rPr>
              <a:t> exam or </a:t>
            </a:r>
            <a:r>
              <a:rPr lang="hu-HU" sz="1200" b="0" i="0" kern="1200" baseline="0" noProof="0" dirty="0" err="1" smtClean="0">
                <a:solidFill>
                  <a:schemeClr val="tx1"/>
                </a:solidFill>
                <a:effectLst/>
                <a:latin typeface="+mn-lt"/>
                <a:ea typeface="+mn-ea"/>
                <a:cs typeface="+mn-cs"/>
              </a:rPr>
              <a:t>the</a:t>
            </a:r>
            <a:r>
              <a:rPr lang="hu-HU" sz="1200" b="0" i="0" kern="1200" baseline="0" noProof="0" dirty="0" smtClean="0">
                <a:solidFill>
                  <a:schemeClr val="tx1"/>
                </a:solidFill>
                <a:effectLst/>
                <a:latin typeface="+mn-lt"/>
                <a:ea typeface="+mn-ea"/>
                <a:cs typeface="+mn-cs"/>
              </a:rPr>
              <a:t> </a:t>
            </a:r>
            <a:r>
              <a:rPr lang="en-GB" sz="1200" b="0" i="0" kern="1200" baseline="0" noProof="0" dirty="0" smtClean="0">
                <a:solidFill>
                  <a:schemeClr val="tx1"/>
                </a:solidFill>
                <a:effectLst/>
                <a:latin typeface="+mn-lt"/>
                <a:ea typeface="+mn-ea"/>
                <a:cs typeface="+mn-cs"/>
              </a:rPr>
              <a:t>thesis</a:t>
            </a:r>
            <a:r>
              <a:rPr lang="hu-HU" sz="1200" b="0" i="0" kern="1200" baseline="0" noProof="0" dirty="0" smtClean="0">
                <a:solidFill>
                  <a:schemeClr val="tx1"/>
                </a:solidFill>
                <a:effectLst/>
                <a:latin typeface="+mn-lt"/>
                <a:ea typeface="+mn-ea"/>
                <a:cs typeface="+mn-cs"/>
              </a:rPr>
              <a:t>,</a:t>
            </a:r>
            <a:r>
              <a:rPr lang="en-GB" sz="1200" b="0" i="0" kern="1200" baseline="0" noProof="0" dirty="0" smtClean="0">
                <a:solidFill>
                  <a:schemeClr val="tx1"/>
                </a:solidFill>
                <a:effectLst/>
                <a:latin typeface="+mn-lt"/>
                <a:ea typeface="+mn-ea"/>
                <a:cs typeface="+mn-cs"/>
              </a:rPr>
              <a:t> please contact Gabriella Maczkó, not me. </a:t>
            </a:r>
            <a:endParaRPr lang="hu-HU" noProof="0" dirty="0" smtClean="0"/>
          </a:p>
          <a:p>
            <a:pPr eaLnBrk="1" hangingPunct="1">
              <a:spcBef>
                <a:spcPct val="0"/>
              </a:spcBef>
            </a:pPr>
            <a:r>
              <a:rPr lang="hu-HU" noProof="0" dirty="0" err="1" smtClean="0"/>
              <a:t>You</a:t>
            </a:r>
            <a:r>
              <a:rPr lang="hu-HU" noProof="0" dirty="0" smtClean="0"/>
              <a:t> </a:t>
            </a:r>
            <a:r>
              <a:rPr lang="hu-HU" noProof="0" dirty="0" err="1" smtClean="0"/>
              <a:t>can’t</a:t>
            </a:r>
            <a:r>
              <a:rPr lang="hu-HU" noProof="0" dirty="0" smtClean="0"/>
              <a:t> </a:t>
            </a:r>
            <a:r>
              <a:rPr lang="hu-HU" noProof="0" dirty="0" err="1" smtClean="0"/>
              <a:t>make</a:t>
            </a:r>
            <a:r>
              <a:rPr lang="hu-HU" noProof="0" dirty="0" smtClean="0"/>
              <a:t> an </a:t>
            </a:r>
            <a:r>
              <a:rPr lang="hu-HU" noProof="0" dirty="0" err="1" smtClean="0"/>
              <a:t>appointment</a:t>
            </a:r>
            <a:r>
              <a:rPr lang="hu-HU" noProof="0" dirty="0" smtClean="0"/>
              <a:t> </a:t>
            </a:r>
            <a:r>
              <a:rPr lang="hu-HU" noProof="0" dirty="0" err="1" smtClean="0"/>
              <a:t>on</a:t>
            </a:r>
            <a:r>
              <a:rPr lang="hu-HU" noProof="0" dirty="0" smtClean="0"/>
              <a:t> </a:t>
            </a:r>
            <a:r>
              <a:rPr lang="hu-HU" noProof="0" dirty="0" err="1" smtClean="0"/>
              <a:t>Saturday</a:t>
            </a:r>
            <a:r>
              <a:rPr lang="hu-HU" baseline="0" noProof="0" dirty="0" smtClean="0"/>
              <a:t>. </a:t>
            </a:r>
            <a:r>
              <a:rPr lang="hu-HU" baseline="0" noProof="0" dirty="0" err="1" smtClean="0"/>
              <a:t>You</a:t>
            </a:r>
            <a:r>
              <a:rPr lang="hu-HU" baseline="0" noProof="0" dirty="0" smtClean="0"/>
              <a:t> </a:t>
            </a:r>
            <a:r>
              <a:rPr lang="hu-HU" baseline="0" noProof="0" dirty="0" err="1" smtClean="0"/>
              <a:t>can</a:t>
            </a:r>
            <a:r>
              <a:rPr lang="hu-HU" baseline="0" noProof="0" dirty="0" smtClean="0"/>
              <a:t> </a:t>
            </a:r>
            <a:r>
              <a:rPr lang="hu-HU" baseline="0" noProof="0" dirty="0" err="1" smtClean="0"/>
              <a:t>do</a:t>
            </a:r>
            <a:r>
              <a:rPr lang="hu-HU" baseline="0" noProof="0" dirty="0" smtClean="0"/>
              <a:t> it </a:t>
            </a:r>
            <a:r>
              <a:rPr lang="hu-HU" baseline="0" noProof="0" dirty="0" err="1" smtClean="0"/>
              <a:t>on</a:t>
            </a:r>
            <a:r>
              <a:rPr lang="hu-HU" baseline="0" noProof="0" dirty="0" smtClean="0"/>
              <a:t> </a:t>
            </a:r>
            <a:r>
              <a:rPr lang="hu-HU" baseline="0" noProof="0" dirty="0" err="1" smtClean="0"/>
              <a:t>the</a:t>
            </a:r>
            <a:r>
              <a:rPr lang="hu-HU" baseline="0" noProof="0" dirty="0" smtClean="0"/>
              <a:t> </a:t>
            </a:r>
            <a:r>
              <a:rPr lang="hu-HU" baseline="0" noProof="0" dirty="0" err="1" smtClean="0"/>
              <a:t>opening</a:t>
            </a:r>
            <a:r>
              <a:rPr lang="hu-HU" baseline="0" noProof="0" dirty="0" smtClean="0"/>
              <a:t> </a:t>
            </a:r>
            <a:r>
              <a:rPr lang="hu-HU" baseline="0" noProof="0" dirty="0" err="1" smtClean="0"/>
              <a:t>hour</a:t>
            </a:r>
            <a:r>
              <a:rPr lang="hu-HU" baseline="0" noProof="0" dirty="0" smtClean="0"/>
              <a:t>. </a:t>
            </a:r>
            <a:endParaRPr lang="hu-HU" noProof="0" dirty="0" smtClean="0"/>
          </a:p>
        </p:txBody>
      </p:sp>
    </p:spTree>
    <p:extLst>
      <p:ext uri="{BB962C8B-B14F-4D97-AF65-F5344CB8AC3E}">
        <p14:creationId xmlns:p14="http://schemas.microsoft.com/office/powerpoint/2010/main" val="19774269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hu-HU" dirty="0" err="1" smtClean="0"/>
              <a:t>Follow</a:t>
            </a:r>
            <a:r>
              <a:rPr lang="hu-HU" dirty="0" smtClean="0"/>
              <a:t> </a:t>
            </a:r>
            <a:r>
              <a:rPr lang="hu-HU" dirty="0" err="1" smtClean="0"/>
              <a:t>the</a:t>
            </a:r>
            <a:r>
              <a:rPr lang="hu-HU" dirty="0" smtClean="0"/>
              <a:t> </a:t>
            </a:r>
            <a:r>
              <a:rPr lang="hu-HU" dirty="0" err="1" smtClean="0"/>
              <a:t>Career</a:t>
            </a:r>
            <a:r>
              <a:rPr lang="hu-HU" baseline="0" dirty="0" smtClean="0"/>
              <a:t> Office </a:t>
            </a:r>
            <a:r>
              <a:rPr lang="hu-HU" baseline="0" dirty="0" err="1" smtClean="0"/>
              <a:t>news</a:t>
            </a:r>
            <a:r>
              <a:rPr lang="hu-HU" baseline="0" dirty="0" smtClean="0"/>
              <a:t> </a:t>
            </a:r>
            <a:r>
              <a:rPr lang="hu-HU" dirty="0" err="1" smtClean="0"/>
              <a:t>on</a:t>
            </a:r>
            <a:r>
              <a:rPr lang="hu-HU" dirty="0" smtClean="0"/>
              <a:t> </a:t>
            </a:r>
            <a:r>
              <a:rPr lang="hu-HU" dirty="0" err="1" smtClean="0"/>
              <a:t>the</a:t>
            </a:r>
            <a:r>
              <a:rPr lang="hu-HU" dirty="0" smtClean="0"/>
              <a:t> </a:t>
            </a:r>
            <a:r>
              <a:rPr lang="hu-HU" dirty="0" err="1" smtClean="0"/>
              <a:t>CooSpace</a:t>
            </a:r>
            <a:r>
              <a:rPr lang="hu-HU" dirty="0" smtClean="0"/>
              <a:t> </a:t>
            </a:r>
            <a:r>
              <a:rPr lang="hu-HU" dirty="0" err="1" smtClean="0"/>
              <a:t>scene</a:t>
            </a:r>
            <a:r>
              <a:rPr lang="hu-HU" baseline="0" dirty="0" smtClean="0"/>
              <a:t> in </a:t>
            </a:r>
            <a:r>
              <a:rPr lang="hu-HU" baseline="0" dirty="0" err="1" smtClean="0"/>
              <a:t>the</a:t>
            </a:r>
            <a:r>
              <a:rPr lang="hu-HU" baseline="0" dirty="0" smtClean="0"/>
              <a:t> </a:t>
            </a:r>
            <a:r>
              <a:rPr lang="en-US" sz="1200" b="1" dirty="0" smtClean="0">
                <a:solidFill>
                  <a:srgbClr val="000066"/>
                </a:solidFill>
                <a:latin typeface="Times New Roman" pitchFamily="18" charset="0"/>
                <a:cs typeface="Times New Roman" pitchFamily="18" charset="0"/>
              </a:rPr>
              <a:t>GTK General Information Study Affairs</a:t>
            </a:r>
            <a:r>
              <a:rPr lang="hu-HU" sz="1200" b="1" baseline="0" dirty="0" smtClean="0">
                <a:solidFill>
                  <a:srgbClr val="000066"/>
                </a:solidFill>
                <a:latin typeface="Times New Roman" pitchFamily="18" charset="0"/>
                <a:cs typeface="Times New Roman" pitchFamily="18" charset="0"/>
              </a:rPr>
              <a:t> </a:t>
            </a:r>
            <a:r>
              <a:rPr lang="hu-HU" baseline="0" dirty="0" err="1" smtClean="0"/>
              <a:t>Folder</a:t>
            </a:r>
            <a:r>
              <a:rPr lang="hu-HU" baseline="0" dirty="0" smtClean="0"/>
              <a:t>. I </a:t>
            </a:r>
            <a:r>
              <a:rPr lang="hu-HU" baseline="0" dirty="0" err="1" smtClean="0"/>
              <a:t>usually</a:t>
            </a:r>
            <a:r>
              <a:rPr lang="hu-HU" baseline="0" dirty="0" smtClean="0"/>
              <a:t> </a:t>
            </a:r>
            <a:r>
              <a:rPr lang="hu-HU" baseline="0" dirty="0" err="1" smtClean="0"/>
              <a:t>write</a:t>
            </a:r>
            <a:r>
              <a:rPr lang="hu-HU" baseline="0" dirty="0" smtClean="0"/>
              <a:t> </a:t>
            </a:r>
            <a:r>
              <a:rPr lang="hu-HU" baseline="0" dirty="0" err="1" smtClean="0"/>
              <a:t>about</a:t>
            </a:r>
            <a:r>
              <a:rPr lang="hu-HU" baseline="0" dirty="0" smtClean="0"/>
              <a:t> </a:t>
            </a:r>
            <a:r>
              <a:rPr lang="hu-HU" baseline="0" dirty="0" err="1" smtClean="0"/>
              <a:t>changes</a:t>
            </a:r>
            <a:r>
              <a:rPr lang="hu-HU" baseline="0" dirty="0" smtClean="0"/>
              <a:t>, </a:t>
            </a:r>
            <a:r>
              <a:rPr lang="hu-HU" baseline="0" dirty="0" err="1" smtClean="0"/>
              <a:t>internship</a:t>
            </a:r>
            <a:r>
              <a:rPr lang="hu-HU" baseline="0" dirty="0" smtClean="0"/>
              <a:t> </a:t>
            </a:r>
            <a:r>
              <a:rPr lang="hu-HU" baseline="0" dirty="0" err="1" smtClean="0"/>
              <a:t>positions</a:t>
            </a:r>
            <a:r>
              <a:rPr lang="hu-HU" baseline="0" dirty="0" smtClean="0"/>
              <a:t> and </a:t>
            </a:r>
            <a:r>
              <a:rPr lang="hu-HU" baseline="0" dirty="0" err="1" smtClean="0"/>
              <a:t>job</a:t>
            </a:r>
            <a:r>
              <a:rPr lang="hu-HU" baseline="0" dirty="0" smtClean="0"/>
              <a:t> </a:t>
            </a:r>
            <a:r>
              <a:rPr lang="hu-HU" baseline="0" dirty="0" err="1" smtClean="0"/>
              <a:t>offers</a:t>
            </a:r>
            <a:r>
              <a:rPr lang="hu-HU" baseline="0" dirty="0" smtClean="0"/>
              <a:t>. </a:t>
            </a:r>
            <a:r>
              <a:rPr lang="hu-HU" baseline="0" dirty="0" err="1" smtClean="0"/>
              <a:t>This</a:t>
            </a:r>
            <a:r>
              <a:rPr lang="hu-HU" baseline="0" dirty="0" smtClean="0"/>
              <a:t> is </a:t>
            </a:r>
            <a:r>
              <a:rPr lang="hu-HU" baseline="0" dirty="0" err="1" smtClean="0"/>
              <a:t>where</a:t>
            </a:r>
            <a:r>
              <a:rPr lang="hu-HU" baseline="0" dirty="0" smtClean="0"/>
              <a:t> </a:t>
            </a:r>
            <a:r>
              <a:rPr lang="hu-HU" baseline="0" dirty="0" err="1" smtClean="0"/>
              <a:t>you</a:t>
            </a:r>
            <a:r>
              <a:rPr lang="hu-HU" baseline="0" dirty="0" smtClean="0"/>
              <a:t> </a:t>
            </a:r>
            <a:r>
              <a:rPr lang="hu-HU" baseline="0" dirty="0" err="1" smtClean="0"/>
              <a:t>get</a:t>
            </a:r>
            <a:r>
              <a:rPr lang="hu-HU" baseline="0" dirty="0" smtClean="0"/>
              <a:t> </a:t>
            </a:r>
            <a:r>
              <a:rPr lang="hu-HU" baseline="0" dirty="0" err="1" smtClean="0"/>
              <a:t>up</a:t>
            </a:r>
            <a:r>
              <a:rPr lang="hu-HU" baseline="0" dirty="0" smtClean="0"/>
              <a:t> </a:t>
            </a:r>
            <a:r>
              <a:rPr lang="hu-HU" baseline="0" dirty="0" err="1" smtClean="0"/>
              <a:t>to</a:t>
            </a:r>
            <a:r>
              <a:rPr lang="hu-HU" baseline="0" dirty="0" smtClean="0"/>
              <a:t> </a:t>
            </a:r>
            <a:r>
              <a:rPr lang="hu-HU" baseline="0" dirty="0" err="1" smtClean="0"/>
              <a:t>date</a:t>
            </a:r>
            <a:r>
              <a:rPr lang="hu-HU" baseline="0" dirty="0" smtClean="0"/>
              <a:t> </a:t>
            </a:r>
            <a:r>
              <a:rPr lang="hu-HU" baseline="0" dirty="0" err="1" smtClean="0"/>
              <a:t>information</a:t>
            </a:r>
            <a:r>
              <a:rPr lang="hu-HU" baseline="0" dirty="0" smtClean="0"/>
              <a:t>.</a:t>
            </a:r>
            <a:endParaRPr lang="en-GB" dirty="0" smtClean="0"/>
          </a:p>
          <a:p>
            <a:pPr eaLnBrk="1" hangingPunct="1">
              <a:spcBef>
                <a:spcPct val="0"/>
              </a:spcBef>
            </a:pPr>
            <a:endParaRPr lang="en-GB" dirty="0" smtClean="0"/>
          </a:p>
        </p:txBody>
      </p:sp>
    </p:spTree>
    <p:extLst>
      <p:ext uri="{BB962C8B-B14F-4D97-AF65-F5344CB8AC3E}">
        <p14:creationId xmlns:p14="http://schemas.microsoft.com/office/powerpoint/2010/main" val="3212638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eaLnBrk="1" hangingPunct="1">
              <a:spcBef>
                <a:spcPct val="0"/>
              </a:spcBef>
            </a:pPr>
            <a:r>
              <a:rPr lang="hu-HU" sz="1200" b="0" i="0" kern="1200" dirty="0" smtClean="0">
                <a:solidFill>
                  <a:schemeClr val="tx1"/>
                </a:solidFill>
                <a:effectLst/>
                <a:latin typeface="+mn-lt"/>
                <a:ea typeface="+mn-ea"/>
                <a:cs typeface="+mn-cs"/>
              </a:rPr>
              <a:t>Y</a:t>
            </a:r>
            <a:r>
              <a:rPr lang="en-US" sz="1200" b="0" i="0" kern="1200" dirty="0" err="1" smtClean="0">
                <a:solidFill>
                  <a:schemeClr val="tx1"/>
                </a:solidFill>
                <a:effectLst/>
                <a:latin typeface="+mn-lt"/>
                <a:ea typeface="+mn-ea"/>
                <a:cs typeface="+mn-cs"/>
              </a:rPr>
              <a:t>ou</a:t>
            </a:r>
            <a:r>
              <a:rPr lang="en-US" sz="1200" b="0" i="0" kern="1200" dirty="0" smtClean="0">
                <a:solidFill>
                  <a:schemeClr val="tx1"/>
                </a:solidFill>
                <a:effectLst/>
                <a:latin typeface="+mn-lt"/>
                <a:ea typeface="+mn-ea"/>
                <a:cs typeface="+mn-cs"/>
              </a:rPr>
              <a:t> can download the documents </a:t>
            </a:r>
            <a:r>
              <a:rPr lang="hu-HU" sz="1200" b="0" i="0" kern="1200" dirty="0" err="1" smtClean="0">
                <a:solidFill>
                  <a:srgbClr val="FF0000"/>
                </a:solidFill>
                <a:effectLst/>
                <a:latin typeface="+mn-lt"/>
                <a:ea typeface="+mn-ea"/>
                <a:cs typeface="+mn-cs"/>
              </a:rPr>
              <a:t>from</a:t>
            </a:r>
            <a:r>
              <a:rPr lang="en-US" sz="1200" b="0" i="0" kern="1200" dirty="0" smtClean="0">
                <a:solidFill>
                  <a:srgbClr val="FF0000"/>
                </a:solidFill>
                <a:effectLst/>
                <a:latin typeface="+mn-lt"/>
                <a:ea typeface="+mn-ea"/>
                <a:cs typeface="+mn-cs"/>
              </a:rPr>
              <a:t> two </a:t>
            </a:r>
            <a:r>
              <a:rPr lang="hu-HU" sz="1200" b="0" i="0" kern="1200" dirty="0" err="1" smtClean="0">
                <a:solidFill>
                  <a:srgbClr val="FF0000"/>
                </a:solidFill>
                <a:effectLst/>
                <a:latin typeface="+mn-lt"/>
                <a:ea typeface="+mn-ea"/>
                <a:cs typeface="+mn-cs"/>
              </a:rPr>
              <a:t>different</a:t>
            </a:r>
            <a:r>
              <a:rPr lang="hu-HU" sz="1200" b="0" i="0" kern="1200" dirty="0" smtClean="0">
                <a:solidFill>
                  <a:srgbClr val="FF0000"/>
                </a:solidFill>
                <a:effectLst/>
                <a:latin typeface="+mn-lt"/>
                <a:ea typeface="+mn-ea"/>
                <a:cs typeface="+mn-cs"/>
              </a:rPr>
              <a:t> </a:t>
            </a:r>
            <a:r>
              <a:rPr lang="hu-HU" sz="1200" b="0" i="0" kern="1200" dirty="0" err="1" smtClean="0">
                <a:solidFill>
                  <a:srgbClr val="FF0000"/>
                </a:solidFill>
                <a:effectLst/>
                <a:latin typeface="+mn-lt"/>
                <a:ea typeface="+mn-ea"/>
                <a:cs typeface="+mn-cs"/>
              </a:rPr>
              <a:t>webpages</a:t>
            </a:r>
            <a:r>
              <a:rPr lang="hu-HU" sz="1200" b="0" i="0" kern="1200" dirty="0" smtClean="0">
                <a:solidFill>
                  <a:schemeClr val="tx1"/>
                </a:solidFill>
                <a:effectLst/>
                <a:latin typeface="+mn-lt"/>
                <a:ea typeface="+mn-ea"/>
                <a:cs typeface="+mn-cs"/>
              </a:rPr>
              <a:t>.</a:t>
            </a:r>
            <a:endParaRPr lang="hu-HU" sz="1200" b="0" i="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ct val="0"/>
              </a:spcBef>
              <a:spcAft>
                <a:spcPts val="0"/>
              </a:spcAft>
              <a:buClrTx/>
              <a:buSzTx/>
              <a:buFontTx/>
              <a:buNone/>
              <a:tabLst/>
              <a:defRPr/>
            </a:pPr>
            <a:r>
              <a:rPr lang="hu-HU" dirty="0" err="1" smtClean="0"/>
              <a:t>Follow</a:t>
            </a:r>
            <a:r>
              <a:rPr lang="hu-HU" dirty="0" smtClean="0"/>
              <a:t> </a:t>
            </a:r>
            <a:r>
              <a:rPr lang="hu-HU" dirty="0" err="1" smtClean="0"/>
              <a:t>the</a:t>
            </a:r>
            <a:r>
              <a:rPr lang="hu-HU" dirty="0" smtClean="0"/>
              <a:t>  </a:t>
            </a:r>
            <a:r>
              <a:rPr lang="hu-HU" dirty="0" err="1" smtClean="0"/>
              <a:t>Career</a:t>
            </a:r>
            <a:r>
              <a:rPr lang="hu-HU" baseline="0" dirty="0" smtClean="0"/>
              <a:t> Office </a:t>
            </a:r>
            <a:r>
              <a:rPr lang="hu-HU" dirty="0" err="1" smtClean="0"/>
              <a:t>on</a:t>
            </a:r>
            <a:r>
              <a:rPr lang="hu-HU" dirty="0" smtClean="0"/>
              <a:t> </a:t>
            </a:r>
            <a:r>
              <a:rPr lang="hu-HU" dirty="0" err="1" smtClean="0"/>
              <a:t>the</a:t>
            </a:r>
            <a:r>
              <a:rPr lang="hu-HU" dirty="0" smtClean="0"/>
              <a:t> </a:t>
            </a:r>
            <a:r>
              <a:rPr lang="hu-HU" dirty="0" err="1" smtClean="0"/>
              <a:t>CooSpace</a:t>
            </a:r>
            <a:r>
              <a:rPr lang="hu-HU" dirty="0" smtClean="0"/>
              <a:t> </a:t>
            </a:r>
            <a:r>
              <a:rPr lang="hu-HU" dirty="0" err="1" smtClean="0"/>
              <a:t>scene</a:t>
            </a:r>
            <a:r>
              <a:rPr lang="hu-HU" baseline="0" dirty="0" smtClean="0"/>
              <a:t> in </a:t>
            </a:r>
            <a:r>
              <a:rPr lang="hu-HU" baseline="0" dirty="0" err="1" smtClean="0"/>
              <a:t>the</a:t>
            </a:r>
            <a:r>
              <a:rPr lang="hu-HU" baseline="0" dirty="0" smtClean="0"/>
              <a:t> </a:t>
            </a:r>
            <a:r>
              <a:rPr lang="en-US" sz="1200" b="1" dirty="0" smtClean="0">
                <a:solidFill>
                  <a:srgbClr val="000066"/>
                </a:solidFill>
                <a:latin typeface="Times New Roman" pitchFamily="18" charset="0"/>
                <a:cs typeface="Times New Roman" pitchFamily="18" charset="0"/>
              </a:rPr>
              <a:t>GTK General Information Study Affairs</a:t>
            </a:r>
            <a:r>
              <a:rPr lang="hu-HU" sz="1200" b="1" baseline="0" dirty="0" smtClean="0">
                <a:solidFill>
                  <a:srgbClr val="000066"/>
                </a:solidFill>
                <a:latin typeface="Times New Roman" pitchFamily="18" charset="0"/>
                <a:cs typeface="Times New Roman" pitchFamily="18" charset="0"/>
              </a:rPr>
              <a:t> </a:t>
            </a:r>
            <a:r>
              <a:rPr lang="hu-HU" baseline="0" dirty="0" err="1" smtClean="0"/>
              <a:t>Folder</a:t>
            </a:r>
            <a:r>
              <a:rPr lang="hu-HU" baseline="0" dirty="0" smtClean="0"/>
              <a:t>.</a:t>
            </a:r>
            <a:endParaRPr lang="hu-HU" dirty="0" smtClean="0"/>
          </a:p>
          <a:p>
            <a:pPr eaLnBrk="1" hangingPunct="1">
              <a:spcBef>
                <a:spcPct val="0"/>
              </a:spcBef>
            </a:pPr>
            <a:r>
              <a:rPr lang="hu-HU" sz="1200" b="0" i="0" kern="1200" dirty="0" smtClean="0">
                <a:solidFill>
                  <a:schemeClr val="tx1"/>
                </a:solidFill>
                <a:effectLst/>
                <a:latin typeface="+mn-lt"/>
                <a:ea typeface="+mn-ea"/>
                <a:cs typeface="+mn-cs"/>
              </a:rPr>
              <a:t>Y</a:t>
            </a:r>
            <a:r>
              <a:rPr lang="en-US" sz="1200" b="0" i="0" kern="1200" dirty="0" err="1" smtClean="0">
                <a:solidFill>
                  <a:schemeClr val="tx1"/>
                </a:solidFill>
                <a:effectLst/>
                <a:latin typeface="+mn-lt"/>
                <a:ea typeface="+mn-ea"/>
                <a:cs typeface="+mn-cs"/>
              </a:rPr>
              <a:t>ou</a:t>
            </a:r>
            <a:r>
              <a:rPr lang="en-US" sz="1200" b="0" i="0" kern="1200" dirty="0" smtClean="0">
                <a:solidFill>
                  <a:schemeClr val="tx1"/>
                </a:solidFill>
                <a:effectLst/>
                <a:latin typeface="+mn-lt"/>
                <a:ea typeface="+mn-ea"/>
                <a:cs typeface="+mn-cs"/>
              </a:rPr>
              <a:t> can download the documents </a:t>
            </a:r>
            <a:r>
              <a:rPr lang="hu-HU" sz="1200" b="0" i="0" kern="1200" dirty="0" err="1" smtClean="0">
                <a:solidFill>
                  <a:schemeClr val="tx1"/>
                </a:solidFill>
                <a:effectLst/>
                <a:latin typeface="+mn-lt"/>
                <a:ea typeface="+mn-ea"/>
                <a:cs typeface="+mn-cs"/>
              </a:rPr>
              <a:t>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our</a:t>
            </a:r>
            <a:r>
              <a:rPr lang="hu-HU" sz="1200" b="0" i="0" kern="1200" dirty="0" smtClean="0">
                <a:solidFill>
                  <a:schemeClr val="tx1"/>
                </a:solidFill>
                <a:effectLst/>
                <a:latin typeface="+mn-lt"/>
                <a:ea typeface="+mn-ea"/>
                <a:cs typeface="+mn-cs"/>
              </a:rPr>
              <a:t> website </a:t>
            </a:r>
            <a:r>
              <a:rPr lang="hu-HU" sz="1200" b="0" i="0" kern="1200" dirty="0" err="1" smtClean="0">
                <a:solidFill>
                  <a:schemeClr val="tx1"/>
                </a:solidFill>
                <a:effectLst/>
                <a:latin typeface="+mn-lt"/>
                <a:ea typeface="+mn-ea"/>
                <a:cs typeface="+mn-cs"/>
              </a:rPr>
              <a:t>too</a:t>
            </a:r>
            <a:r>
              <a:rPr lang="hu-HU" sz="1200" b="0" i="0" kern="1200" dirty="0" smtClean="0">
                <a:solidFill>
                  <a:schemeClr val="tx1"/>
                </a:solidFill>
                <a:effectLst/>
                <a:latin typeface="+mn-lt"/>
                <a:ea typeface="+mn-ea"/>
                <a:cs typeface="+mn-cs"/>
              </a:rPr>
              <a:t>. </a:t>
            </a:r>
            <a:r>
              <a:rPr lang="hu-HU" dirty="0" smtClean="0"/>
              <a:t>It is a </a:t>
            </a:r>
            <a:r>
              <a:rPr lang="hu-HU" dirty="0" err="1" smtClean="0"/>
              <a:t>Hungarian</a:t>
            </a:r>
            <a:r>
              <a:rPr lang="hu-HU" dirty="0" smtClean="0"/>
              <a:t> website, </a:t>
            </a:r>
            <a:r>
              <a:rPr lang="hu-HU" dirty="0" err="1" smtClean="0"/>
              <a:t>but</a:t>
            </a:r>
            <a:r>
              <a:rPr lang="hu-HU" dirty="0" smtClean="0"/>
              <a:t> </a:t>
            </a:r>
            <a:r>
              <a:rPr lang="hu-HU" dirty="0" err="1" smtClean="0"/>
              <a:t>you</a:t>
            </a:r>
            <a:r>
              <a:rPr lang="hu-HU" baseline="0" dirty="0" smtClean="0"/>
              <a:t> </a:t>
            </a:r>
            <a:r>
              <a:rPr lang="hu-HU" baseline="0" dirty="0" err="1" smtClean="0"/>
              <a:t>can</a:t>
            </a:r>
            <a:r>
              <a:rPr lang="hu-HU" baseline="0" dirty="0" smtClean="0"/>
              <a:t> </a:t>
            </a:r>
            <a:r>
              <a:rPr lang="hu-HU" baseline="0" dirty="0" err="1" smtClean="0"/>
              <a:t>find</a:t>
            </a:r>
            <a:r>
              <a:rPr lang="hu-HU" baseline="0" dirty="0" smtClean="0"/>
              <a:t> English </a:t>
            </a:r>
            <a:r>
              <a:rPr lang="hu-HU" baseline="0" dirty="0" err="1" smtClean="0"/>
              <a:t>information</a:t>
            </a:r>
            <a:r>
              <a:rPr lang="hu-HU" baseline="0" dirty="0" smtClean="0"/>
              <a:t> in </a:t>
            </a:r>
            <a:r>
              <a:rPr lang="hu-HU" baseline="0" dirty="0" err="1" smtClean="0"/>
              <a:t>the</a:t>
            </a:r>
            <a:r>
              <a:rPr lang="hu-HU" baseline="0" dirty="0" smtClean="0"/>
              <a:t> </a:t>
            </a:r>
            <a:r>
              <a:rPr lang="hu-HU" baseline="0" dirty="0" err="1" smtClean="0"/>
              <a:t>sub</a:t>
            </a:r>
            <a:r>
              <a:rPr lang="hu-HU" baseline="0" dirty="0" smtClean="0"/>
              <a:t> </a:t>
            </a:r>
            <a:r>
              <a:rPr lang="hu-HU" baseline="0" dirty="0" err="1" smtClean="0"/>
              <a:t>folder</a:t>
            </a:r>
            <a:r>
              <a:rPr lang="hu-HU" baseline="0" dirty="0" smtClean="0"/>
              <a:t>. </a:t>
            </a:r>
            <a:endParaRPr lang="hu-HU" sz="1200" b="0" i="0" kern="120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17274367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b="1" dirty="0" err="1" smtClean="0"/>
              <a:t>Regular</a:t>
            </a:r>
            <a:r>
              <a:rPr lang="hu-HU" b="1" dirty="0" smtClean="0"/>
              <a:t> </a:t>
            </a:r>
            <a:r>
              <a:rPr lang="hu-HU" b="1" dirty="0" err="1" smtClean="0"/>
              <a:t>use</a:t>
            </a:r>
            <a:r>
              <a:rPr lang="hu-HU" b="1" dirty="0" smtClean="0"/>
              <a:t> of </a:t>
            </a:r>
            <a:r>
              <a:rPr lang="hu-HU" b="1" dirty="0" err="1" smtClean="0"/>
              <a:t>sites</a:t>
            </a:r>
            <a:endParaRPr lang="hu-HU" b="1" dirty="0" smtClean="0"/>
          </a:p>
          <a:p>
            <a:r>
              <a:rPr lang="en-US" dirty="0" smtClean="0"/>
              <a:t>If I'm </a:t>
            </a:r>
            <a:r>
              <a:rPr lang="hu-HU" dirty="0" smtClean="0"/>
              <a:t>out</a:t>
            </a:r>
            <a:r>
              <a:rPr lang="hu-HU" baseline="0" dirty="0" smtClean="0"/>
              <a:t> of </a:t>
            </a:r>
            <a:r>
              <a:rPr lang="hu-HU" baseline="0" dirty="0" err="1" smtClean="0"/>
              <a:t>office</a:t>
            </a:r>
            <a:r>
              <a:rPr lang="en-US" dirty="0" smtClean="0"/>
              <a:t>, I always write about it on </a:t>
            </a:r>
            <a:r>
              <a:rPr lang="en-US" dirty="0" err="1" smtClean="0"/>
              <a:t>CooSpace</a:t>
            </a:r>
            <a:r>
              <a:rPr lang="en-US" dirty="0" smtClean="0"/>
              <a:t>, so please </a:t>
            </a:r>
            <a:r>
              <a:rPr lang="hu-HU" dirty="0" err="1" smtClean="0"/>
              <a:t>check</a:t>
            </a:r>
            <a:r>
              <a:rPr lang="hu-HU" baseline="0" dirty="0" smtClean="0"/>
              <a:t> it</a:t>
            </a:r>
            <a:r>
              <a:rPr lang="en-US" dirty="0" smtClean="0"/>
              <a:t> before you </a:t>
            </a:r>
            <a:r>
              <a:rPr lang="hu-HU" dirty="0" err="1" smtClean="0"/>
              <a:t>write</a:t>
            </a:r>
            <a:r>
              <a:rPr lang="hu-HU" baseline="0" dirty="0" smtClean="0"/>
              <a:t> an e-mail </a:t>
            </a:r>
            <a:r>
              <a:rPr lang="hu-HU" baseline="0" dirty="0" err="1" smtClean="0"/>
              <a:t>for</a:t>
            </a:r>
            <a:r>
              <a:rPr lang="hu-HU" baseline="0" dirty="0" smtClean="0"/>
              <a:t> me</a:t>
            </a:r>
            <a:r>
              <a:rPr lang="en-US" dirty="0" smtClean="0"/>
              <a:t>!</a:t>
            </a:r>
            <a:endParaRPr lang="hu-HU" dirty="0" smtClean="0"/>
          </a:p>
          <a:p>
            <a:endParaRPr lang="hu-HU" dirty="0" smtClean="0"/>
          </a:p>
          <a:p>
            <a:r>
              <a:rPr lang="hu-HU" dirty="0" smtClean="0"/>
              <a:t>P</a:t>
            </a:r>
            <a:r>
              <a:rPr lang="en-US" dirty="0" smtClean="0"/>
              <a:t>lease </a:t>
            </a:r>
            <a:r>
              <a:rPr lang="hu-HU" dirty="0" err="1" smtClean="0"/>
              <a:t>follow</a:t>
            </a:r>
            <a:r>
              <a:rPr lang="en-US" dirty="0" smtClean="0"/>
              <a:t> the reminder</a:t>
            </a:r>
            <a:r>
              <a:rPr lang="hu-HU" baseline="0" dirty="0" smtClean="0"/>
              <a:t> </a:t>
            </a:r>
            <a:r>
              <a:rPr lang="hu-HU" baseline="0" dirty="0" err="1" smtClean="0"/>
              <a:t>posts</a:t>
            </a:r>
            <a:r>
              <a:rPr lang="hu-HU" baseline="0" dirty="0" smtClean="0"/>
              <a:t> </a:t>
            </a:r>
            <a:r>
              <a:rPr lang="hu-HU" baseline="0" dirty="0" err="1" smtClean="0"/>
              <a:t>regularly</a:t>
            </a:r>
            <a:r>
              <a:rPr lang="hu-HU" baseline="0" dirty="0" smtClean="0"/>
              <a:t> and </a:t>
            </a:r>
            <a:r>
              <a:rPr lang="hu-HU" baseline="0" dirty="0" err="1" smtClean="0"/>
              <a:t>exactly</a:t>
            </a:r>
            <a:r>
              <a:rPr lang="hu-HU" baseline="0" dirty="0" smtClean="0"/>
              <a:t>. </a:t>
            </a:r>
            <a:endParaRPr lang="hu-HU" dirty="0"/>
          </a:p>
        </p:txBody>
      </p:sp>
      <p:sp>
        <p:nvSpPr>
          <p:cNvPr id="4" name="Dia számának helye 3"/>
          <p:cNvSpPr>
            <a:spLocks noGrp="1"/>
          </p:cNvSpPr>
          <p:nvPr>
            <p:ph type="sldNum" sz="quarter" idx="10"/>
          </p:nvPr>
        </p:nvSpPr>
        <p:spPr/>
        <p:txBody>
          <a:bodyPr/>
          <a:lstStyle/>
          <a:p>
            <a:fld id="{0B6A27AA-EAE5-4E54-AD34-143CBAABF27C}" type="slidenum">
              <a:rPr lang="hu-HU" smtClean="0"/>
              <a:pPr/>
              <a:t>7</a:t>
            </a:fld>
            <a:endParaRPr lang="hu-HU"/>
          </a:p>
        </p:txBody>
      </p:sp>
    </p:spTree>
    <p:extLst>
      <p:ext uri="{BB962C8B-B14F-4D97-AF65-F5344CB8AC3E}">
        <p14:creationId xmlns:p14="http://schemas.microsoft.com/office/powerpoint/2010/main" val="506943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1200" b="0" i="0" kern="1200" dirty="0" smtClean="0">
                <a:solidFill>
                  <a:schemeClr val="tx1"/>
                </a:solidFill>
                <a:effectLst/>
                <a:latin typeface="+mn-lt"/>
                <a:ea typeface="+mn-ea"/>
                <a:cs typeface="+mn-cs"/>
              </a:rPr>
              <a:t>The compulsory internship shall be completed in the same semester when the student registers for the Internship course. The end date of the compulsory internship must fall in the same semester when the student intends to accomplish the Internship course.</a:t>
            </a:r>
            <a:r>
              <a:rPr lang="hu-HU" sz="1200" b="0" i="0" kern="120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If you do the internship in summer</a:t>
            </a:r>
            <a:r>
              <a:rPr lang="hu-HU" sz="1200" b="0" i="0" kern="1200" dirty="0" smtClean="0">
                <a:solidFill>
                  <a:schemeClr val="tx1"/>
                </a:solidFill>
                <a:effectLst/>
                <a:latin typeface="+mn-lt"/>
                <a:ea typeface="+mn-ea"/>
                <a:cs typeface="+mn-cs"/>
              </a:rPr>
              <a:t>,</a:t>
            </a:r>
            <a:r>
              <a:rPr lang="en-US" sz="1200" b="0" i="0" kern="1200" dirty="0" smtClean="0">
                <a:solidFill>
                  <a:schemeClr val="tx1"/>
                </a:solidFill>
                <a:effectLst/>
                <a:latin typeface="+mn-lt"/>
                <a:ea typeface="+mn-ea"/>
                <a:cs typeface="+mn-cs"/>
              </a:rPr>
              <a:t> the end of the internship </a:t>
            </a:r>
            <a:r>
              <a:rPr lang="hu-HU" sz="1200" b="0" i="0" kern="1200" dirty="0" err="1" smtClean="0">
                <a:solidFill>
                  <a:schemeClr val="tx1"/>
                </a:solidFill>
                <a:effectLst/>
                <a:latin typeface="+mn-lt"/>
                <a:ea typeface="+mn-ea"/>
                <a:cs typeface="+mn-cs"/>
              </a:rPr>
              <a:t>period</a:t>
            </a:r>
            <a:r>
              <a:rPr lang="hu-HU" sz="1200" b="0" i="0" kern="120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should </a:t>
            </a:r>
            <a:r>
              <a:rPr lang="hu-HU" sz="1200" b="0" i="0" kern="1200" dirty="0" err="1" smtClean="0">
                <a:solidFill>
                  <a:schemeClr val="tx1"/>
                </a:solidFill>
                <a:effectLst/>
                <a:latin typeface="+mn-lt"/>
                <a:ea typeface="+mn-ea"/>
                <a:cs typeface="+mn-cs"/>
              </a:rPr>
              <a:t>fall</a:t>
            </a:r>
            <a:r>
              <a:rPr lang="hu-HU" sz="1200" b="0" i="0" kern="120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into </a:t>
            </a:r>
            <a:r>
              <a:rPr lang="hu-HU" sz="1200" b="0" i="0" kern="1200" dirty="0" smtClean="0">
                <a:solidFill>
                  <a:schemeClr val="tx1"/>
                </a:solidFill>
                <a:effectLst/>
                <a:latin typeface="+mn-lt"/>
                <a:ea typeface="+mn-ea"/>
                <a:cs typeface="+mn-cs"/>
              </a:rPr>
              <a:t>minimum 11th</a:t>
            </a:r>
            <a:r>
              <a:rPr lang="hu-HU" sz="1200" b="0" i="0" kern="1200" baseline="0" dirty="0" smtClean="0">
                <a:solidFill>
                  <a:schemeClr val="tx1"/>
                </a:solidFill>
                <a:effectLst/>
                <a:latin typeface="+mn-lt"/>
                <a:ea typeface="+mn-ea"/>
                <a:cs typeface="+mn-cs"/>
              </a:rPr>
              <a:t> </a:t>
            </a:r>
            <a:r>
              <a:rPr lang="hu-HU" sz="1200" b="0" i="0" kern="1200" baseline="0" dirty="0" err="1" smtClean="0">
                <a:solidFill>
                  <a:schemeClr val="tx1"/>
                </a:solidFill>
                <a:effectLst/>
                <a:latin typeface="+mn-lt"/>
                <a:ea typeface="+mn-ea"/>
                <a:cs typeface="+mn-cs"/>
              </a:rPr>
              <a:t>September</a:t>
            </a:r>
            <a:r>
              <a:rPr lang="hu-HU"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If you would like to do your internship in summer, you can </a:t>
            </a:r>
            <a:r>
              <a:rPr lang="hu-HU" sz="1200" b="0" i="0" kern="1200" dirty="0" err="1" smtClean="0">
                <a:solidFill>
                  <a:schemeClr val="tx1"/>
                </a:solidFill>
                <a:effectLst/>
                <a:latin typeface="+mn-lt"/>
                <a:ea typeface="+mn-ea"/>
                <a:cs typeface="+mn-cs"/>
              </a:rPr>
              <a:t>register</a:t>
            </a:r>
            <a:r>
              <a:rPr lang="hu-HU" sz="1200" b="0" i="0" kern="1200" baseline="0" dirty="0" smtClean="0">
                <a:solidFill>
                  <a:schemeClr val="tx1"/>
                </a:solidFill>
                <a:effectLst/>
                <a:latin typeface="+mn-lt"/>
                <a:ea typeface="+mn-ea"/>
                <a:cs typeface="+mn-cs"/>
              </a:rPr>
              <a:t> </a:t>
            </a:r>
            <a:r>
              <a:rPr lang="hu-HU" sz="1200" b="0" i="0" kern="1200" baseline="0" dirty="0" err="1" smtClean="0">
                <a:solidFill>
                  <a:schemeClr val="tx1"/>
                </a:solidFill>
                <a:effectLst/>
                <a:latin typeface="+mn-lt"/>
                <a:ea typeface="+mn-ea"/>
                <a:cs typeface="+mn-cs"/>
              </a:rPr>
              <a:t>for</a:t>
            </a:r>
            <a:r>
              <a:rPr lang="en-US" sz="1200" b="0" i="0" kern="1200" dirty="0" smtClean="0">
                <a:solidFill>
                  <a:schemeClr val="tx1"/>
                </a:solidFill>
                <a:effectLst/>
                <a:latin typeface="+mn-lt"/>
                <a:ea typeface="+mn-ea"/>
                <a:cs typeface="+mn-cs"/>
              </a:rPr>
              <a:t> the </a:t>
            </a:r>
            <a:r>
              <a:rPr lang="hu-HU" sz="1200" b="0" i="0" kern="1200" dirty="0" err="1" smtClean="0">
                <a:solidFill>
                  <a:schemeClr val="tx1"/>
                </a:solidFill>
                <a:effectLst/>
                <a:latin typeface="+mn-lt"/>
                <a:ea typeface="+mn-ea"/>
                <a:cs typeface="+mn-cs"/>
              </a:rPr>
              <a:t>Internship</a:t>
            </a:r>
            <a:r>
              <a:rPr lang="hu-HU" sz="1200" b="0" i="0" kern="120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course in September. </a:t>
            </a:r>
            <a:endParaRPr lang="hu-HU" sz="1200" b="1" i="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lang="hu-HU" sz="1200" b="1" i="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hu-HU" sz="1200" b="1" i="0" kern="1200" dirty="0" smtClean="0">
                <a:solidFill>
                  <a:schemeClr val="tx1"/>
                </a:solidFill>
                <a:effectLst/>
                <a:latin typeface="+mn-lt"/>
                <a:ea typeface="+mn-ea"/>
                <a:cs typeface="+mn-cs"/>
              </a:rPr>
              <a:t>Y</a:t>
            </a:r>
            <a:r>
              <a:rPr lang="en-US" sz="1200" b="1" i="0" kern="1200" dirty="0" err="1" smtClean="0">
                <a:solidFill>
                  <a:schemeClr val="tx1"/>
                </a:solidFill>
                <a:effectLst/>
                <a:latin typeface="+mn-lt"/>
                <a:ea typeface="+mn-ea"/>
                <a:cs typeface="+mn-cs"/>
              </a:rPr>
              <a:t>ou</a:t>
            </a:r>
            <a:r>
              <a:rPr lang="en-US" sz="1200" b="1" i="0" kern="1200" dirty="0" smtClean="0">
                <a:solidFill>
                  <a:schemeClr val="tx1"/>
                </a:solidFill>
                <a:effectLst/>
                <a:latin typeface="+mn-lt"/>
                <a:ea typeface="+mn-ea"/>
                <a:cs typeface="+mn-cs"/>
              </a:rPr>
              <a:t> can check the deadlines in </a:t>
            </a:r>
            <a:r>
              <a:rPr lang="en-US" sz="1200" b="1" i="0" kern="1200" dirty="0" err="1" smtClean="0">
                <a:solidFill>
                  <a:schemeClr val="tx1"/>
                </a:solidFill>
                <a:effectLst/>
                <a:latin typeface="+mn-lt"/>
                <a:ea typeface="+mn-ea"/>
                <a:cs typeface="+mn-cs"/>
              </a:rPr>
              <a:t>th</a:t>
            </a:r>
            <a:r>
              <a:rPr lang="hu-HU" sz="1200" b="1" i="0" kern="1200" dirty="0" err="1" smtClean="0">
                <a:solidFill>
                  <a:schemeClr val="tx1"/>
                </a:solidFill>
                <a:effectLst/>
                <a:latin typeface="+mn-lt"/>
                <a:ea typeface="+mn-ea"/>
                <a:cs typeface="+mn-cs"/>
              </a:rPr>
              <a:t>ese</a:t>
            </a:r>
            <a:r>
              <a:rPr lang="en-US" sz="1200" b="1" i="0" kern="1200" dirty="0" smtClean="0">
                <a:solidFill>
                  <a:schemeClr val="tx1"/>
                </a:solidFill>
                <a:effectLst/>
                <a:latin typeface="+mn-lt"/>
                <a:ea typeface="+mn-ea"/>
                <a:cs typeface="+mn-cs"/>
              </a:rPr>
              <a:t> pages</a:t>
            </a:r>
            <a:r>
              <a:rPr lang="hu-HU" sz="1200" b="1" i="0" kern="1200" dirty="0" smtClean="0">
                <a:solidFill>
                  <a:schemeClr val="tx1"/>
                </a:solidFill>
                <a:effectLst/>
                <a:latin typeface="+mn-lt"/>
                <a:ea typeface="+mn-ea"/>
                <a:cs typeface="+mn-cs"/>
              </a:rPr>
              <a:t> </a:t>
            </a:r>
            <a:r>
              <a:rPr lang="hu-HU" sz="1200" b="1" i="0" kern="1200" dirty="0" err="1" smtClean="0">
                <a:solidFill>
                  <a:schemeClr val="tx1"/>
                </a:solidFill>
                <a:effectLst/>
                <a:latin typeface="+mn-lt"/>
                <a:ea typeface="+mn-ea"/>
                <a:cs typeface="+mn-cs"/>
              </a:rPr>
              <a:t>later</a:t>
            </a:r>
            <a:r>
              <a:rPr lang="hu-HU" sz="1200" b="1" i="0" kern="1200" dirty="0" smtClean="0">
                <a:solidFill>
                  <a:schemeClr val="tx1"/>
                </a:solidFill>
                <a:effectLst/>
                <a:latin typeface="+mn-lt"/>
                <a:ea typeface="+mn-ea"/>
                <a:cs typeface="+mn-cs"/>
              </a:rPr>
              <a:t> (</a:t>
            </a:r>
            <a:r>
              <a:rPr lang="hu-HU" sz="1200" b="1" i="0" kern="1200" dirty="0" err="1" smtClean="0">
                <a:solidFill>
                  <a:schemeClr val="tx1"/>
                </a:solidFill>
                <a:effectLst/>
                <a:latin typeface="+mn-lt"/>
                <a:ea typeface="+mn-ea"/>
                <a:cs typeface="+mn-cs"/>
              </a:rPr>
              <a:t>about</a:t>
            </a:r>
            <a:r>
              <a:rPr lang="hu-HU" sz="1200" b="1" i="0" kern="1200" baseline="0" dirty="0" smtClean="0">
                <a:solidFill>
                  <a:schemeClr val="tx1"/>
                </a:solidFill>
                <a:effectLst/>
                <a:latin typeface="+mn-lt"/>
                <a:ea typeface="+mn-ea"/>
                <a:cs typeface="+mn-cs"/>
              </a:rPr>
              <a:t> </a:t>
            </a:r>
            <a:r>
              <a:rPr lang="hu-HU" sz="1200" b="1" i="0" kern="1200" baseline="0" dirty="0" err="1" smtClean="0">
                <a:solidFill>
                  <a:schemeClr val="tx1"/>
                </a:solidFill>
                <a:effectLst/>
                <a:latin typeface="+mn-lt"/>
                <a:ea typeface="+mn-ea"/>
                <a:cs typeface="+mn-cs"/>
              </a:rPr>
              <a:t>in</a:t>
            </a:r>
            <a:r>
              <a:rPr lang="hu-HU" sz="1200" b="1" i="0" kern="1200" baseline="0" dirty="0" smtClean="0">
                <a:solidFill>
                  <a:schemeClr val="tx1"/>
                </a:solidFill>
                <a:effectLst/>
                <a:latin typeface="+mn-lt"/>
                <a:ea typeface="+mn-ea"/>
                <a:cs typeface="+mn-cs"/>
              </a:rPr>
              <a:t> </a:t>
            </a:r>
            <a:r>
              <a:rPr lang="hu-HU" sz="1200" b="1" i="0" kern="1200" baseline="0" dirty="0" err="1" smtClean="0">
                <a:solidFill>
                  <a:schemeClr val="tx1"/>
                </a:solidFill>
                <a:effectLst/>
                <a:latin typeface="+mn-lt"/>
                <a:ea typeface="+mn-ea"/>
                <a:cs typeface="+mn-cs"/>
              </a:rPr>
              <a:t>July</a:t>
            </a:r>
            <a:r>
              <a:rPr lang="hu-HU" sz="1200" b="1" i="0" kern="1200" baseline="0" dirty="0" smtClean="0">
                <a:solidFill>
                  <a:schemeClr val="tx1"/>
                </a:solidFill>
                <a:effectLst/>
                <a:latin typeface="+mn-lt"/>
                <a:ea typeface="+mn-ea"/>
                <a:cs typeface="+mn-cs"/>
              </a:rPr>
              <a:t>)</a:t>
            </a:r>
            <a:r>
              <a:rPr lang="en-US" sz="1200" b="1" i="0" kern="1200" dirty="0" smtClean="0">
                <a:solidFill>
                  <a:schemeClr val="tx1"/>
                </a:solidFill>
                <a:effectLst/>
                <a:latin typeface="+mn-lt"/>
                <a:ea typeface="+mn-ea"/>
                <a:cs typeface="+mn-cs"/>
              </a:rPr>
              <a:t>: </a:t>
            </a:r>
            <a:endParaRPr lang="en-US" sz="1200" b="0" i="0" kern="1200" dirty="0" smtClean="0">
              <a:solidFill>
                <a:schemeClr val="tx1"/>
              </a:solidFill>
              <a:effectLst/>
              <a:latin typeface="+mn-lt"/>
              <a:ea typeface="+mn-ea"/>
              <a:cs typeface="+mn-cs"/>
            </a:endParaRPr>
          </a:p>
          <a:p>
            <a:r>
              <a:rPr lang="en-US" sz="1200" b="1" i="0" kern="1200" dirty="0" smtClean="0">
                <a:solidFill>
                  <a:schemeClr val="tx1"/>
                </a:solidFill>
                <a:effectLst/>
                <a:latin typeface="+mn-lt"/>
                <a:ea typeface="+mn-ea"/>
                <a:cs typeface="+mn-cs"/>
              </a:rPr>
              <a:t>Our website: </a:t>
            </a:r>
            <a:r>
              <a:rPr lang="en-US" sz="1200" b="0" i="0" u="none" strike="noStrike" kern="1200" dirty="0" smtClean="0">
                <a:solidFill>
                  <a:schemeClr val="tx1"/>
                </a:solidFill>
                <a:effectLst/>
                <a:latin typeface="+mn-lt"/>
                <a:ea typeface="+mn-ea"/>
                <a:cs typeface="+mn-cs"/>
                <a:hlinkClick r:id="rId3"/>
              </a:rPr>
              <a:t>https://u-szeged.hu/sztekarrier/hallgatoknak-for/information-in-english</a:t>
            </a:r>
            <a:endParaRPr lang="en-US" sz="1200" b="0" i="0" kern="1200" dirty="0" smtClean="0">
              <a:solidFill>
                <a:schemeClr val="tx1"/>
              </a:solidFill>
              <a:effectLst/>
              <a:latin typeface="+mn-lt"/>
              <a:ea typeface="+mn-ea"/>
              <a:cs typeface="+mn-cs"/>
            </a:endParaRPr>
          </a:p>
          <a:p>
            <a:r>
              <a:rPr lang="en-US" sz="1200" b="1" i="0" kern="1200" dirty="0" smtClean="0">
                <a:solidFill>
                  <a:schemeClr val="tx1"/>
                </a:solidFill>
                <a:effectLst/>
                <a:latin typeface="+mn-lt"/>
                <a:ea typeface="+mn-ea"/>
                <a:cs typeface="+mn-cs"/>
              </a:rPr>
              <a:t>On the </a:t>
            </a:r>
            <a:r>
              <a:rPr lang="en-US" sz="1200" b="1" i="0" kern="1200" dirty="0" err="1" smtClean="0">
                <a:solidFill>
                  <a:schemeClr val="tx1"/>
                </a:solidFill>
                <a:effectLst/>
                <a:latin typeface="+mn-lt"/>
                <a:ea typeface="+mn-ea"/>
                <a:cs typeface="+mn-cs"/>
              </a:rPr>
              <a:t>CooSpace</a:t>
            </a:r>
            <a:r>
              <a:rPr lang="en-US" sz="1200" b="1" i="0" kern="1200" dirty="0" smtClean="0">
                <a:solidFill>
                  <a:schemeClr val="tx1"/>
                </a:solidFill>
                <a:effectLst/>
                <a:latin typeface="+mn-lt"/>
                <a:ea typeface="+mn-ea"/>
                <a:cs typeface="+mn-cs"/>
              </a:rPr>
              <a:t> scene in the GTK General Information Study Affairs Folder</a:t>
            </a:r>
            <a:r>
              <a:rPr lang="hu-HU" sz="1200" b="1" i="0" kern="1200" dirty="0" smtClean="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1590257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200" b="1" dirty="0" err="1" smtClean="0">
                <a:solidFill>
                  <a:srgbClr val="660530"/>
                </a:solidFill>
                <a:latin typeface="Times New Roman" pitchFamily="18" charset="0"/>
                <a:cs typeface="Times New Roman" pitchFamily="18" charset="0"/>
              </a:rPr>
              <a:t>Common</a:t>
            </a:r>
            <a:r>
              <a:rPr lang="hu-HU" sz="1200" b="1" dirty="0" smtClean="0">
                <a:solidFill>
                  <a:srgbClr val="660530"/>
                </a:solidFill>
                <a:latin typeface="Times New Roman" pitchFamily="18" charset="0"/>
                <a:cs typeface="Times New Roman" pitchFamily="18" charset="0"/>
              </a:rPr>
              <a:t> </a:t>
            </a:r>
            <a:r>
              <a:rPr lang="hu-HU" sz="1200" b="1" dirty="0" err="1" smtClean="0">
                <a:solidFill>
                  <a:srgbClr val="660530"/>
                </a:solidFill>
                <a:latin typeface="Times New Roman" pitchFamily="18" charset="0"/>
                <a:cs typeface="Times New Roman" pitchFamily="18" charset="0"/>
              </a:rPr>
              <a:t>question</a:t>
            </a:r>
            <a:r>
              <a:rPr lang="hu-HU" sz="1200" b="1" dirty="0" smtClean="0">
                <a:solidFill>
                  <a:srgbClr val="660530"/>
                </a:solidFill>
                <a:latin typeface="Times New Roman" pitchFamily="18" charset="0"/>
                <a:cs typeface="Times New Roman" pitchFamily="18" charset="0"/>
              </a:rPr>
              <a:t> </a:t>
            </a:r>
            <a:r>
              <a:rPr lang="hu-HU" sz="1200" b="1" dirty="0" err="1" smtClean="0">
                <a:solidFill>
                  <a:srgbClr val="660530"/>
                </a:solidFill>
                <a:latin typeface="Times New Roman" pitchFamily="18" charset="0"/>
                <a:cs typeface="Times New Roman" pitchFamily="18" charset="0"/>
              </a:rPr>
              <a:t>about</a:t>
            </a:r>
            <a:r>
              <a:rPr lang="hu-HU" sz="1200" b="1" dirty="0" smtClean="0">
                <a:solidFill>
                  <a:srgbClr val="660530"/>
                </a:solidFill>
                <a:latin typeface="Times New Roman" pitchFamily="18" charset="0"/>
                <a:cs typeface="Times New Roman" pitchFamily="18" charset="0"/>
              </a:rPr>
              <a:t> </a:t>
            </a:r>
            <a:r>
              <a:rPr lang="hu-HU" sz="1200" b="1" dirty="0" err="1" smtClean="0">
                <a:solidFill>
                  <a:srgbClr val="660530"/>
                </a:solidFill>
                <a:latin typeface="Times New Roman" pitchFamily="18" charset="0"/>
                <a:cs typeface="Times New Roman" pitchFamily="18" charset="0"/>
              </a:rPr>
              <a:t>the</a:t>
            </a:r>
            <a:r>
              <a:rPr lang="hu-HU" sz="1200" b="1" dirty="0" smtClean="0">
                <a:solidFill>
                  <a:srgbClr val="660530"/>
                </a:solidFill>
                <a:latin typeface="Times New Roman" pitchFamily="18" charset="0"/>
                <a:cs typeface="Times New Roman" pitchFamily="18" charset="0"/>
              </a:rPr>
              <a:t> </a:t>
            </a:r>
            <a:r>
              <a:rPr lang="hu-HU" sz="1200" b="1" dirty="0" err="1" smtClean="0">
                <a:solidFill>
                  <a:srgbClr val="660530"/>
                </a:solidFill>
                <a:latin typeface="Times New Roman" pitchFamily="18" charset="0"/>
                <a:cs typeface="Times New Roman" pitchFamily="18" charset="0"/>
              </a:rPr>
              <a:t>deadlines</a:t>
            </a:r>
            <a:r>
              <a:rPr lang="hu-HU" sz="1200" b="1" dirty="0" smtClean="0">
                <a:solidFill>
                  <a:srgbClr val="660530"/>
                </a:solidFill>
                <a:latin typeface="Times New Roman" pitchFamily="18" charset="0"/>
                <a:cs typeface="Times New Roman" pitchFamily="18" charset="0"/>
              </a:rPr>
              <a:t> </a:t>
            </a:r>
            <a:endParaRPr lang="hu-HU" dirty="0" smtClean="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anose="02020603050405020304" pitchFamily="18" charset="0"/>
                <a:cs typeface="Times New Roman" panose="02020603050405020304" pitchFamily="18" charset="0"/>
              </a:rPr>
              <a:t>Do you accept a previously completed internship?</a:t>
            </a:r>
            <a:endParaRPr lang="hu-HU" sz="1200" b="0" i="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hu-HU" sz="1200" b="0" i="0" kern="1200" dirty="0" smtClean="0">
                <a:solidFill>
                  <a:schemeClr val="tx1"/>
                </a:solidFill>
                <a:effectLst/>
                <a:latin typeface="+mn-lt"/>
                <a:ea typeface="+mn-ea"/>
                <a:cs typeface="+mn-cs"/>
              </a:rPr>
              <a:t>Y</a:t>
            </a:r>
            <a:r>
              <a:rPr lang="en-US" sz="1200" b="0" i="0" kern="1200" dirty="0" err="1" smtClean="0">
                <a:solidFill>
                  <a:schemeClr val="tx1"/>
                </a:solidFill>
                <a:effectLst/>
                <a:latin typeface="+mn-lt"/>
                <a:ea typeface="+mn-ea"/>
                <a:cs typeface="+mn-cs"/>
              </a:rPr>
              <a:t>ou</a:t>
            </a:r>
            <a:r>
              <a:rPr lang="en-US" sz="1200" b="0" i="0" kern="1200" dirty="0" smtClean="0">
                <a:solidFill>
                  <a:schemeClr val="tx1"/>
                </a:solidFill>
                <a:effectLst/>
                <a:latin typeface="+mn-lt"/>
                <a:ea typeface="+mn-ea"/>
                <a:cs typeface="+mn-cs"/>
              </a:rPr>
              <a:t> have to do your internship when you </a:t>
            </a:r>
            <a:r>
              <a:rPr lang="hu-HU" sz="1200" b="0" i="0" kern="1200" dirty="0" err="1" smtClean="0">
                <a:solidFill>
                  <a:schemeClr val="tx1"/>
                </a:solidFill>
                <a:effectLst/>
                <a:latin typeface="+mn-lt"/>
                <a:ea typeface="+mn-ea"/>
                <a:cs typeface="+mn-cs"/>
              </a:rPr>
              <a:t>register</a:t>
            </a:r>
            <a:r>
              <a:rPr lang="hu-HU" sz="1200" b="0" i="0" kern="1200" baseline="0" dirty="0" smtClean="0">
                <a:solidFill>
                  <a:schemeClr val="tx1"/>
                </a:solidFill>
                <a:effectLst/>
                <a:latin typeface="+mn-lt"/>
                <a:ea typeface="+mn-ea"/>
                <a:cs typeface="+mn-cs"/>
              </a:rPr>
              <a:t> </a:t>
            </a:r>
            <a:r>
              <a:rPr lang="hu-HU" sz="1200" b="0" i="0" kern="1200" baseline="0" dirty="0" err="1" smtClean="0">
                <a:solidFill>
                  <a:schemeClr val="tx1"/>
                </a:solidFill>
                <a:effectLst/>
                <a:latin typeface="+mn-lt"/>
                <a:ea typeface="+mn-ea"/>
                <a:cs typeface="+mn-cs"/>
              </a:rPr>
              <a:t>for</a:t>
            </a:r>
            <a:r>
              <a:rPr lang="en-US" sz="1200" b="0" i="0" kern="1200" dirty="0" smtClean="0">
                <a:solidFill>
                  <a:schemeClr val="tx1"/>
                </a:solidFill>
                <a:effectLst/>
                <a:latin typeface="+mn-lt"/>
                <a:ea typeface="+mn-ea"/>
                <a:cs typeface="+mn-cs"/>
              </a:rPr>
              <a:t> the internship course</a:t>
            </a:r>
            <a:r>
              <a:rPr lang="hu-HU" sz="1200" b="0" i="0" kern="1200" dirty="0" smtClean="0">
                <a:solidFill>
                  <a:schemeClr val="tx1"/>
                </a:solidFill>
                <a:effectLst/>
                <a:latin typeface="+mn-lt"/>
                <a:ea typeface="+mn-ea"/>
                <a:cs typeface="+mn-cs"/>
              </a:rPr>
              <a:t>. W</a:t>
            </a:r>
            <a:r>
              <a:rPr lang="en-US" sz="1200" b="0" i="0" kern="1200" dirty="0" smtClean="0">
                <a:solidFill>
                  <a:schemeClr val="tx1"/>
                </a:solidFill>
                <a:effectLst/>
                <a:latin typeface="+mn-lt"/>
                <a:ea typeface="+mn-ea"/>
                <a:cs typeface="+mn-cs"/>
              </a:rPr>
              <a:t>e can</a:t>
            </a:r>
            <a:r>
              <a:rPr lang="hu-HU" sz="1200" b="0" i="0" kern="1200" dirty="0" smtClean="0">
                <a:solidFill>
                  <a:schemeClr val="tx1"/>
                </a:solidFill>
                <a:effectLst/>
                <a:latin typeface="+mn-lt"/>
                <a:ea typeface="+mn-ea"/>
                <a:cs typeface="+mn-cs"/>
              </a:rPr>
              <a:t>’t</a:t>
            </a:r>
            <a:r>
              <a:rPr lang="en-US" sz="1200" b="0" i="0" kern="1200" dirty="0" smtClean="0">
                <a:solidFill>
                  <a:schemeClr val="tx1"/>
                </a:solidFill>
                <a:effectLst/>
                <a:latin typeface="+mn-lt"/>
                <a:ea typeface="+mn-ea"/>
                <a:cs typeface="+mn-cs"/>
              </a:rPr>
              <a:t> accept a previous</a:t>
            </a:r>
            <a:r>
              <a:rPr lang="hu-HU" sz="1200" b="0" i="0" kern="1200" dirty="0" err="1" smtClean="0">
                <a:solidFill>
                  <a:schemeClr val="tx1"/>
                </a:solidFill>
                <a:effectLst/>
                <a:latin typeface="+mn-lt"/>
                <a:ea typeface="+mn-ea"/>
                <a:cs typeface="+mn-cs"/>
              </a:rPr>
              <a:t>ly</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accomplished</a:t>
            </a:r>
            <a:r>
              <a:rPr lang="en-US"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internship</a:t>
            </a:r>
            <a:r>
              <a:rPr lang="hu-HU" sz="1200" b="0" i="0" kern="1200" dirty="0" smtClean="0">
                <a:solidFill>
                  <a:schemeClr val="tx1"/>
                </a:solidFill>
                <a:effectLst/>
                <a:latin typeface="+mn-lt"/>
                <a:ea typeface="+mn-ea"/>
                <a:cs typeface="+mn-cs"/>
              </a:rPr>
              <a:t>.</a:t>
            </a:r>
            <a:r>
              <a:rPr lang="hu-HU" sz="1200" b="0" i="0" kern="1200" baseline="0" dirty="0" smtClean="0">
                <a:solidFill>
                  <a:schemeClr val="tx1"/>
                </a:solidFill>
                <a:effectLst/>
                <a:latin typeface="+mn-lt"/>
                <a:ea typeface="+mn-ea"/>
                <a:cs typeface="+mn-cs"/>
              </a:rPr>
              <a:t> I</a:t>
            </a:r>
            <a:r>
              <a:rPr lang="en-US" sz="1200" b="0" i="0" kern="1200" baseline="0" dirty="0" smtClean="0">
                <a:solidFill>
                  <a:schemeClr val="tx1"/>
                </a:solidFill>
                <a:effectLst/>
                <a:latin typeface="+mn-lt"/>
                <a:ea typeface="+mn-ea"/>
                <a:cs typeface="+mn-cs"/>
              </a:rPr>
              <a:t>f you worked somewhere</a:t>
            </a:r>
            <a:r>
              <a:rPr lang="hu-HU" sz="1200" b="0" i="0" kern="1200" baseline="0" dirty="0" smtClean="0">
                <a:solidFill>
                  <a:schemeClr val="tx1"/>
                </a:solidFill>
                <a:effectLst/>
                <a:latin typeface="+mn-lt"/>
                <a:ea typeface="+mn-ea"/>
                <a:cs typeface="+mn-cs"/>
              </a:rPr>
              <a:t> </a:t>
            </a:r>
            <a:r>
              <a:rPr lang="hu-HU" sz="1200" b="0" i="0" kern="1200" baseline="0" dirty="0" err="1" smtClean="0">
                <a:solidFill>
                  <a:schemeClr val="tx1"/>
                </a:solidFill>
                <a:effectLst/>
                <a:latin typeface="+mn-lt"/>
                <a:ea typeface="+mn-ea"/>
                <a:cs typeface="+mn-cs"/>
              </a:rPr>
              <a:t>for</a:t>
            </a:r>
            <a:r>
              <a:rPr lang="hu-HU" sz="1200" b="0" i="0" kern="1200" baseline="0" dirty="0" smtClean="0">
                <a:solidFill>
                  <a:schemeClr val="tx1"/>
                </a:solidFill>
                <a:effectLst/>
                <a:latin typeface="+mn-lt"/>
                <a:ea typeface="+mn-ea"/>
                <a:cs typeface="+mn-cs"/>
              </a:rPr>
              <a:t> 3 </a:t>
            </a:r>
            <a:r>
              <a:rPr lang="hu-HU" sz="1200" b="0" i="0" kern="1200" baseline="0" dirty="0" err="1" smtClean="0">
                <a:solidFill>
                  <a:schemeClr val="tx1"/>
                </a:solidFill>
                <a:effectLst/>
                <a:latin typeface="+mn-lt"/>
                <a:ea typeface="+mn-ea"/>
                <a:cs typeface="+mn-cs"/>
              </a:rPr>
              <a:t>months</a:t>
            </a:r>
            <a:r>
              <a:rPr lang="en-US" sz="1200" b="0" i="0" kern="1200" baseline="0" dirty="0" smtClean="0">
                <a:solidFill>
                  <a:schemeClr val="tx1"/>
                </a:solidFill>
                <a:effectLst/>
                <a:latin typeface="+mn-lt"/>
                <a:ea typeface="+mn-ea"/>
                <a:cs typeface="+mn-cs"/>
              </a:rPr>
              <a:t> last summer, you can't use it as a</a:t>
            </a:r>
            <a:r>
              <a:rPr lang="hu-HU" sz="1200" b="0" i="0" kern="1200" baseline="0" dirty="0" smtClean="0">
                <a:solidFill>
                  <a:schemeClr val="tx1"/>
                </a:solidFill>
                <a:effectLst/>
                <a:latin typeface="+mn-lt"/>
                <a:ea typeface="+mn-ea"/>
                <a:cs typeface="+mn-cs"/>
              </a:rPr>
              <a:t>n </a:t>
            </a:r>
            <a:r>
              <a:rPr lang="hu-HU" sz="1200" b="0" i="0" kern="1200" baseline="0" dirty="0" err="1" smtClean="0">
                <a:solidFill>
                  <a:schemeClr val="tx1"/>
                </a:solidFill>
                <a:effectLst/>
                <a:latin typeface="+mn-lt"/>
                <a:ea typeface="+mn-ea"/>
                <a:cs typeface="+mn-cs"/>
              </a:rPr>
              <a:t>internship</a:t>
            </a:r>
            <a:r>
              <a:rPr lang="en-US" sz="1200" b="0" i="0" kern="1200" baseline="0" dirty="0" smtClean="0">
                <a:solidFill>
                  <a:schemeClr val="tx1"/>
                </a:solidFill>
                <a:effectLst/>
                <a:latin typeface="+mn-lt"/>
                <a:ea typeface="+mn-ea"/>
                <a:cs typeface="+mn-cs"/>
              </a:rPr>
              <a:t> afterwards</a:t>
            </a:r>
            <a:r>
              <a:rPr lang="hu-HU" sz="1200" b="0" i="0" kern="1200" baseline="0" dirty="0" smtClean="0">
                <a:solidFill>
                  <a:schemeClr val="tx1"/>
                </a:solidFill>
                <a:effectLst/>
                <a:latin typeface="+mn-lt"/>
                <a:ea typeface="+mn-ea"/>
                <a:cs typeface="+mn-cs"/>
              </a:rPr>
              <a:t>.</a:t>
            </a:r>
          </a:p>
        </p:txBody>
      </p:sp>
    </p:spTree>
    <p:extLst>
      <p:ext uri="{BB962C8B-B14F-4D97-AF65-F5344CB8AC3E}">
        <p14:creationId xmlns:p14="http://schemas.microsoft.com/office/powerpoint/2010/main" val="3406068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marL="0" indent="0" eaLnBrk="1" hangingPunct="1">
              <a:spcBef>
                <a:spcPct val="0"/>
              </a:spcBef>
              <a:buNone/>
            </a:pPr>
            <a:r>
              <a:rPr lang="hu-HU" dirty="0" smtClean="0"/>
              <a:t>1. </a:t>
            </a:r>
            <a:r>
              <a:rPr lang="en-US" dirty="0" smtClean="0"/>
              <a:t>The place of internship can be proposed by the student or </a:t>
            </a:r>
            <a:endParaRPr lang="hu-HU" dirty="0" smtClean="0"/>
          </a:p>
          <a:p>
            <a:pPr marL="0" marR="0" lvl="0" indent="0" algn="l" defTabSz="914400" rtl="0" eaLnBrk="1" fontAlgn="auto" latinLnBrk="0" hangingPunct="1">
              <a:lnSpc>
                <a:spcPct val="100000"/>
              </a:lnSpc>
              <a:spcBef>
                <a:spcPct val="0"/>
              </a:spcBef>
              <a:spcAft>
                <a:spcPts val="0"/>
              </a:spcAft>
              <a:buClrTx/>
              <a:buSzTx/>
              <a:buFontTx/>
              <a:buNone/>
              <a:tabLst/>
              <a:defRPr/>
            </a:pPr>
            <a:r>
              <a:rPr lang="hu-HU" sz="1200" dirty="0" smtClean="0">
                <a:latin typeface="Times New Roman" panose="02020603050405020304" pitchFamily="18" charset="0"/>
                <a:cs typeface="Times New Roman" panose="02020603050405020304" pitchFamily="18" charset="0"/>
              </a:rPr>
              <a:t>2. </a:t>
            </a:r>
            <a:r>
              <a:rPr lang="en-US" sz="1200" dirty="0" smtClean="0">
                <a:latin typeface="Times New Roman" panose="02020603050405020304" pitchFamily="18" charset="0"/>
                <a:cs typeface="Times New Roman" panose="02020603050405020304" pitchFamily="18" charset="0"/>
              </a:rPr>
              <a:t>Students that have jobs may perform their internship at their workplaces. </a:t>
            </a:r>
            <a:endParaRPr lang="hu-HU" sz="1200" dirty="0" smtClean="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hu-HU" sz="1200" dirty="0" smtClean="0">
                <a:latin typeface="Times New Roman" panose="02020603050405020304" pitchFamily="18" charset="0"/>
                <a:cs typeface="Times New Roman" panose="02020603050405020304" pitchFamily="18" charset="0"/>
              </a:rPr>
              <a:t>3. </a:t>
            </a:r>
            <a:r>
              <a:rPr lang="en-US" sz="1200" dirty="0" smtClean="0">
                <a:latin typeface="Times New Roman" panose="02020603050405020304" pitchFamily="18" charset="0"/>
                <a:cs typeface="Times New Roman" panose="02020603050405020304" pitchFamily="18" charset="0"/>
              </a:rPr>
              <a:t>if you can't find a company contact me</a:t>
            </a:r>
            <a:r>
              <a:rPr lang="hu-HU" sz="1200" dirty="0" smtClean="0">
                <a:latin typeface="Times New Roman" panose="02020603050405020304" pitchFamily="18" charset="0"/>
                <a:cs typeface="Times New Roman" panose="02020603050405020304" pitchFamily="18" charset="0"/>
              </a:rPr>
              <a:t>.</a:t>
            </a:r>
          </a:p>
          <a:p>
            <a:pPr marL="0" marR="0" lvl="0" indent="0" algn="l" defTabSz="914400" rtl="0" eaLnBrk="1" fontAlgn="auto" latinLnBrk="0" hangingPunct="1">
              <a:lnSpc>
                <a:spcPct val="100000"/>
              </a:lnSpc>
              <a:spcBef>
                <a:spcPct val="0"/>
              </a:spcBef>
              <a:spcAft>
                <a:spcPts val="0"/>
              </a:spcAft>
              <a:buClrTx/>
              <a:buSzTx/>
              <a:buFontTx/>
              <a:buNone/>
              <a:tabLst/>
              <a:defRPr/>
            </a:pPr>
            <a:r>
              <a:rPr lang="en-US" sz="1200" b="1" dirty="0" smtClean="0">
                <a:latin typeface="Times New Roman" panose="02020603050405020304" pitchFamily="18" charset="0"/>
                <a:cs typeface="Times New Roman" panose="02020603050405020304" pitchFamily="18" charset="0"/>
              </a:rPr>
              <a:t>It is already a rehearsal for real </a:t>
            </a:r>
            <a:r>
              <a:rPr lang="en-US" sz="1200" b="1" dirty="0" err="1" smtClean="0">
                <a:latin typeface="Times New Roman" panose="02020603050405020304" pitchFamily="18" charset="0"/>
                <a:cs typeface="Times New Roman" panose="02020603050405020304" pitchFamily="18" charset="0"/>
              </a:rPr>
              <a:t>labour</a:t>
            </a:r>
            <a:r>
              <a:rPr lang="en-US" sz="1200" b="1" dirty="0" smtClean="0">
                <a:latin typeface="Times New Roman" panose="02020603050405020304" pitchFamily="18" charset="0"/>
                <a:cs typeface="Times New Roman" panose="02020603050405020304" pitchFamily="18" charset="0"/>
              </a:rPr>
              <a:t> market search.</a:t>
            </a:r>
            <a:endParaRPr lang="hu-HU" sz="1200" b="1" dirty="0" smtClean="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lang="hu-HU" sz="1200" dirty="0" smtClean="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hu-HU" b="1" dirty="0" smtClean="0">
                <a:latin typeface="Times New Roman" panose="02020603050405020304" pitchFamily="18" charset="0"/>
                <a:cs typeface="Times New Roman" panose="02020603050405020304" pitchFamily="18" charset="0"/>
              </a:rPr>
              <a:t>S</a:t>
            </a:r>
            <a:r>
              <a:rPr lang="en-US" b="1" dirty="0" smtClean="0">
                <a:latin typeface="Times New Roman" panose="02020603050405020304" pitchFamily="18" charset="0"/>
                <a:cs typeface="Times New Roman" panose="02020603050405020304" pitchFamily="18" charset="0"/>
              </a:rPr>
              <a:t>tart searching </a:t>
            </a:r>
            <a:r>
              <a:rPr lang="en-US" b="1" dirty="0" err="1" smtClean="0">
                <a:latin typeface="Times New Roman" panose="02020603050405020304" pitchFamily="18" charset="0"/>
                <a:cs typeface="Times New Roman" panose="02020603050405020304" pitchFamily="18" charset="0"/>
              </a:rPr>
              <a:t>soo</a:t>
            </a:r>
            <a:r>
              <a:rPr lang="hu-HU" b="1" dirty="0" smtClean="0">
                <a:latin typeface="Times New Roman" panose="02020603050405020304" pitchFamily="18" charset="0"/>
                <a:cs typeface="Times New Roman" panose="02020603050405020304" pitchFamily="18" charset="0"/>
              </a:rPr>
              <a:t>n! </a:t>
            </a:r>
            <a:r>
              <a:rPr lang="hu-HU" b="1" dirty="0" err="1" smtClean="0">
                <a:latin typeface="Times New Roman" panose="02020603050405020304" pitchFamily="18" charset="0"/>
                <a:cs typeface="Times New Roman" panose="02020603050405020304" pitchFamily="18" charset="0"/>
              </a:rPr>
              <a:t>If</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you</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would</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like</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to</a:t>
            </a:r>
            <a:r>
              <a:rPr lang="hu-HU" b="1" dirty="0" smtClean="0">
                <a:latin typeface="Times New Roman" panose="02020603050405020304" pitchFamily="18" charset="0"/>
                <a:cs typeface="Times New Roman" panose="02020603050405020304" pitchFamily="18" charset="0"/>
              </a:rPr>
              <a:t> start </a:t>
            </a:r>
            <a:r>
              <a:rPr lang="hu-HU" b="1" dirty="0" err="1" smtClean="0">
                <a:latin typeface="Times New Roman" panose="02020603050405020304" pitchFamily="18" charset="0"/>
                <a:cs typeface="Times New Roman" panose="02020603050405020304" pitchFamily="18" charset="0"/>
              </a:rPr>
              <a:t>your</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internship</a:t>
            </a:r>
            <a:r>
              <a:rPr lang="hu-HU" b="1" dirty="0" smtClean="0">
                <a:latin typeface="Times New Roman" panose="02020603050405020304" pitchFamily="18" charset="0"/>
                <a:cs typeface="Times New Roman" panose="02020603050405020304" pitchFamily="18" charset="0"/>
              </a:rPr>
              <a:t> in </a:t>
            </a:r>
            <a:r>
              <a:rPr lang="hu-HU" b="1" dirty="0" err="1" smtClean="0">
                <a:latin typeface="Times New Roman" panose="02020603050405020304" pitchFamily="18" charset="0"/>
                <a:cs typeface="Times New Roman" panose="02020603050405020304" pitchFamily="18" charset="0"/>
              </a:rPr>
              <a:t>this</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summer</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please</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you</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get</a:t>
            </a:r>
            <a:r>
              <a:rPr lang="hu-HU" b="1" baseline="0" dirty="0" smtClean="0">
                <a:latin typeface="Times New Roman" panose="02020603050405020304" pitchFamily="18" charset="0"/>
                <a:cs typeface="Times New Roman" panose="02020603050405020304" pitchFamily="18" charset="0"/>
              </a:rPr>
              <a:t> in </a:t>
            </a:r>
            <a:r>
              <a:rPr lang="hu-HU" b="1" baseline="0" dirty="0" err="1" smtClean="0">
                <a:latin typeface="Times New Roman" panose="02020603050405020304" pitchFamily="18" charset="0"/>
                <a:cs typeface="Times New Roman" panose="02020603050405020304" pitchFamily="18" charset="0"/>
              </a:rPr>
              <a:t>touch</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the</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companies</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as</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soon</a:t>
            </a:r>
            <a:r>
              <a:rPr lang="hu-HU" b="1" baseline="0" dirty="0" smtClean="0">
                <a:latin typeface="Times New Roman" panose="02020603050405020304" pitchFamily="18" charset="0"/>
                <a:cs typeface="Times New Roman" panose="02020603050405020304" pitchFamily="18" charset="0"/>
              </a:rPr>
              <a:t> </a:t>
            </a:r>
            <a:r>
              <a:rPr lang="hu-HU" b="1" baseline="0" dirty="0" err="1" smtClean="0">
                <a:latin typeface="Times New Roman" panose="02020603050405020304" pitchFamily="18" charset="0"/>
                <a:cs typeface="Times New Roman" panose="02020603050405020304" pitchFamily="18" charset="0"/>
              </a:rPr>
              <a:t>as</a:t>
            </a:r>
            <a:r>
              <a:rPr lang="hu-HU" b="1" baseline="0" dirty="0" smtClean="0">
                <a:latin typeface="Times New Roman" panose="02020603050405020304" pitchFamily="18" charset="0"/>
                <a:cs typeface="Times New Roman" panose="02020603050405020304" pitchFamily="18" charset="0"/>
              </a:rPr>
              <a:t> </a:t>
            </a:r>
            <a:r>
              <a:rPr lang="hu-HU" b="1" baseline="0" dirty="0" err="1" smtClean="0">
                <a:latin typeface="Times New Roman" panose="02020603050405020304" pitchFamily="18" charset="0"/>
                <a:cs typeface="Times New Roman" panose="02020603050405020304" pitchFamily="18" charset="0"/>
              </a:rPr>
              <a:t>possible</a:t>
            </a:r>
            <a:r>
              <a:rPr lang="hu-HU" b="1" baseline="0" dirty="0" smtClean="0">
                <a:latin typeface="Times New Roman" panose="02020603050405020304" pitchFamily="18" charset="0"/>
                <a:cs typeface="Times New Roman" panose="02020603050405020304" pitchFamily="18" charset="0"/>
              </a:rPr>
              <a:t>, in </a:t>
            </a:r>
            <a:r>
              <a:rPr lang="hu-HU" b="1" baseline="0" dirty="0" err="1" smtClean="0">
                <a:latin typeface="Times New Roman" panose="02020603050405020304" pitchFamily="18" charset="0"/>
                <a:cs typeface="Times New Roman" panose="02020603050405020304" pitchFamily="18" charset="0"/>
              </a:rPr>
              <a:t>April</a:t>
            </a:r>
            <a:r>
              <a:rPr lang="hu-HU" b="1" baseline="0" dirty="0" smtClean="0">
                <a:latin typeface="Times New Roman" panose="02020603050405020304" pitchFamily="18" charset="0"/>
                <a:cs typeface="Times New Roman" panose="02020603050405020304" pitchFamily="18" charset="0"/>
              </a:rPr>
              <a:t> </a:t>
            </a:r>
            <a:r>
              <a:rPr lang="hu-HU" b="1" baseline="0" dirty="0" err="1" smtClean="0">
                <a:latin typeface="Times New Roman" panose="02020603050405020304" pitchFamily="18" charset="0"/>
                <a:cs typeface="Times New Roman" panose="02020603050405020304" pitchFamily="18" charset="0"/>
              </a:rPr>
              <a:t>or</a:t>
            </a:r>
            <a:r>
              <a:rPr lang="hu-HU" b="1" baseline="0" dirty="0" smtClean="0">
                <a:latin typeface="Times New Roman" panose="02020603050405020304" pitchFamily="18" charset="0"/>
                <a:cs typeface="Times New Roman" panose="02020603050405020304" pitchFamily="18" charset="0"/>
              </a:rPr>
              <a:t> in May. </a:t>
            </a:r>
            <a:endParaRPr lang="hu-HU" dirty="0" smtClean="0"/>
          </a:p>
          <a:p>
            <a:pPr eaLnBrk="1" hangingPunct="1">
              <a:spcBef>
                <a:spcPct val="0"/>
              </a:spcBef>
            </a:pPr>
            <a:r>
              <a:rPr lang="hu-HU" dirty="0" err="1" smtClean="0"/>
              <a:t>Follow</a:t>
            </a:r>
            <a:r>
              <a:rPr lang="hu-HU" dirty="0" smtClean="0"/>
              <a:t> </a:t>
            </a:r>
            <a:r>
              <a:rPr lang="hu-HU" dirty="0" err="1" smtClean="0"/>
              <a:t>the</a:t>
            </a:r>
            <a:r>
              <a:rPr lang="hu-HU" dirty="0" smtClean="0"/>
              <a:t> </a:t>
            </a:r>
            <a:r>
              <a:rPr lang="hu-HU" dirty="0" err="1" smtClean="0"/>
              <a:t>Career</a:t>
            </a:r>
            <a:r>
              <a:rPr lang="hu-HU" baseline="0" dirty="0" smtClean="0"/>
              <a:t> Office </a:t>
            </a:r>
            <a:r>
              <a:rPr lang="hu-HU" baseline="0" dirty="0" err="1" smtClean="0"/>
              <a:t>news</a:t>
            </a:r>
            <a:r>
              <a:rPr lang="hu-HU" baseline="0" dirty="0" smtClean="0"/>
              <a:t> </a:t>
            </a:r>
            <a:r>
              <a:rPr lang="hu-HU" dirty="0" err="1" smtClean="0"/>
              <a:t>on</a:t>
            </a:r>
            <a:r>
              <a:rPr lang="hu-HU" dirty="0" smtClean="0"/>
              <a:t> </a:t>
            </a:r>
            <a:r>
              <a:rPr lang="hu-HU" dirty="0" err="1" smtClean="0"/>
              <a:t>the</a:t>
            </a:r>
            <a:r>
              <a:rPr lang="hu-HU" dirty="0" smtClean="0"/>
              <a:t> </a:t>
            </a:r>
            <a:r>
              <a:rPr lang="hu-HU" dirty="0" err="1" smtClean="0"/>
              <a:t>CooSpace</a:t>
            </a:r>
            <a:r>
              <a:rPr lang="hu-HU" dirty="0" smtClean="0"/>
              <a:t> </a:t>
            </a:r>
            <a:r>
              <a:rPr lang="hu-HU" dirty="0" err="1" smtClean="0"/>
              <a:t>scene</a:t>
            </a:r>
            <a:r>
              <a:rPr lang="hu-HU" baseline="0" dirty="0" smtClean="0"/>
              <a:t> in </a:t>
            </a:r>
            <a:r>
              <a:rPr lang="hu-HU" baseline="0" dirty="0" err="1" smtClean="0"/>
              <a:t>the</a:t>
            </a:r>
            <a:r>
              <a:rPr lang="hu-HU" baseline="0" dirty="0" smtClean="0"/>
              <a:t> </a:t>
            </a:r>
            <a:r>
              <a:rPr lang="en-US" sz="1200" b="1" dirty="0" smtClean="0">
                <a:solidFill>
                  <a:srgbClr val="000066"/>
                </a:solidFill>
                <a:latin typeface="Times New Roman" pitchFamily="18" charset="0"/>
                <a:cs typeface="Times New Roman" pitchFamily="18" charset="0"/>
              </a:rPr>
              <a:t>GTK General Information Study Affairs</a:t>
            </a:r>
            <a:r>
              <a:rPr lang="hu-HU" sz="1200" b="1" baseline="0" dirty="0" smtClean="0">
                <a:solidFill>
                  <a:srgbClr val="000066"/>
                </a:solidFill>
                <a:latin typeface="Times New Roman" pitchFamily="18" charset="0"/>
                <a:cs typeface="Times New Roman" pitchFamily="18" charset="0"/>
              </a:rPr>
              <a:t> </a:t>
            </a:r>
            <a:r>
              <a:rPr lang="hu-HU" baseline="0" dirty="0" err="1" smtClean="0"/>
              <a:t>Folder</a:t>
            </a:r>
            <a:r>
              <a:rPr lang="hu-HU" baseline="0" dirty="0" smtClean="0"/>
              <a:t>. I </a:t>
            </a:r>
            <a:r>
              <a:rPr lang="hu-HU" baseline="0" dirty="0" err="1" smtClean="0"/>
              <a:t>usually</a:t>
            </a:r>
            <a:r>
              <a:rPr lang="hu-HU" baseline="0" dirty="0" smtClean="0"/>
              <a:t> </a:t>
            </a:r>
            <a:r>
              <a:rPr lang="hu-HU" baseline="0" dirty="0" err="1" smtClean="0"/>
              <a:t>write</a:t>
            </a:r>
            <a:r>
              <a:rPr lang="hu-HU" baseline="0" dirty="0" smtClean="0"/>
              <a:t> </a:t>
            </a:r>
            <a:r>
              <a:rPr lang="hu-HU" baseline="0" dirty="0" err="1" smtClean="0"/>
              <a:t>about</a:t>
            </a:r>
            <a:r>
              <a:rPr lang="hu-HU" baseline="0" dirty="0" smtClean="0"/>
              <a:t> </a:t>
            </a:r>
            <a:r>
              <a:rPr lang="hu-HU" baseline="0" dirty="0" err="1" smtClean="0"/>
              <a:t>internship</a:t>
            </a:r>
            <a:r>
              <a:rPr lang="hu-HU" baseline="0" dirty="0" smtClean="0"/>
              <a:t> </a:t>
            </a:r>
            <a:r>
              <a:rPr lang="hu-HU" baseline="0" dirty="0" err="1" smtClean="0"/>
              <a:t>positions</a:t>
            </a:r>
            <a:r>
              <a:rPr lang="hu-HU" baseline="0" dirty="0" smtClean="0"/>
              <a:t>. </a:t>
            </a:r>
          </a:p>
        </p:txBody>
      </p:sp>
    </p:spTree>
    <p:extLst>
      <p:ext uri="{BB962C8B-B14F-4D97-AF65-F5344CB8AC3E}">
        <p14:creationId xmlns:p14="http://schemas.microsoft.com/office/powerpoint/2010/main" val="25088572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eaLnBrk="1" hangingPunct="1">
              <a:spcBef>
                <a:spcPct val="0"/>
              </a:spcBef>
            </a:pPr>
            <a:r>
              <a:rPr lang="en-US" sz="1200" b="0" i="0" kern="1200" dirty="0" smtClean="0">
                <a:solidFill>
                  <a:schemeClr val="tx1"/>
                </a:solidFill>
                <a:effectLst/>
                <a:latin typeface="+mn-lt"/>
                <a:ea typeface="+mn-ea"/>
                <a:cs typeface="+mn-cs"/>
              </a:rPr>
              <a:t>We would like to call your attention to a unique opportunity available for GTK students. Our Faculty became an EFMD member in 2020. EFMD is an international non-profit organization of over 500 business schools in the world. </a:t>
            </a:r>
            <a:r>
              <a:rPr lang="hu-HU" sz="1200" b="0" i="0" kern="1200" dirty="0" smtClean="0">
                <a:solidFill>
                  <a:schemeClr val="tx1"/>
                </a:solidFill>
                <a:effectLst/>
                <a:latin typeface="+mn-lt"/>
                <a:ea typeface="+mn-ea"/>
                <a:cs typeface="+mn-cs"/>
              </a:rPr>
              <a:t>T</a:t>
            </a:r>
            <a:r>
              <a:rPr lang="en-US" sz="1200" b="0" i="0" kern="1200" dirty="0" smtClean="0">
                <a:solidFill>
                  <a:schemeClr val="tx1"/>
                </a:solidFill>
                <a:effectLst/>
                <a:latin typeface="+mn-lt"/>
                <a:ea typeface="+mn-ea"/>
                <a:cs typeface="+mn-cs"/>
              </a:rPr>
              <a:t>he aim of </a:t>
            </a:r>
            <a:r>
              <a:rPr lang="en-US" sz="1200" b="0" i="0" kern="1200" dirty="0" err="1" smtClean="0">
                <a:solidFill>
                  <a:schemeClr val="tx1"/>
                </a:solidFill>
                <a:effectLst/>
                <a:latin typeface="+mn-lt"/>
                <a:ea typeface="+mn-ea"/>
                <a:cs typeface="+mn-cs"/>
              </a:rPr>
              <a:t>Highered</a:t>
            </a:r>
            <a:r>
              <a:rPr lang="en-US" sz="1200" b="0" i="0" kern="1200" dirty="0" smtClean="0">
                <a:solidFill>
                  <a:schemeClr val="tx1"/>
                </a:solidFill>
                <a:effectLst/>
                <a:latin typeface="+mn-lt"/>
                <a:ea typeface="+mn-ea"/>
                <a:cs typeface="+mn-cs"/>
              </a:rPr>
              <a:t> </a:t>
            </a:r>
            <a:r>
              <a:rPr lang="hu-HU" sz="1200" b="0" i="0" kern="1200" dirty="0" smtClean="0">
                <a:solidFill>
                  <a:schemeClr val="tx1"/>
                </a:solidFill>
                <a:effectLst/>
                <a:latin typeface="+mn-lt"/>
                <a:ea typeface="+mn-ea"/>
                <a:cs typeface="+mn-cs"/>
              </a:rPr>
              <a:t>P</a:t>
            </a:r>
            <a:r>
              <a:rPr lang="en-US" sz="1200" b="0" i="0" kern="1200" dirty="0" err="1" smtClean="0">
                <a:solidFill>
                  <a:schemeClr val="tx1"/>
                </a:solidFill>
                <a:effectLst/>
                <a:latin typeface="+mn-lt"/>
                <a:ea typeface="+mn-ea"/>
                <a:cs typeface="+mn-cs"/>
              </a:rPr>
              <a:t>latform</a:t>
            </a:r>
            <a:r>
              <a:rPr lang="en-US" sz="1200" b="0" i="0" kern="1200" dirty="0" smtClean="0">
                <a:solidFill>
                  <a:schemeClr val="tx1"/>
                </a:solidFill>
                <a:effectLst/>
                <a:latin typeface="+mn-lt"/>
                <a:ea typeface="+mn-ea"/>
                <a:cs typeface="+mn-cs"/>
              </a:rPr>
              <a:t> is to connect university students with top global recruiters and multinational companies</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so</a:t>
            </a:r>
            <a:r>
              <a:rPr lang="hu-HU" sz="1200" b="0" i="0" kern="1200" dirty="0" smtClean="0">
                <a:solidFill>
                  <a:schemeClr val="tx1"/>
                </a:solidFill>
                <a:effectLst/>
                <a:latin typeface="+mn-lt"/>
                <a:ea typeface="+mn-ea"/>
                <a:cs typeface="+mn-cs"/>
              </a:rPr>
              <a:t> it</a:t>
            </a:r>
            <a:r>
              <a:rPr lang="hu-HU"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make</a:t>
            </a:r>
            <a:r>
              <a:rPr lang="hu-HU" sz="1200" b="0" i="0" kern="1200" dirty="0" smtClean="0">
                <a:solidFill>
                  <a:schemeClr val="tx1"/>
                </a:solidFill>
                <a:effectLst/>
                <a:latin typeface="+mn-lt"/>
                <a:ea typeface="+mn-ea"/>
                <a:cs typeface="+mn-cs"/>
              </a:rPr>
              <a:t>s</a:t>
            </a:r>
            <a:r>
              <a:rPr lang="en-US" sz="1200" b="0" i="0" kern="1200" dirty="0" smtClean="0">
                <a:solidFill>
                  <a:schemeClr val="tx1"/>
                </a:solidFill>
                <a:effectLst/>
                <a:latin typeface="+mn-lt"/>
                <a:ea typeface="+mn-ea"/>
                <a:cs typeface="+mn-cs"/>
              </a:rPr>
              <a:t> the search for internships and job positions much easier.</a:t>
            </a:r>
            <a:r>
              <a:rPr lang="hu-HU" sz="1200" b="0" i="0" u="none" strike="noStrike" kern="1200" baseline="0" dirty="0" smtClean="0">
                <a:solidFill>
                  <a:schemeClr val="tx1"/>
                </a:solidFill>
                <a:effectLst/>
                <a:latin typeface="+mn-lt"/>
                <a:ea typeface="+mn-ea"/>
                <a:cs typeface="+mn-cs"/>
              </a:rPr>
              <a:t> </a:t>
            </a:r>
            <a:r>
              <a:rPr lang="hu-HU" sz="1200" b="0" i="0" u="none" strike="noStrike" kern="1200" dirty="0" smtClean="0">
                <a:solidFill>
                  <a:schemeClr val="tx1"/>
                </a:solidFill>
                <a:effectLst/>
                <a:latin typeface="+mn-lt"/>
                <a:ea typeface="+mn-ea"/>
                <a:cs typeface="+mn-cs"/>
              </a:rPr>
              <a:t>We post an </a:t>
            </a:r>
            <a:r>
              <a:rPr lang="hu-HU" sz="1200" b="0" i="0" u="none" strike="noStrike" kern="1200" dirty="0" err="1" smtClean="0">
                <a:solidFill>
                  <a:schemeClr val="tx1"/>
                </a:solidFill>
                <a:effectLst/>
                <a:latin typeface="+mn-lt"/>
                <a:ea typeface="+mn-ea"/>
                <a:cs typeface="+mn-cs"/>
              </a:rPr>
              <a:t>announcement</a:t>
            </a:r>
            <a:r>
              <a:rPr lang="hu-HU" sz="1200" b="0" i="0" u="none" strike="noStrike" kern="1200" dirty="0" smtClean="0">
                <a:solidFill>
                  <a:schemeClr val="tx1"/>
                </a:solidFill>
                <a:effectLst/>
                <a:latin typeface="+mn-lt"/>
                <a:ea typeface="+mn-ea"/>
                <a:cs typeface="+mn-cs"/>
              </a:rPr>
              <a:t> in </a:t>
            </a:r>
            <a:r>
              <a:rPr lang="hu-HU" sz="1200" b="0" i="0" u="none" strike="noStrike" kern="1200" dirty="0" err="1" smtClean="0">
                <a:solidFill>
                  <a:schemeClr val="tx1"/>
                </a:solidFill>
                <a:effectLst/>
                <a:latin typeface="+mn-lt"/>
                <a:ea typeface="+mn-ea"/>
                <a:cs typeface="+mn-cs"/>
              </a:rPr>
              <a:t>CooSpace</a:t>
            </a:r>
            <a:r>
              <a:rPr lang="hu-HU" sz="1200" b="0" i="0" u="none" strike="noStrike" kern="1200" dirty="0" smtClean="0">
                <a:solidFill>
                  <a:schemeClr val="tx1"/>
                </a:solidFill>
                <a:effectLst/>
                <a:latin typeface="+mn-lt"/>
                <a:ea typeface="+mn-ea"/>
                <a:cs typeface="+mn-cs"/>
              </a:rPr>
              <a:t> in </a:t>
            </a:r>
            <a:r>
              <a:rPr lang="hu-HU" sz="1200" b="0" i="0" u="none" strike="noStrike" kern="1200" dirty="0" err="1" smtClean="0">
                <a:solidFill>
                  <a:schemeClr val="tx1"/>
                </a:solidFill>
                <a:effectLst/>
                <a:latin typeface="+mn-lt"/>
                <a:ea typeface="+mn-ea"/>
                <a:cs typeface="+mn-cs"/>
              </a:rPr>
              <a:t>the</a:t>
            </a:r>
            <a:r>
              <a:rPr lang="hu-HU" sz="1200" b="0" i="0" u="none" strike="noStrike" kern="1200" dirty="0" smtClean="0">
                <a:solidFill>
                  <a:schemeClr val="tx1"/>
                </a:solidFill>
                <a:effectLst/>
                <a:latin typeface="+mn-lt"/>
                <a:ea typeface="+mn-ea"/>
                <a:cs typeface="+mn-cs"/>
              </a:rPr>
              <a:t> </a:t>
            </a:r>
            <a:r>
              <a:rPr lang="hu-HU" sz="1200" b="0" i="0" u="none" strike="noStrike" kern="1200" dirty="0" err="1" smtClean="0">
                <a:solidFill>
                  <a:schemeClr val="tx1"/>
                </a:solidFill>
                <a:effectLst/>
                <a:latin typeface="+mn-lt"/>
                <a:ea typeface="+mn-ea"/>
                <a:cs typeface="+mn-cs"/>
              </a:rPr>
              <a:t>beiginning</a:t>
            </a:r>
            <a:r>
              <a:rPr lang="hu-HU" sz="1200" b="0" i="0" u="none" strike="noStrike" kern="1200" dirty="0" smtClean="0">
                <a:solidFill>
                  <a:schemeClr val="tx1"/>
                </a:solidFill>
                <a:effectLst/>
                <a:latin typeface="+mn-lt"/>
                <a:ea typeface="+mn-ea"/>
                <a:cs typeface="+mn-cs"/>
              </a:rPr>
              <a:t> of </a:t>
            </a:r>
            <a:r>
              <a:rPr lang="hu-HU" sz="1200" b="0" i="0" u="none" strike="noStrike" kern="1200" dirty="0" err="1" smtClean="0">
                <a:solidFill>
                  <a:schemeClr val="tx1"/>
                </a:solidFill>
                <a:effectLst/>
                <a:latin typeface="+mn-lt"/>
                <a:ea typeface="+mn-ea"/>
                <a:cs typeface="+mn-cs"/>
              </a:rPr>
              <a:t>every</a:t>
            </a:r>
            <a:r>
              <a:rPr lang="hu-HU" sz="1200" b="0" i="0" u="none" strike="noStrike" kern="1200" dirty="0" smtClean="0">
                <a:solidFill>
                  <a:schemeClr val="tx1"/>
                </a:solidFill>
                <a:effectLst/>
                <a:latin typeface="+mn-lt"/>
                <a:ea typeface="+mn-ea"/>
                <a:cs typeface="+mn-cs"/>
              </a:rPr>
              <a:t> </a:t>
            </a:r>
            <a:r>
              <a:rPr lang="hu-HU" sz="1200" b="0" i="0" u="none" strike="noStrike" kern="1200" dirty="0" err="1" smtClean="0">
                <a:solidFill>
                  <a:schemeClr val="tx1"/>
                </a:solidFill>
                <a:effectLst/>
                <a:latin typeface="+mn-lt"/>
                <a:ea typeface="+mn-ea"/>
                <a:cs typeface="+mn-cs"/>
              </a:rPr>
              <a:t>semester</a:t>
            </a:r>
            <a:r>
              <a:rPr lang="hu-HU" sz="1200" b="0" i="0" u="none" strike="noStrike" kern="1200" dirty="0" smtClean="0">
                <a:solidFill>
                  <a:schemeClr val="tx1"/>
                </a:solidFill>
                <a:effectLst/>
                <a:latin typeface="+mn-lt"/>
                <a:ea typeface="+mn-ea"/>
                <a:cs typeface="+mn-cs"/>
              </a:rPr>
              <a:t> </a:t>
            </a:r>
            <a:r>
              <a:rPr lang="hu-HU" sz="1200" b="0" i="0" u="none" strike="noStrike" kern="1200" dirty="0" err="1" smtClean="0">
                <a:solidFill>
                  <a:schemeClr val="tx1"/>
                </a:solidFill>
                <a:effectLst/>
                <a:latin typeface="+mn-lt"/>
                <a:ea typeface="+mn-ea"/>
                <a:cs typeface="+mn-cs"/>
              </a:rPr>
              <a:t>with</a:t>
            </a:r>
            <a:r>
              <a:rPr lang="hu-HU" sz="1200" b="0" i="0" u="none" strike="noStrike" kern="1200" dirty="0" smtClean="0">
                <a:solidFill>
                  <a:schemeClr val="tx1"/>
                </a:solidFill>
                <a:effectLst/>
                <a:latin typeface="+mn-lt"/>
                <a:ea typeface="+mn-ea"/>
                <a:cs typeface="+mn-cs"/>
              </a:rPr>
              <a:t> a</a:t>
            </a:r>
            <a:r>
              <a:rPr lang="hu-HU" sz="1200" b="0" i="0" u="none" strike="noStrike" kern="1200" baseline="0" dirty="0" smtClean="0">
                <a:solidFill>
                  <a:schemeClr val="tx1"/>
                </a:solidFill>
                <a:effectLst/>
                <a:latin typeface="+mn-lt"/>
                <a:ea typeface="+mn-ea"/>
                <a:cs typeface="+mn-cs"/>
              </a:rPr>
              <a:t> </a:t>
            </a:r>
            <a:r>
              <a:rPr lang="hu-HU" sz="1200" b="0" i="0" u="none" strike="noStrike" kern="1200" baseline="0" dirty="0" err="1" smtClean="0">
                <a:solidFill>
                  <a:schemeClr val="tx1"/>
                </a:solidFill>
                <a:effectLst/>
                <a:latin typeface="+mn-lt"/>
                <a:ea typeface="+mn-ea"/>
                <a:cs typeface="+mn-cs"/>
              </a:rPr>
              <a:t>google</a:t>
            </a:r>
            <a:r>
              <a:rPr lang="hu-HU" sz="1200" b="0" i="0" u="none" strike="noStrike" kern="1200" baseline="0" dirty="0" smtClean="0">
                <a:solidFill>
                  <a:schemeClr val="tx1"/>
                </a:solidFill>
                <a:effectLst/>
                <a:latin typeface="+mn-lt"/>
                <a:ea typeface="+mn-ea"/>
                <a:cs typeface="+mn-cs"/>
              </a:rPr>
              <a:t> </a:t>
            </a:r>
            <a:r>
              <a:rPr lang="hu-HU" sz="1200" b="0" i="0" u="none" strike="noStrike" kern="1200" baseline="0" dirty="0" err="1" smtClean="0">
                <a:solidFill>
                  <a:schemeClr val="tx1"/>
                </a:solidFill>
                <a:effectLst/>
                <a:latin typeface="+mn-lt"/>
                <a:ea typeface="+mn-ea"/>
                <a:cs typeface="+mn-cs"/>
              </a:rPr>
              <a:t>form</a:t>
            </a:r>
            <a:r>
              <a:rPr lang="hu-HU" sz="1200" b="0" i="0" u="none" strike="noStrike" kern="1200" baseline="0" dirty="0" smtClean="0">
                <a:solidFill>
                  <a:schemeClr val="tx1"/>
                </a:solidFill>
                <a:effectLst/>
                <a:latin typeface="+mn-lt"/>
                <a:ea typeface="+mn-ea"/>
                <a:cs typeface="+mn-cs"/>
              </a:rPr>
              <a:t> </a:t>
            </a:r>
            <a:r>
              <a:rPr lang="hu-HU" sz="1200" b="0" i="0" u="none" strike="noStrike" kern="1200" baseline="0" dirty="0" err="1" smtClean="0">
                <a:solidFill>
                  <a:schemeClr val="tx1"/>
                </a:solidFill>
                <a:effectLst/>
                <a:latin typeface="+mn-lt"/>
                <a:ea typeface="+mn-ea"/>
                <a:cs typeface="+mn-cs"/>
              </a:rPr>
              <a:t>where</a:t>
            </a:r>
            <a:r>
              <a:rPr lang="hu-HU" sz="1200" b="0" i="0" u="none" strike="noStrike" kern="1200" baseline="0" dirty="0" smtClean="0">
                <a:solidFill>
                  <a:schemeClr val="tx1"/>
                </a:solidFill>
                <a:effectLst/>
                <a:latin typeface="+mn-lt"/>
                <a:ea typeface="+mn-ea"/>
                <a:cs typeface="+mn-cs"/>
              </a:rPr>
              <a:t> </a:t>
            </a:r>
            <a:r>
              <a:rPr lang="hu-HU" sz="1200" b="0" i="0" u="none" strike="noStrike" kern="1200" baseline="0" dirty="0" err="1" smtClean="0">
                <a:solidFill>
                  <a:schemeClr val="tx1"/>
                </a:solidFill>
                <a:effectLst/>
                <a:latin typeface="+mn-lt"/>
                <a:ea typeface="+mn-ea"/>
                <a:cs typeface="+mn-cs"/>
              </a:rPr>
              <a:t>you</a:t>
            </a:r>
            <a:r>
              <a:rPr lang="hu-HU" sz="1200" b="0" i="0" u="none" strike="noStrike" kern="1200" baseline="0" dirty="0" smtClean="0">
                <a:solidFill>
                  <a:schemeClr val="tx1"/>
                </a:solidFill>
                <a:effectLst/>
                <a:latin typeface="+mn-lt"/>
                <a:ea typeface="+mn-ea"/>
                <a:cs typeface="+mn-cs"/>
              </a:rPr>
              <a:t> </a:t>
            </a:r>
            <a:r>
              <a:rPr lang="hu-HU" sz="1200" b="0" i="0" u="none" strike="noStrike" kern="1200" baseline="0" dirty="0" err="1" smtClean="0">
                <a:solidFill>
                  <a:schemeClr val="tx1"/>
                </a:solidFill>
                <a:effectLst/>
                <a:latin typeface="+mn-lt"/>
                <a:ea typeface="+mn-ea"/>
                <a:cs typeface="+mn-cs"/>
              </a:rPr>
              <a:t>can</a:t>
            </a:r>
            <a:r>
              <a:rPr lang="hu-HU" sz="1200" b="0" i="0" u="none" strike="noStrike" kern="1200" baseline="0" dirty="0" smtClean="0">
                <a:solidFill>
                  <a:schemeClr val="tx1"/>
                </a:solidFill>
                <a:effectLst/>
                <a:latin typeface="+mn-lt"/>
                <a:ea typeface="+mn-ea"/>
                <a:cs typeface="+mn-cs"/>
              </a:rPr>
              <a:t> </a:t>
            </a:r>
            <a:r>
              <a:rPr lang="hu-HU" sz="1200" b="0" i="0" u="none" strike="noStrike" kern="1200" baseline="0" dirty="0" err="1" smtClean="0">
                <a:solidFill>
                  <a:schemeClr val="tx1"/>
                </a:solidFill>
                <a:effectLst/>
                <a:latin typeface="+mn-lt"/>
                <a:ea typeface="+mn-ea"/>
                <a:cs typeface="+mn-cs"/>
              </a:rPr>
              <a:t>sign</a:t>
            </a:r>
            <a:r>
              <a:rPr lang="hu-HU" sz="1200" b="0" i="0" u="none" strike="noStrike" kern="1200" baseline="0" dirty="0" smtClean="0">
                <a:solidFill>
                  <a:schemeClr val="tx1"/>
                </a:solidFill>
                <a:effectLst/>
                <a:latin typeface="+mn-lt"/>
                <a:ea typeface="+mn-ea"/>
                <a:cs typeface="+mn-cs"/>
              </a:rPr>
              <a:t> </a:t>
            </a:r>
            <a:r>
              <a:rPr lang="hu-HU" sz="1200" b="0" i="0" u="none" strike="noStrike" kern="1200" baseline="0" dirty="0" err="1" smtClean="0">
                <a:solidFill>
                  <a:schemeClr val="tx1"/>
                </a:solidFill>
                <a:effectLst/>
                <a:latin typeface="+mn-lt"/>
                <a:ea typeface="+mn-ea"/>
                <a:cs typeface="+mn-cs"/>
              </a:rPr>
              <a:t>up</a:t>
            </a:r>
            <a:r>
              <a:rPr lang="hu-HU" sz="1200" b="0" i="0" u="none" strike="noStrike" kern="1200" baseline="0" dirty="0" smtClean="0">
                <a:solidFill>
                  <a:schemeClr val="tx1"/>
                </a:solidFill>
                <a:effectLst/>
                <a:latin typeface="+mn-lt"/>
                <a:ea typeface="+mn-ea"/>
                <a:cs typeface="+mn-cs"/>
              </a:rPr>
              <a:t> </a:t>
            </a:r>
            <a:r>
              <a:rPr lang="hu-HU" sz="1200" b="0" i="0" u="none" strike="noStrike" kern="1200" baseline="0" dirty="0" err="1" smtClean="0">
                <a:solidFill>
                  <a:schemeClr val="tx1"/>
                </a:solidFill>
                <a:effectLst/>
                <a:latin typeface="+mn-lt"/>
                <a:ea typeface="+mn-ea"/>
                <a:cs typeface="+mn-cs"/>
              </a:rPr>
              <a:t>for</a:t>
            </a:r>
            <a:r>
              <a:rPr lang="hu-HU" sz="1200" b="0" i="0" u="none" strike="noStrike" kern="1200" baseline="0" dirty="0" smtClean="0">
                <a:solidFill>
                  <a:schemeClr val="tx1"/>
                </a:solidFill>
                <a:effectLst/>
                <a:latin typeface="+mn-lt"/>
                <a:ea typeface="+mn-ea"/>
                <a:cs typeface="+mn-cs"/>
              </a:rPr>
              <a:t> </a:t>
            </a:r>
            <a:r>
              <a:rPr lang="hu-HU" sz="1200" b="0" i="0" u="none" strike="noStrike" kern="1200" baseline="0" dirty="0" err="1" smtClean="0">
                <a:solidFill>
                  <a:schemeClr val="tx1"/>
                </a:solidFill>
                <a:effectLst/>
                <a:latin typeface="+mn-lt"/>
                <a:ea typeface="+mn-ea"/>
                <a:cs typeface="+mn-cs"/>
              </a:rPr>
              <a:t>this</a:t>
            </a:r>
            <a:r>
              <a:rPr lang="hu-HU" sz="1200" b="0" i="0" u="none" strike="noStrike" kern="1200" baseline="0" dirty="0" smtClean="0">
                <a:solidFill>
                  <a:schemeClr val="tx1"/>
                </a:solidFill>
                <a:effectLst/>
                <a:latin typeface="+mn-lt"/>
                <a:ea typeface="+mn-ea"/>
                <a:cs typeface="+mn-cs"/>
              </a:rPr>
              <a:t> </a:t>
            </a:r>
            <a:r>
              <a:rPr lang="hu-HU" sz="1200" b="0" i="0" u="none" strike="noStrike" kern="1200" baseline="0" dirty="0" err="1" smtClean="0">
                <a:solidFill>
                  <a:schemeClr val="tx1"/>
                </a:solidFill>
                <a:effectLst/>
                <a:latin typeface="+mn-lt"/>
                <a:ea typeface="+mn-ea"/>
                <a:cs typeface="+mn-cs"/>
              </a:rPr>
              <a:t>opportunity</a:t>
            </a:r>
            <a:r>
              <a:rPr lang="hu-HU" sz="1200" b="0" i="0" u="none" strike="noStrike" kern="1200" baseline="0" dirty="0" smtClean="0">
                <a:solidFill>
                  <a:schemeClr val="tx1"/>
                </a:solidFill>
                <a:effectLst/>
                <a:latin typeface="+mn-lt"/>
                <a:ea typeface="+mn-ea"/>
                <a:cs typeface="+mn-cs"/>
              </a:rPr>
              <a:t>.</a:t>
            </a:r>
            <a:r>
              <a:rPr lang="en-US" dirty="0" smtClean="0"/>
              <a:t/>
            </a:r>
            <a:br>
              <a:rPr lang="en-US" dirty="0" smtClean="0"/>
            </a:br>
            <a:r>
              <a:rPr lang="en-US" sz="1200" b="0" i="0" kern="1200" dirty="0" smtClean="0">
                <a:solidFill>
                  <a:schemeClr val="tx1"/>
                </a:solidFill>
                <a:effectLst/>
                <a:latin typeface="+mn-lt"/>
                <a:ea typeface="+mn-ea"/>
                <a:cs typeface="+mn-cs"/>
              </a:rPr>
              <a:t>This opportunity is open for GTK students. As a next step, we forward the Excel to the contact person. After verification, they will send you an email with the login details. You can keep </a:t>
            </a:r>
            <a:r>
              <a:rPr lang="en-US" sz="1200" b="0" i="0" kern="1200" dirty="0" err="1" smtClean="0">
                <a:solidFill>
                  <a:schemeClr val="tx1"/>
                </a:solidFill>
                <a:effectLst/>
                <a:latin typeface="+mn-lt"/>
                <a:ea typeface="+mn-ea"/>
                <a:cs typeface="+mn-cs"/>
              </a:rPr>
              <a:t>Highered</a:t>
            </a:r>
            <a:r>
              <a:rPr lang="en-US" sz="1200" b="0" i="0" kern="1200" dirty="0" smtClean="0">
                <a:solidFill>
                  <a:schemeClr val="tx1"/>
                </a:solidFill>
                <a:effectLst/>
                <a:latin typeface="+mn-lt"/>
                <a:ea typeface="+mn-ea"/>
                <a:cs typeface="+mn-cs"/>
              </a:rPr>
              <a:t> access until the end of your studies and even as an alumni. You can enter whenever you wish and browse job opportunities.</a:t>
            </a:r>
            <a:r>
              <a:rPr lang="en-US" dirty="0" smtClean="0"/>
              <a:t/>
            </a:r>
            <a:br>
              <a:rPr lang="en-US" dirty="0" smtClean="0"/>
            </a:br>
            <a:r>
              <a:rPr lang="hu-HU" sz="1200" b="0" i="0" kern="1200" dirty="0" smtClean="0">
                <a:solidFill>
                  <a:schemeClr val="tx1"/>
                </a:solidFill>
                <a:effectLst/>
                <a:latin typeface="+mn-lt"/>
                <a:ea typeface="+mn-ea"/>
                <a:cs typeface="+mn-cs"/>
              </a:rPr>
              <a:t>F</a:t>
            </a:r>
            <a:r>
              <a:rPr lang="en-US" sz="1200" b="0" i="0" kern="1200" dirty="0" smtClean="0">
                <a:solidFill>
                  <a:schemeClr val="tx1"/>
                </a:solidFill>
                <a:effectLst/>
                <a:latin typeface="+mn-lt"/>
                <a:ea typeface="+mn-ea"/>
                <a:cs typeface="+mn-cs"/>
              </a:rPr>
              <a:t>eel free to contact us if you have any questions, comments or ideas.</a:t>
            </a:r>
            <a:endParaRPr lang="hu-HU" baseline="0" dirty="0" smtClean="0"/>
          </a:p>
        </p:txBody>
      </p:sp>
    </p:spTree>
    <p:extLst>
      <p:ext uri="{BB962C8B-B14F-4D97-AF65-F5344CB8AC3E}">
        <p14:creationId xmlns:p14="http://schemas.microsoft.com/office/powerpoint/2010/main" val="5438861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200" kern="1200" dirty="0" smtClean="0">
                <a:solidFill>
                  <a:schemeClr val="tx1"/>
                </a:solidFill>
                <a:effectLst/>
                <a:latin typeface="+mn-lt"/>
                <a:ea typeface="+mn-ea"/>
                <a:cs typeface="+mn-cs"/>
              </a:rPr>
              <a:t>F</a:t>
            </a:r>
            <a:r>
              <a:rPr lang="en-US" sz="1200" kern="1200" dirty="0" smtClean="0">
                <a:solidFill>
                  <a:schemeClr val="tx1"/>
                </a:solidFill>
                <a:effectLst/>
                <a:latin typeface="+mn-lt"/>
                <a:ea typeface="+mn-ea"/>
                <a:cs typeface="+mn-cs"/>
              </a:rPr>
              <a:t>or students beginning their studies from September of </a:t>
            </a:r>
            <a:r>
              <a:rPr lang="en-GB" sz="1200" kern="1200" dirty="0" smtClean="0">
                <a:solidFill>
                  <a:schemeClr val="tx1"/>
                </a:solidFill>
                <a:effectLst/>
                <a:latin typeface="+mn-lt"/>
                <a:ea typeface="+mn-ea"/>
                <a:cs typeface="+mn-cs"/>
              </a:rPr>
              <a:t>2020</a:t>
            </a:r>
            <a:r>
              <a:rPr lang="hu-HU" sz="1200"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or later: </a:t>
            </a:r>
            <a:r>
              <a:rPr lang="en-US" sz="1200" kern="1200" dirty="0" smtClean="0">
                <a:solidFill>
                  <a:schemeClr val="tx1"/>
                </a:solidFill>
                <a:effectLst/>
                <a:latin typeface="+mn-lt"/>
                <a:ea typeface="+mn-ea"/>
                <a:cs typeface="+mn-cs"/>
              </a:rPr>
              <a:t>a minimum of 12 uninterrupted weeks of internship/semester. The two-semester compulsory internship can be spent by the same organization (specialized in tourism and catering).</a:t>
            </a:r>
            <a:endParaRPr lang="hu-HU"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hu-HU" sz="1200" b="1" i="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hu-HU" baseline="0" dirty="0" smtClean="0"/>
              <a:t>It </a:t>
            </a:r>
            <a:r>
              <a:rPr lang="hu-HU" baseline="0" dirty="0" err="1" smtClean="0"/>
              <a:t>isn’t</a:t>
            </a:r>
            <a:r>
              <a:rPr lang="hu-HU" baseline="0" dirty="0" smtClean="0"/>
              <a:t> </a:t>
            </a:r>
            <a:r>
              <a:rPr lang="hu-HU" baseline="0" dirty="0" err="1" smtClean="0"/>
              <a:t>problem</a:t>
            </a:r>
            <a:r>
              <a:rPr lang="hu-HU" baseline="0" dirty="0" smtClean="0"/>
              <a:t> </a:t>
            </a:r>
            <a:r>
              <a:rPr lang="hu-HU" baseline="0" dirty="0" err="1" smtClean="0"/>
              <a:t>if</a:t>
            </a:r>
            <a:r>
              <a:rPr lang="hu-HU" baseline="0" dirty="0" smtClean="0"/>
              <a:t> </a:t>
            </a:r>
            <a:r>
              <a:rPr lang="hu-HU" baseline="0" dirty="0" err="1" smtClean="0"/>
              <a:t>you</a:t>
            </a:r>
            <a:r>
              <a:rPr lang="hu-HU" baseline="0" dirty="0" smtClean="0"/>
              <a:t> </a:t>
            </a:r>
            <a:r>
              <a:rPr lang="hu-HU" baseline="0" dirty="0" err="1" smtClean="0"/>
              <a:t>do</a:t>
            </a:r>
            <a:r>
              <a:rPr lang="hu-HU" baseline="0" dirty="0" smtClean="0"/>
              <a:t> </a:t>
            </a:r>
            <a:r>
              <a:rPr lang="hu-HU" dirty="0" err="1" smtClean="0">
                <a:latin typeface="Times New Roman" panose="02020603050405020304" pitchFamily="18" charset="0"/>
                <a:cs typeface="Times New Roman" panose="02020603050405020304" pitchFamily="18" charset="0"/>
              </a:rPr>
              <a:t>the</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internship</a:t>
            </a:r>
            <a:r>
              <a:rPr lang="en-US" dirty="0" smtClean="0">
                <a:latin typeface="Times New Roman" panose="02020603050405020304" pitchFamily="18" charset="0"/>
                <a:cs typeface="Times New Roman" panose="02020603050405020304" pitchFamily="18" charset="0"/>
              </a:rPr>
              <a:t> at the company for more than 12 weeks</a:t>
            </a:r>
            <a:r>
              <a:rPr lang="hu-HU" baseline="0" dirty="0" smtClean="0">
                <a:latin typeface="+mn-lt"/>
                <a:cs typeface="+mn-cs"/>
              </a:rPr>
              <a:t> </a:t>
            </a:r>
            <a:r>
              <a:rPr lang="hu-HU" baseline="0" dirty="0" err="1" smtClean="0"/>
              <a:t>but</a:t>
            </a:r>
            <a:r>
              <a:rPr lang="hu-HU" baseline="0" dirty="0" smtClean="0"/>
              <a:t> </a:t>
            </a:r>
            <a:r>
              <a:rPr lang="hu-HU" baseline="0" dirty="0" err="1" smtClean="0"/>
              <a:t>the</a:t>
            </a:r>
            <a:r>
              <a:rPr lang="hu-HU" baseline="0" dirty="0" smtClean="0"/>
              <a:t> </a:t>
            </a:r>
            <a:r>
              <a:rPr lang="hu-HU" baseline="0" dirty="0" err="1" smtClean="0"/>
              <a:t>deadlines</a:t>
            </a:r>
            <a:r>
              <a:rPr lang="hu-HU" baseline="0" dirty="0" smtClean="0"/>
              <a:t> </a:t>
            </a:r>
            <a:r>
              <a:rPr lang="hu-HU" baseline="0" dirty="0" err="1" smtClean="0"/>
              <a:t>have</a:t>
            </a:r>
            <a:r>
              <a:rPr lang="hu-HU" baseline="0" dirty="0" smtClean="0"/>
              <a:t> </a:t>
            </a:r>
            <a:r>
              <a:rPr lang="hu-HU" baseline="0" dirty="0" err="1" smtClean="0"/>
              <a:t>to</a:t>
            </a:r>
            <a:r>
              <a:rPr lang="hu-HU" baseline="0" dirty="0" smtClean="0"/>
              <a:t> be </a:t>
            </a:r>
            <a:r>
              <a:rPr lang="hu-HU" baseline="0" dirty="0" err="1" smtClean="0"/>
              <a:t>met</a:t>
            </a:r>
            <a:r>
              <a:rPr lang="hu-HU" baseline="0" dirty="0" smtClean="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hu-HU" sz="1200" b="1" i="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a:t>
            </a:r>
            <a:r>
              <a:rPr lang="en-US" dirty="0" smtClean="0">
                <a:latin typeface="Times New Roman" panose="02020603050405020304" pitchFamily="18" charset="0"/>
                <a:cs typeface="Times New Roman" panose="02020603050405020304" pitchFamily="18" charset="0"/>
              </a:rPr>
              <a:t> Is it possible to complete </a:t>
            </a:r>
            <a:r>
              <a:rPr lang="hu-HU" dirty="0" err="1" smtClean="0">
                <a:latin typeface="Times New Roman" panose="02020603050405020304" pitchFamily="18" charset="0"/>
                <a:cs typeface="Times New Roman" panose="02020603050405020304" pitchFamily="18" charset="0"/>
              </a:rPr>
              <a:t>the</a:t>
            </a:r>
            <a:r>
              <a:rPr lang="hu-HU" baseline="0" dirty="0" smtClean="0">
                <a:latin typeface="Times New Roman" panose="02020603050405020304" pitchFamily="18" charset="0"/>
                <a:cs typeface="Times New Roman" panose="02020603050405020304" pitchFamily="18" charset="0"/>
              </a:rPr>
              <a:t> </a:t>
            </a:r>
            <a:r>
              <a:rPr lang="hu-HU" baseline="0" dirty="0" err="1" smtClean="0">
                <a:latin typeface="Times New Roman" panose="02020603050405020304" pitchFamily="18" charset="0"/>
                <a:cs typeface="Times New Roman" panose="02020603050405020304" pitchFamily="18" charset="0"/>
              </a:rPr>
              <a:t>internship</a:t>
            </a:r>
            <a:r>
              <a:rPr lang="hu-HU" baseline="0" dirty="0" smtClean="0">
                <a:latin typeface="Times New Roman" panose="02020603050405020304" pitchFamily="18" charset="0"/>
                <a:cs typeface="Times New Roman" panose="02020603050405020304" pitchFamily="18" charset="0"/>
              </a:rPr>
              <a:t> </a:t>
            </a:r>
            <a:r>
              <a:rPr lang="hu-HU" dirty="0" smtClean="0">
                <a:latin typeface="Times New Roman" panose="02020603050405020304" pitchFamily="18" charset="0"/>
                <a:cs typeface="Times New Roman" panose="02020603050405020304" pitchFamily="18" charset="0"/>
              </a:rPr>
              <a:t>in </a:t>
            </a:r>
            <a:r>
              <a:rPr lang="hu-HU" dirty="0" err="1" smtClean="0">
                <a:latin typeface="Times New Roman" panose="02020603050405020304" pitchFamily="18" charset="0"/>
                <a:cs typeface="Times New Roman" panose="02020603050405020304" pitchFamily="18" charset="0"/>
              </a:rPr>
              <a:t>fewer</a:t>
            </a:r>
            <a:r>
              <a:rPr lang="en-US" dirty="0" smtClean="0">
                <a:latin typeface="Times New Roman" panose="02020603050405020304" pitchFamily="18" charset="0"/>
                <a:cs typeface="Times New Roman" panose="02020603050405020304" pitchFamily="18" charset="0"/>
              </a:rPr>
              <a:t> weeks?</a:t>
            </a:r>
            <a:endParaRPr lang="hu-HU" dirty="0" smtClean="0">
              <a:solidFill>
                <a:schemeClr val="tx1"/>
              </a:solidFill>
              <a:latin typeface="Times New Roman" panose="02020603050405020304" pitchFamily="18" charset="0"/>
              <a:cs typeface="Times New Roman" panose="02020603050405020304" pitchFamily="18" charset="0"/>
            </a:endParaRPr>
          </a:p>
          <a:p>
            <a:r>
              <a:rPr lang="hu-HU" baseline="0" dirty="0" smtClean="0"/>
              <a:t>It </a:t>
            </a:r>
            <a:r>
              <a:rPr lang="hu-HU" baseline="0" dirty="0" err="1" smtClean="0"/>
              <a:t>isn’t</a:t>
            </a:r>
            <a:r>
              <a:rPr lang="hu-HU" baseline="0" dirty="0" smtClean="0"/>
              <a:t> </a:t>
            </a:r>
            <a:r>
              <a:rPr lang="hu-HU" baseline="0" dirty="0" err="1" smtClean="0"/>
              <a:t>possible</a:t>
            </a:r>
            <a:r>
              <a:rPr lang="hu-HU" baseline="0" dirty="0" smtClean="0"/>
              <a:t>, </a:t>
            </a:r>
            <a:r>
              <a:rPr lang="hu-HU" baseline="0" dirty="0" err="1" smtClean="0"/>
              <a:t>you</a:t>
            </a:r>
            <a:r>
              <a:rPr lang="hu-HU" baseline="0" dirty="0" smtClean="0"/>
              <a:t> </a:t>
            </a:r>
            <a:r>
              <a:rPr lang="hu-HU" baseline="0" dirty="0" err="1" smtClean="0"/>
              <a:t>have</a:t>
            </a:r>
            <a:r>
              <a:rPr lang="hu-HU" baseline="0" dirty="0" smtClean="0"/>
              <a:t> </a:t>
            </a:r>
            <a:r>
              <a:rPr lang="hu-HU" baseline="0" dirty="0" err="1" smtClean="0"/>
              <a:t>to</a:t>
            </a:r>
            <a:r>
              <a:rPr lang="hu-HU" baseline="0" dirty="0" smtClean="0"/>
              <a:t> </a:t>
            </a:r>
            <a:r>
              <a:rPr lang="hu-HU" baseline="0" dirty="0" err="1" smtClean="0"/>
              <a:t>do</a:t>
            </a:r>
            <a:r>
              <a:rPr lang="hu-HU" baseline="0" dirty="0" smtClean="0"/>
              <a:t> </a:t>
            </a:r>
            <a:r>
              <a:rPr lang="hu-HU" baseline="0" dirty="0" err="1" smtClean="0"/>
              <a:t>the</a:t>
            </a:r>
            <a:r>
              <a:rPr lang="hu-HU" baseline="0" dirty="0" smtClean="0"/>
              <a:t> minimum </a:t>
            </a:r>
            <a:r>
              <a:rPr lang="hu-HU" baseline="0" dirty="0" err="1" smtClean="0"/>
              <a:t>number</a:t>
            </a:r>
            <a:r>
              <a:rPr lang="hu-HU" baseline="0" dirty="0" smtClean="0"/>
              <a:t> of </a:t>
            </a:r>
            <a:r>
              <a:rPr lang="hu-HU" baseline="0" dirty="0" err="1" smtClean="0"/>
              <a:t>weeks</a:t>
            </a:r>
            <a:r>
              <a:rPr lang="hu-HU" baseline="0" dirty="0" smtClean="0"/>
              <a:t>.</a:t>
            </a:r>
          </a:p>
        </p:txBody>
      </p:sp>
      <p:sp>
        <p:nvSpPr>
          <p:cNvPr id="4" name="Dia számának helye 3"/>
          <p:cNvSpPr>
            <a:spLocks noGrp="1"/>
          </p:cNvSpPr>
          <p:nvPr>
            <p:ph type="sldNum" sz="quarter" idx="10"/>
          </p:nvPr>
        </p:nvSpPr>
        <p:spPr/>
        <p:txBody>
          <a:bodyPr/>
          <a:lstStyle/>
          <a:p>
            <a:fld id="{0B6A27AA-EAE5-4E54-AD34-143CBAABF27C}" type="slidenum">
              <a:rPr lang="hu-HU" smtClean="0"/>
              <a:pPr/>
              <a:t>12</a:t>
            </a:fld>
            <a:endParaRPr lang="hu-HU"/>
          </a:p>
        </p:txBody>
      </p:sp>
    </p:spTree>
    <p:extLst>
      <p:ext uri="{BB962C8B-B14F-4D97-AF65-F5344CB8AC3E}">
        <p14:creationId xmlns:p14="http://schemas.microsoft.com/office/powerpoint/2010/main" val="5044594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Times New Roman" panose="02020603050405020304" pitchFamily="18" charset="0"/>
                <a:cs typeface="Times New Roman" panose="02020603050405020304" pitchFamily="18" charset="0"/>
              </a:rPr>
              <a:t>The academic prerequisite for enrolling in the internship course is the completion of </a:t>
            </a:r>
            <a:r>
              <a:rPr lang="en-US" sz="1200" b="1" dirty="0" smtClean="0">
                <a:latin typeface="Times New Roman" panose="02020603050405020304" pitchFamily="18" charset="0"/>
                <a:cs typeface="Times New Roman" panose="02020603050405020304" pitchFamily="18" charset="0"/>
              </a:rPr>
              <a:t>150</a:t>
            </a:r>
            <a:r>
              <a:rPr lang="hu-HU" sz="1200" b="1" dirty="0" smtClean="0">
                <a:latin typeface="Times New Roman" panose="02020603050405020304" pitchFamily="18" charset="0"/>
                <a:cs typeface="Times New Roman" panose="02020603050405020304" pitchFamily="18" charset="0"/>
              </a:rPr>
              <a:t> </a:t>
            </a:r>
            <a:r>
              <a:rPr lang="en-US" sz="1200" b="1" dirty="0" smtClean="0">
                <a:latin typeface="Times New Roman" panose="02020603050405020304" pitchFamily="18" charset="0"/>
                <a:cs typeface="Times New Roman" panose="02020603050405020304" pitchFamily="18" charset="0"/>
              </a:rPr>
              <a:t>credits</a:t>
            </a:r>
            <a:r>
              <a:rPr lang="en-US" sz="1200" dirty="0" smtClean="0">
                <a:latin typeface="Times New Roman" panose="02020603050405020304" pitchFamily="18" charset="0"/>
                <a:cs typeface="Times New Roman" panose="02020603050405020304" pitchFamily="18" charset="0"/>
              </a:rPr>
              <a:t> for students in the</a:t>
            </a:r>
            <a:r>
              <a:rPr lang="en-US" sz="1200" i="1" dirty="0" smtClean="0">
                <a:latin typeface="Times New Roman" panose="02020603050405020304" pitchFamily="18" charset="0"/>
                <a:cs typeface="Times New Roman" panose="02020603050405020304" pitchFamily="18" charset="0"/>
              </a:rPr>
              <a:t> full-time undergraduate program</a:t>
            </a:r>
            <a:r>
              <a:rPr lang="hu-HU" sz="1200" i="1" dirty="0" smtClean="0">
                <a:latin typeface="Times New Roman" panose="02020603050405020304" pitchFamily="18" charset="0"/>
                <a:cs typeface="Times New Roman" panose="02020603050405020304" pitchFamily="18" charset="0"/>
              </a:rPr>
              <a:t>. </a:t>
            </a:r>
            <a:r>
              <a:rPr lang="en-US" sz="1200" dirty="0" smtClean="0">
                <a:latin typeface="Times New Roman" panose="02020603050405020304" pitchFamily="18" charset="0"/>
                <a:cs typeface="Times New Roman" panose="02020603050405020304" pitchFamily="18" charset="0"/>
              </a:rPr>
              <a:t>The academic prerequisite for enrolling in the Internship </a:t>
            </a:r>
            <a:r>
              <a:rPr lang="en-US" sz="1200" b="1" dirty="0" smtClean="0">
                <a:latin typeface="Times New Roman" panose="02020603050405020304" pitchFamily="18" charset="0"/>
                <a:cs typeface="Times New Roman" panose="02020603050405020304" pitchFamily="18" charset="0"/>
              </a:rPr>
              <a:t>II. course for students of the Tourism and Catering BSc program is the completion of </a:t>
            </a:r>
            <a:r>
              <a:rPr lang="en-US" sz="1200" b="1" dirty="0" smtClean="0">
                <a:solidFill>
                  <a:srgbClr val="FF0000"/>
                </a:solidFill>
                <a:latin typeface="Times New Roman" panose="02020603050405020304" pitchFamily="18" charset="0"/>
                <a:cs typeface="Times New Roman" panose="02020603050405020304" pitchFamily="18" charset="0"/>
              </a:rPr>
              <a:t>175</a:t>
            </a:r>
            <a:r>
              <a:rPr lang="hu-HU" sz="1200" b="1" dirty="0" smtClean="0">
                <a:solidFill>
                  <a:srgbClr val="FF0000"/>
                </a:solidFill>
                <a:latin typeface="Times New Roman" panose="02020603050405020304" pitchFamily="18" charset="0"/>
                <a:cs typeface="Times New Roman" panose="02020603050405020304" pitchFamily="18" charset="0"/>
              </a:rPr>
              <a:t> </a:t>
            </a:r>
            <a:r>
              <a:rPr lang="en-US" sz="1200" b="1" dirty="0" smtClean="0">
                <a:latin typeface="Times New Roman" panose="02020603050405020304" pitchFamily="18" charset="0"/>
                <a:cs typeface="Times New Roman" panose="02020603050405020304" pitchFamily="18" charset="0"/>
              </a:rPr>
              <a:t>credits. </a:t>
            </a:r>
            <a:endParaRPr lang="hu-HU" sz="1200" b="1" dirty="0" smtClean="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hu-HU" sz="1200" i="1" dirty="0" smtClean="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a:t>
            </a:r>
            <a:r>
              <a:rPr lang="hu-HU" sz="1200" b="0" i="0" kern="1200" baseline="0" dirty="0" err="1" smtClean="0">
                <a:solidFill>
                  <a:schemeClr val="tx1"/>
                </a:solidFill>
                <a:effectLst/>
                <a:latin typeface="+mn-lt"/>
                <a:ea typeface="+mn-ea"/>
                <a:cs typeface="+mn-cs"/>
              </a:rPr>
              <a:t>that</a:t>
            </a:r>
            <a:r>
              <a:rPr lang="hu-HU" sz="1200" b="0" i="0" kern="1200" baseline="0" dirty="0" smtClean="0">
                <a:solidFill>
                  <a:schemeClr val="tx1"/>
                </a:solidFill>
                <a:effectLst/>
                <a:latin typeface="+mn-lt"/>
                <a:ea typeface="+mn-ea"/>
                <a:cs typeface="+mn-cs"/>
              </a:rPr>
              <a:t>: </a:t>
            </a:r>
            <a:r>
              <a:rPr lang="hu-HU" b="1" dirty="0" smtClean="0">
                <a:solidFill>
                  <a:srgbClr val="000000"/>
                </a:solidFill>
                <a:latin typeface="Times New Roman" panose="02020603050405020304" pitchFamily="18" charset="0"/>
                <a:cs typeface="Times New Roman" panose="02020603050405020304" pitchFamily="18" charset="0"/>
              </a:rPr>
              <a:t>I </a:t>
            </a:r>
            <a:r>
              <a:rPr lang="hu-HU" b="1" dirty="0" err="1" smtClean="0">
                <a:solidFill>
                  <a:srgbClr val="000000"/>
                </a:solidFill>
                <a:latin typeface="Times New Roman" panose="02020603050405020304" pitchFamily="18" charset="0"/>
                <a:cs typeface="Times New Roman" panose="02020603050405020304" pitchFamily="18" charset="0"/>
              </a:rPr>
              <a:t>have</a:t>
            </a:r>
            <a:r>
              <a:rPr lang="hu-HU" b="1" dirty="0" smtClean="0">
                <a:solidFill>
                  <a:srgbClr val="000000"/>
                </a:solidFill>
                <a:latin typeface="Times New Roman" panose="02020603050405020304" pitchFamily="18" charset="0"/>
                <a:cs typeface="Times New Roman" panose="02020603050405020304" pitchFamily="18" charset="0"/>
              </a:rPr>
              <a:t> 148 credits. </a:t>
            </a:r>
            <a:r>
              <a:rPr lang="hu-HU" dirty="0" smtClean="0">
                <a:solidFill>
                  <a:srgbClr val="000000"/>
                </a:solidFill>
                <a:latin typeface="Times New Roman" panose="02020603050405020304" pitchFamily="18" charset="0"/>
                <a:cs typeface="Times New Roman" panose="02020603050405020304" pitchFamily="18" charset="0"/>
              </a:rPr>
              <a:t>Is it </a:t>
            </a:r>
            <a:r>
              <a:rPr lang="hu-HU" dirty="0" err="1" smtClean="0">
                <a:solidFill>
                  <a:srgbClr val="000000"/>
                </a:solidFill>
                <a:latin typeface="Times New Roman" panose="02020603050405020304" pitchFamily="18" charset="0"/>
                <a:cs typeface="Times New Roman" panose="02020603050405020304" pitchFamily="18" charset="0"/>
              </a:rPr>
              <a:t>possible</a:t>
            </a:r>
            <a:r>
              <a:rPr lang="hu-HU" dirty="0" smtClean="0">
                <a:solidFill>
                  <a:srgbClr val="000000"/>
                </a:solidFill>
                <a:latin typeface="Times New Roman" panose="02020603050405020304" pitchFamily="18" charset="0"/>
                <a:cs typeface="Times New Roman" panose="02020603050405020304" pitchFamily="18" charset="0"/>
              </a:rPr>
              <a:t> </a:t>
            </a:r>
            <a:r>
              <a:rPr lang="hu-HU" dirty="0" err="1" smtClean="0">
                <a:solidFill>
                  <a:srgbClr val="000000"/>
                </a:solidFill>
                <a:latin typeface="Times New Roman" panose="02020603050405020304" pitchFamily="18" charset="0"/>
                <a:cs typeface="Times New Roman" panose="02020603050405020304" pitchFamily="18" charset="0"/>
              </a:rPr>
              <a:t>to</a:t>
            </a:r>
            <a:r>
              <a:rPr lang="hu-HU" dirty="0" smtClean="0">
                <a:solidFill>
                  <a:srgbClr val="000000"/>
                </a:solidFill>
                <a:latin typeface="Times New Roman" panose="02020603050405020304" pitchFamily="18" charset="0"/>
                <a:cs typeface="Times New Roman" panose="02020603050405020304" pitchFamily="18" charset="0"/>
              </a:rPr>
              <a:t> start </a:t>
            </a:r>
            <a:r>
              <a:rPr lang="hu-HU" dirty="0" err="1" smtClean="0">
                <a:solidFill>
                  <a:srgbClr val="000000"/>
                </a:solidFill>
                <a:latin typeface="Times New Roman" panose="02020603050405020304" pitchFamily="18" charset="0"/>
                <a:cs typeface="Times New Roman" panose="02020603050405020304" pitchFamily="18" charset="0"/>
              </a:rPr>
              <a:t>the</a:t>
            </a:r>
            <a:r>
              <a:rPr lang="hu-HU" dirty="0" smtClean="0">
                <a:solidFill>
                  <a:srgbClr val="000000"/>
                </a:solidFill>
                <a:latin typeface="Times New Roman" panose="02020603050405020304" pitchFamily="18" charset="0"/>
                <a:cs typeface="Times New Roman" panose="02020603050405020304" pitchFamily="18" charset="0"/>
              </a:rPr>
              <a:t> </a:t>
            </a:r>
            <a:r>
              <a:rPr lang="hu-HU" dirty="0" err="1" smtClean="0">
                <a:solidFill>
                  <a:srgbClr val="000000"/>
                </a:solidFill>
                <a:latin typeface="Times New Roman" panose="02020603050405020304" pitchFamily="18" charset="0"/>
                <a:cs typeface="Times New Roman" panose="02020603050405020304" pitchFamily="18" charset="0"/>
              </a:rPr>
              <a:t>internship</a:t>
            </a:r>
            <a:r>
              <a:rPr lang="hu-HU" dirty="0" smtClean="0">
                <a:solidFill>
                  <a:srgbClr val="000000"/>
                </a:solidFill>
                <a:latin typeface="Times New Roman" panose="02020603050405020304" pitchFamily="18" charset="0"/>
                <a:cs typeface="Times New Roman" panose="02020603050405020304" pitchFamily="18" charset="0"/>
              </a:rPr>
              <a:t>? </a:t>
            </a:r>
            <a:endParaRPr lang="hu-HU" sz="1200" b="1" dirty="0" smtClean="0">
              <a:latin typeface="Times New Roman" panose="02020603050405020304" pitchFamily="18" charset="0"/>
              <a:ea typeface="Libre Franklin"/>
              <a:cs typeface="Times New Roman" panose="02020603050405020304" pitchFamily="18" charset="0"/>
              <a:sym typeface="Libre Franklin"/>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latin typeface="Times New Roman" panose="02020603050405020304" pitchFamily="18" charset="0"/>
                <a:ea typeface="Libre Franklin"/>
                <a:cs typeface="Times New Roman" panose="02020603050405020304" pitchFamily="18" charset="0"/>
                <a:sym typeface="Libre Franklin"/>
              </a:rPr>
              <a:t>If </a:t>
            </a:r>
            <a:r>
              <a:rPr lang="hu-HU" sz="1200" b="1" dirty="0" err="1" smtClean="0">
                <a:latin typeface="Times New Roman" panose="02020603050405020304" pitchFamily="18" charset="0"/>
                <a:ea typeface="Libre Franklin"/>
                <a:cs typeface="Times New Roman" panose="02020603050405020304" pitchFamily="18" charset="0"/>
                <a:sym typeface="Libre Franklin"/>
              </a:rPr>
              <a:t>your</a:t>
            </a:r>
            <a:r>
              <a:rPr lang="hu-HU" sz="1200" b="1" dirty="0" smtClean="0">
                <a:latin typeface="Times New Roman" panose="02020603050405020304" pitchFamily="18" charset="0"/>
                <a:ea typeface="Libre Franklin"/>
                <a:cs typeface="Times New Roman" panose="02020603050405020304" pitchFamily="18" charset="0"/>
                <a:sym typeface="Libre Franklin"/>
              </a:rPr>
              <a:t> credit </a:t>
            </a:r>
            <a:r>
              <a:rPr lang="hu-HU" sz="1200" b="1" dirty="0" err="1" smtClean="0">
                <a:latin typeface="Times New Roman" panose="02020603050405020304" pitchFamily="18" charset="0"/>
                <a:ea typeface="Libre Franklin"/>
                <a:cs typeface="Times New Roman" panose="02020603050405020304" pitchFamily="18" charset="0"/>
                <a:sym typeface="Libre Franklin"/>
              </a:rPr>
              <a:t>number</a:t>
            </a:r>
            <a:r>
              <a:rPr lang="hu-HU" sz="1200" b="1" dirty="0" smtClean="0">
                <a:latin typeface="Times New Roman" panose="02020603050405020304" pitchFamily="18" charset="0"/>
                <a:ea typeface="Libre Franklin"/>
                <a:cs typeface="Times New Roman" panose="02020603050405020304" pitchFamily="18" charset="0"/>
                <a:sym typeface="Libre Franklin"/>
              </a:rPr>
              <a:t> is </a:t>
            </a:r>
            <a:r>
              <a:rPr lang="hu-HU" sz="1200" b="1" dirty="0" err="1" smtClean="0">
                <a:latin typeface="Times New Roman" panose="02020603050405020304" pitchFamily="18" charset="0"/>
                <a:ea typeface="Libre Franklin"/>
                <a:cs typeface="Times New Roman" panose="02020603050405020304" pitchFamily="18" charset="0"/>
                <a:sym typeface="Libre Franklin"/>
              </a:rPr>
              <a:t>not</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enough</a:t>
            </a:r>
            <a:r>
              <a:rPr lang="hu-HU" sz="1200" b="1" dirty="0" smtClean="0">
                <a:latin typeface="Times New Roman" panose="02020603050405020304" pitchFamily="18" charset="0"/>
                <a:ea typeface="Libre Franklin"/>
                <a:cs typeface="Times New Roman" panose="02020603050405020304" pitchFamily="18" charset="0"/>
                <a:sym typeface="Libre Franklin"/>
              </a:rPr>
              <a:t>,</a:t>
            </a:r>
            <a:r>
              <a:rPr lang="en-US" sz="1200" b="1" dirty="0" smtClean="0">
                <a:latin typeface="Times New Roman" panose="02020603050405020304" pitchFamily="18" charset="0"/>
                <a:ea typeface="Libre Franklin"/>
                <a:cs typeface="Times New Roman" panose="02020603050405020304" pitchFamily="18" charset="0"/>
                <a:sym typeface="Libre Franklin"/>
              </a:rPr>
              <a:t> you have to write a request</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to</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the</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Dean</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on</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Modulo</a:t>
            </a:r>
            <a:r>
              <a:rPr lang="en-US" sz="1200" b="1" dirty="0" smtClean="0">
                <a:latin typeface="Times New Roman" panose="02020603050405020304" pitchFamily="18" charset="0"/>
                <a:ea typeface="Libre Franklin"/>
                <a:cs typeface="Times New Roman" panose="02020603050405020304" pitchFamily="18" charset="0"/>
                <a:sym typeface="Libre Franklin"/>
              </a:rPr>
              <a:t>.</a:t>
            </a:r>
            <a:endParaRPr lang="hu-HU" sz="1200" dirty="0" smtClean="0">
              <a:latin typeface="Times New Roman" panose="02020603050405020304" pitchFamily="18" charset="0"/>
              <a:cs typeface="Times New Roman" panose="02020603050405020304" pitchFamily="18" charset="0"/>
            </a:endParaRPr>
          </a:p>
          <a:p>
            <a:pPr marL="0" indent="0" eaLnBrk="1" hangingPunct="1">
              <a:buNone/>
            </a:pPr>
            <a:r>
              <a:rPr lang="hu-HU" sz="1200" dirty="0" err="1" smtClean="0">
                <a:latin typeface="Times New Roman" panose="02020603050405020304" pitchFamily="18" charset="0"/>
                <a:cs typeface="Times New Roman" panose="02020603050405020304" pitchFamily="18" charset="0"/>
              </a:rPr>
              <a:t>On</a:t>
            </a:r>
            <a:r>
              <a:rPr lang="hu-HU" sz="1200" dirty="0" smtClean="0">
                <a:latin typeface="Times New Roman" panose="02020603050405020304" pitchFamily="18" charset="0"/>
                <a:cs typeface="Times New Roman" panose="02020603050405020304" pitchFamily="18" charset="0"/>
              </a:rPr>
              <a:t> </a:t>
            </a:r>
            <a:r>
              <a:rPr lang="en-US" sz="1200" dirty="0" smtClean="0">
                <a:latin typeface="Times New Roman" panose="02020603050405020304" pitchFamily="18" charset="0"/>
                <a:cs typeface="Times New Roman" panose="02020603050405020304" pitchFamily="18" charset="0"/>
              </a:rPr>
              <a:t>Modulo/Interfaculty Forms/ Request to the Dean</a:t>
            </a:r>
          </a:p>
          <a:p>
            <a:pPr marL="0" indent="0" eaLnBrk="1" hangingPunct="1">
              <a:buNone/>
            </a:pPr>
            <a:r>
              <a:rPr lang="hu-HU" sz="1200" b="1" dirty="0" err="1" smtClean="0">
                <a:latin typeface="Times New Roman" panose="02020603050405020304" pitchFamily="18" charset="0"/>
                <a:ea typeface="Libre Franklin"/>
                <a:cs typeface="Times New Roman" panose="02020603050405020304" pitchFamily="18" charset="0"/>
                <a:sym typeface="Libre Franklin"/>
              </a:rPr>
              <a:t>You</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have</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to</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send</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this</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request</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before</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you</a:t>
            </a:r>
            <a:r>
              <a:rPr lang="hu-HU" sz="1200" b="1" dirty="0" smtClean="0">
                <a:latin typeface="Times New Roman" panose="02020603050405020304" pitchFamily="18" charset="0"/>
                <a:ea typeface="Libre Franklin"/>
                <a:cs typeface="Times New Roman" panose="02020603050405020304" pitchFamily="18" charset="0"/>
                <a:sym typeface="Libre Franklin"/>
              </a:rPr>
              <a:t> start </a:t>
            </a:r>
            <a:r>
              <a:rPr lang="hu-HU" sz="1200" b="1" dirty="0" err="1" smtClean="0">
                <a:latin typeface="Times New Roman" panose="02020603050405020304" pitchFamily="18" charset="0"/>
                <a:ea typeface="Libre Franklin"/>
                <a:cs typeface="Times New Roman" panose="02020603050405020304" pitchFamily="18" charset="0"/>
                <a:sym typeface="Libre Franklin"/>
              </a:rPr>
              <a:t>your</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internship</a:t>
            </a:r>
            <a:r>
              <a:rPr lang="hu-HU" sz="1200" b="1" dirty="0" smtClean="0">
                <a:latin typeface="Times New Roman" panose="02020603050405020304" pitchFamily="18" charset="0"/>
                <a:ea typeface="Libre Franklin"/>
                <a:cs typeface="Times New Roman" panose="02020603050405020304" pitchFamily="18" charset="0"/>
                <a:sym typeface="Libre Franklin"/>
              </a:rPr>
              <a:t>. Minimum 2 </a:t>
            </a:r>
            <a:r>
              <a:rPr lang="hu-HU" sz="1200" b="1" dirty="0" err="1" smtClean="0">
                <a:latin typeface="Times New Roman" panose="02020603050405020304" pitchFamily="18" charset="0"/>
                <a:ea typeface="Libre Franklin"/>
                <a:cs typeface="Times New Roman" panose="02020603050405020304" pitchFamily="18" charset="0"/>
                <a:sym typeface="Libre Franklin"/>
              </a:rPr>
              <a:t>weeks</a:t>
            </a:r>
            <a:r>
              <a:rPr lang="hu-HU" sz="1200" b="1" dirty="0" smtClean="0">
                <a:latin typeface="Times New Roman" panose="02020603050405020304" pitchFamily="18" charset="0"/>
                <a:ea typeface="Libre Franklin"/>
                <a:cs typeface="Times New Roman" panose="02020603050405020304" pitchFamily="18" charset="0"/>
                <a:sym typeface="Libre Franklin"/>
              </a:rPr>
              <a:t> </a:t>
            </a:r>
            <a:r>
              <a:rPr lang="hu-HU" sz="1200" b="1" dirty="0" err="1" smtClean="0">
                <a:latin typeface="Times New Roman" panose="02020603050405020304" pitchFamily="18" charset="0"/>
                <a:ea typeface="Libre Franklin"/>
                <a:cs typeface="Times New Roman" panose="02020603050405020304" pitchFamily="18" charset="0"/>
                <a:sym typeface="Libre Franklin"/>
              </a:rPr>
              <a:t>before</a:t>
            </a:r>
            <a:r>
              <a:rPr lang="hu-HU" sz="1200" b="1" dirty="0" smtClean="0">
                <a:latin typeface="Times New Roman" panose="02020603050405020304" pitchFamily="18" charset="0"/>
                <a:ea typeface="Libre Franklin"/>
                <a:cs typeface="Times New Roman" panose="02020603050405020304" pitchFamily="18" charset="0"/>
                <a:sym typeface="Libre Franklin"/>
              </a:rPr>
              <a:t>!</a:t>
            </a:r>
            <a:endParaRPr lang="en-US" sz="1200" b="1" dirty="0" smtClean="0">
              <a:latin typeface="Times New Roman" panose="02020603050405020304" pitchFamily="18" charset="0"/>
              <a:ea typeface="Libre Franklin"/>
              <a:cs typeface="Times New Roman" panose="02020603050405020304" pitchFamily="18" charset="0"/>
              <a:sym typeface="Libre Franklin"/>
            </a:endParaRPr>
          </a:p>
          <a:p>
            <a:pPr marL="0" indent="0" eaLnBrk="1" hangingPunct="1">
              <a:buNone/>
            </a:pPr>
            <a:r>
              <a:rPr lang="hu-HU" sz="1200" dirty="0" err="1" smtClean="0">
                <a:latin typeface="Times New Roman" panose="02020603050405020304" pitchFamily="18" charset="0"/>
                <a:cs typeface="Times New Roman" panose="02020603050405020304" pitchFamily="18" charset="0"/>
              </a:rPr>
              <a:t>Please</a:t>
            </a:r>
            <a:r>
              <a:rPr lang="hu-HU" sz="1200" dirty="0" smtClean="0">
                <a:latin typeface="Times New Roman" panose="02020603050405020304" pitchFamily="18" charset="0"/>
                <a:cs typeface="Times New Roman" panose="02020603050405020304" pitchFamily="18" charset="0"/>
              </a:rPr>
              <a:t> </a:t>
            </a:r>
            <a:r>
              <a:rPr lang="hu-HU" sz="1200" dirty="0" err="1" smtClean="0">
                <a:latin typeface="Times New Roman" panose="02020603050405020304" pitchFamily="18" charset="0"/>
                <a:cs typeface="Times New Roman" panose="02020603050405020304" pitchFamily="18" charset="0"/>
              </a:rPr>
              <a:t>send</a:t>
            </a:r>
            <a:r>
              <a:rPr lang="hu-HU" sz="1200" dirty="0" smtClean="0">
                <a:latin typeface="Times New Roman" panose="02020603050405020304" pitchFamily="18" charset="0"/>
                <a:cs typeface="Times New Roman" panose="02020603050405020304" pitchFamily="18" charset="0"/>
              </a:rPr>
              <a:t> me </a:t>
            </a:r>
            <a:r>
              <a:rPr lang="hu-HU" sz="1200" b="1" dirty="0" smtClean="0">
                <a:latin typeface="Times New Roman" panose="02020603050405020304" pitchFamily="18" charset="0"/>
                <a:cs typeface="Times New Roman" panose="02020603050405020304" pitchFamily="18" charset="0"/>
              </a:rPr>
              <a:t>a </a:t>
            </a:r>
            <a:r>
              <a:rPr lang="hu-HU" sz="1200" b="1" dirty="0" err="1" smtClean="0">
                <a:latin typeface="Times New Roman" panose="02020603050405020304" pitchFamily="18" charset="0"/>
                <a:cs typeface="Times New Roman" panose="02020603050405020304" pitchFamily="18" charset="0"/>
              </a:rPr>
              <a:t>screenshot</a:t>
            </a:r>
            <a:r>
              <a:rPr lang="hu-HU" sz="1200" b="1" dirty="0" smtClean="0">
                <a:latin typeface="Times New Roman" panose="02020603050405020304" pitchFamily="18" charset="0"/>
                <a:cs typeface="Times New Roman" panose="02020603050405020304" pitchFamily="18" charset="0"/>
              </a:rPr>
              <a:t> </a:t>
            </a:r>
            <a:r>
              <a:rPr lang="hu-HU" sz="1200" dirty="0" err="1" smtClean="0">
                <a:latin typeface="Times New Roman" panose="02020603050405020304" pitchFamily="18" charset="0"/>
                <a:cs typeface="Times New Roman" panose="02020603050405020304" pitchFamily="18" charset="0"/>
              </a:rPr>
              <a:t>if</a:t>
            </a:r>
            <a:r>
              <a:rPr lang="hu-HU" sz="1200" dirty="0" smtClean="0">
                <a:latin typeface="Times New Roman" panose="02020603050405020304" pitchFamily="18" charset="0"/>
                <a:cs typeface="Times New Roman" panose="02020603050405020304" pitchFamily="18" charset="0"/>
              </a:rPr>
              <a:t> </a:t>
            </a:r>
            <a:r>
              <a:rPr lang="hu-HU" sz="1200" dirty="0" err="1" smtClean="0">
                <a:latin typeface="Times New Roman" panose="02020603050405020304" pitchFamily="18" charset="0"/>
                <a:cs typeface="Times New Roman" panose="02020603050405020304" pitchFamily="18" charset="0"/>
              </a:rPr>
              <a:t>you</a:t>
            </a:r>
            <a:r>
              <a:rPr lang="hu-HU" sz="1200" dirty="0" smtClean="0">
                <a:latin typeface="Times New Roman" panose="02020603050405020304" pitchFamily="18" charset="0"/>
                <a:cs typeface="Times New Roman" panose="02020603050405020304" pitchFamily="18" charset="0"/>
              </a:rPr>
              <a:t> </a:t>
            </a:r>
            <a:r>
              <a:rPr lang="hu-HU" sz="1200" dirty="0" err="1" smtClean="0">
                <a:latin typeface="Times New Roman" panose="02020603050405020304" pitchFamily="18" charset="0"/>
                <a:cs typeface="Times New Roman" panose="02020603050405020304" pitchFamily="18" charset="0"/>
              </a:rPr>
              <a:t>wrote</a:t>
            </a:r>
            <a:r>
              <a:rPr lang="hu-HU" sz="1200" dirty="0" smtClean="0">
                <a:latin typeface="Times New Roman" panose="02020603050405020304" pitchFamily="18" charset="0"/>
                <a:cs typeface="Times New Roman" panose="02020603050405020304" pitchFamily="18" charset="0"/>
              </a:rPr>
              <a:t> a </a:t>
            </a:r>
            <a:r>
              <a:rPr lang="hu-HU" sz="1200" dirty="0" err="1" smtClean="0">
                <a:latin typeface="Times New Roman" panose="02020603050405020304" pitchFamily="18" charset="0"/>
                <a:cs typeface="Times New Roman" panose="02020603050405020304" pitchFamily="18" charset="0"/>
              </a:rPr>
              <a:t>request</a:t>
            </a:r>
            <a:r>
              <a:rPr lang="hu-HU" sz="1200" dirty="0" smtClean="0">
                <a:latin typeface="Times New Roman" panose="02020603050405020304" pitchFamily="18" charset="0"/>
                <a:cs typeface="Times New Roman" panose="02020603050405020304" pitchFamily="18" charset="0"/>
              </a:rPr>
              <a:t> and </a:t>
            </a:r>
            <a:r>
              <a:rPr lang="hu-HU" sz="1200" dirty="0" err="1" smtClean="0">
                <a:latin typeface="Times New Roman" panose="02020603050405020304" pitchFamily="18" charset="0"/>
                <a:cs typeface="Times New Roman" panose="02020603050405020304" pitchFamily="18" charset="0"/>
              </a:rPr>
              <a:t>send</a:t>
            </a:r>
            <a:r>
              <a:rPr lang="hu-HU" sz="1200" dirty="0" smtClean="0">
                <a:latin typeface="Times New Roman" panose="02020603050405020304" pitchFamily="18" charset="0"/>
                <a:cs typeface="Times New Roman" panose="02020603050405020304" pitchFamily="18" charset="0"/>
              </a:rPr>
              <a:t> me a </a:t>
            </a:r>
            <a:r>
              <a:rPr lang="hu-HU" sz="1200" dirty="0" err="1" smtClean="0">
                <a:latin typeface="Times New Roman" panose="02020603050405020304" pitchFamily="18" charset="0"/>
                <a:cs typeface="Times New Roman" panose="02020603050405020304" pitchFamily="18" charset="0"/>
              </a:rPr>
              <a:t>screenshot</a:t>
            </a:r>
            <a:r>
              <a:rPr lang="hu-HU" sz="1200" dirty="0" smtClean="0">
                <a:latin typeface="Times New Roman" panose="02020603050405020304" pitchFamily="18" charset="0"/>
                <a:cs typeface="Times New Roman" panose="02020603050405020304" pitchFamily="18" charset="0"/>
              </a:rPr>
              <a:t> </a:t>
            </a:r>
            <a:r>
              <a:rPr lang="hu-HU" sz="1200" dirty="0" err="1" smtClean="0">
                <a:latin typeface="Times New Roman" panose="02020603050405020304" pitchFamily="18" charset="0"/>
                <a:cs typeface="Times New Roman" panose="02020603050405020304" pitchFamily="18" charset="0"/>
              </a:rPr>
              <a:t>if</a:t>
            </a:r>
            <a:r>
              <a:rPr lang="hu-HU" sz="1200" dirty="0" smtClean="0">
                <a:latin typeface="Times New Roman" panose="02020603050405020304" pitchFamily="18" charset="0"/>
                <a:cs typeface="Times New Roman" panose="02020603050405020304" pitchFamily="18" charset="0"/>
              </a:rPr>
              <a:t> </a:t>
            </a:r>
            <a:r>
              <a:rPr lang="hu-HU" sz="1200" dirty="0" err="1" smtClean="0">
                <a:latin typeface="Times New Roman" panose="02020603050405020304" pitchFamily="18" charset="0"/>
                <a:cs typeface="Times New Roman" panose="02020603050405020304" pitchFamily="18" charset="0"/>
              </a:rPr>
              <a:t>you</a:t>
            </a:r>
            <a:r>
              <a:rPr lang="hu-HU" sz="1200" dirty="0" smtClean="0">
                <a:latin typeface="Times New Roman" panose="02020603050405020304" pitchFamily="18" charset="0"/>
                <a:cs typeface="Times New Roman" panose="02020603050405020304" pitchFamily="18" charset="0"/>
              </a:rPr>
              <a:t> got </a:t>
            </a:r>
            <a:r>
              <a:rPr lang="hu-HU" sz="1200" dirty="0" err="1" smtClean="0">
                <a:latin typeface="Times New Roman" panose="02020603050405020304" pitchFamily="18" charset="0"/>
                <a:cs typeface="Times New Roman" panose="02020603050405020304" pitchFamily="18" charset="0"/>
              </a:rPr>
              <a:t>the</a:t>
            </a:r>
            <a:r>
              <a:rPr lang="hu-HU" sz="1200" dirty="0" smtClean="0">
                <a:latin typeface="Times New Roman" panose="02020603050405020304" pitchFamily="18" charset="0"/>
                <a:cs typeface="Times New Roman" panose="02020603050405020304" pitchFamily="18" charset="0"/>
              </a:rPr>
              <a:t> decision!</a:t>
            </a:r>
          </a:p>
          <a:p>
            <a:pPr eaLnBrk="1" hangingPunct="1">
              <a:spcBef>
                <a:spcPct val="0"/>
              </a:spcBef>
            </a:pPr>
            <a:endParaRPr lang="hu-HU" baseline="0" dirty="0" smtClean="0"/>
          </a:p>
          <a:p>
            <a:pPr eaLnBrk="1" hangingPunct="1">
              <a:spcBef>
                <a:spcPct val="0"/>
              </a:spcBef>
            </a:pPr>
            <a:r>
              <a:rPr lang="en-US" sz="1200" kern="1200" dirty="0" smtClean="0">
                <a:solidFill>
                  <a:schemeClr val="tx1"/>
                </a:solidFill>
                <a:effectLst/>
                <a:latin typeface="+mn-lt"/>
                <a:ea typeface="+mn-ea"/>
                <a:cs typeface="+mn-cs"/>
              </a:rPr>
              <a:t>Enrollment in other courses during the internship is not recommended for students in the full-time programs, but of the Academic and Examination Regulations, enrolling in another 15 credits is not prohibited. </a:t>
            </a:r>
            <a:endParaRPr lang="hu-HU" baseline="0" dirty="0" smtClean="0"/>
          </a:p>
        </p:txBody>
      </p:sp>
    </p:spTree>
    <p:extLst>
      <p:ext uri="{BB962C8B-B14F-4D97-AF65-F5344CB8AC3E}">
        <p14:creationId xmlns:p14="http://schemas.microsoft.com/office/powerpoint/2010/main" val="24252231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r>
              <a:rPr lang="en-US" baseline="0" dirty="0" smtClean="0"/>
              <a:t>These are the requirements for </a:t>
            </a:r>
            <a:r>
              <a:rPr lang="hu-HU" baseline="0" dirty="0" smtClean="0"/>
              <a:t>t</a:t>
            </a:r>
            <a:r>
              <a:rPr lang="en-US" baseline="0" dirty="0" smtClean="0"/>
              <a:t>he site of the professional internship</a:t>
            </a:r>
            <a:r>
              <a:rPr lang="hu-HU" baseline="0" dirty="0" smtClean="0"/>
              <a:t>. </a:t>
            </a:r>
          </a:p>
          <a:p>
            <a:r>
              <a:rPr lang="hu-HU" baseline="0" dirty="0" smtClean="0"/>
              <a:t>T</a:t>
            </a:r>
            <a:r>
              <a:rPr lang="en-US" baseline="0" dirty="0" smtClean="0"/>
              <a:t>he site of the professional internship</a:t>
            </a:r>
            <a:r>
              <a:rPr lang="hu-HU" baseline="0" dirty="0" smtClean="0"/>
              <a:t>:</a:t>
            </a:r>
          </a:p>
          <a:p>
            <a:r>
              <a:rPr lang="hu-HU" baseline="0" dirty="0" smtClean="0"/>
              <a:t>- </a:t>
            </a:r>
            <a:r>
              <a:rPr lang="en-US" baseline="0" dirty="0" smtClean="0"/>
              <a:t>has been in operation for at least two years,</a:t>
            </a:r>
            <a:endParaRPr lang="hu-HU" baseline="0" dirty="0" smtClean="0"/>
          </a:p>
          <a:p>
            <a:pPr marL="171450" indent="-171450">
              <a:buFontTx/>
              <a:buChar char="-"/>
            </a:pPr>
            <a:r>
              <a:rPr lang="en-US" baseline="0" dirty="0" smtClean="0"/>
              <a:t>employs at least one full-time employee, </a:t>
            </a:r>
            <a:endParaRPr lang="hu-HU" baseline="0" dirty="0" smtClean="0"/>
          </a:p>
          <a:p>
            <a:pPr marL="171450" indent="-171450">
              <a:buFontTx/>
              <a:buChar char="-"/>
            </a:pPr>
            <a:r>
              <a:rPr lang="en-US" baseline="0" dirty="0" smtClean="0"/>
              <a:t>had net revenues/a primary budget of over 30 million forints in the year prior to the beginning of the internship, and </a:t>
            </a:r>
            <a:endParaRPr lang="hu-HU" baseline="0" dirty="0" smtClean="0"/>
          </a:p>
          <a:p>
            <a:pPr marL="171450" indent="-171450">
              <a:buFontTx/>
              <a:buChar char="-"/>
            </a:pPr>
            <a:r>
              <a:rPr lang="en-US" baseline="0" dirty="0" smtClean="0"/>
              <a:t> is able to provide a capable and willing representative professionally responsible for the internship</a:t>
            </a:r>
            <a:r>
              <a:rPr lang="hu-HU" baseline="0" dirty="0" smtClean="0"/>
              <a:t>.</a:t>
            </a:r>
          </a:p>
          <a:p>
            <a:pPr marL="0" indent="0">
              <a:buNone/>
            </a:pPr>
            <a:r>
              <a:rPr lang="en-GB" sz="1600" dirty="0" smtClean="0">
                <a:latin typeface="Times New Roman" panose="02020603050405020304" pitchFamily="18" charset="0"/>
                <a:cs typeface="Times New Roman" panose="02020603050405020304" pitchFamily="18" charset="0"/>
              </a:rPr>
              <a:t>Further requirements in the case of the </a:t>
            </a:r>
            <a:r>
              <a:rPr lang="en-GB" sz="1600" b="1" dirty="0" smtClean="0">
                <a:latin typeface="Times New Roman" panose="02020603050405020304" pitchFamily="18" charset="0"/>
                <a:cs typeface="Times New Roman" panose="02020603050405020304" pitchFamily="18" charset="0"/>
              </a:rPr>
              <a:t>Tourism and Catering BSc </a:t>
            </a:r>
            <a:r>
              <a:rPr lang="en-GB" sz="1600" dirty="0" smtClean="0">
                <a:latin typeface="Times New Roman" panose="02020603050405020304" pitchFamily="18" charset="0"/>
                <a:cs typeface="Times New Roman" panose="02020603050405020304" pitchFamily="18" charset="0"/>
              </a:rPr>
              <a:t>program:</a:t>
            </a:r>
            <a:endParaRPr lang="hu-HU" sz="1600" dirty="0" smtClean="0">
              <a:latin typeface="Times New Roman" panose="02020603050405020304" pitchFamily="18" charset="0"/>
              <a:cs typeface="Times New Roman" panose="02020603050405020304" pitchFamily="18" charset="0"/>
            </a:endParaRPr>
          </a:p>
          <a:p>
            <a:pPr lvl="1"/>
            <a:r>
              <a:rPr lang="en-US" sz="1600" dirty="0" smtClean="0">
                <a:latin typeface="Times New Roman" panose="02020603050405020304" pitchFamily="18" charset="0"/>
                <a:cs typeface="Times New Roman" panose="02020603050405020304" pitchFamily="18" charset="0"/>
              </a:rPr>
              <a:t>The internship must be spent by an organization specialized in the fields of tourism and catering</a:t>
            </a:r>
            <a:r>
              <a:rPr lang="hu-HU" sz="1600" dirty="0" smtClean="0">
                <a:latin typeface="Times New Roman" panose="02020603050405020304" pitchFamily="18" charset="0"/>
                <a:cs typeface="Times New Roman" panose="02020603050405020304" pitchFamily="18" charset="0"/>
              </a:rPr>
              <a:t>. </a:t>
            </a:r>
          </a:p>
          <a:p>
            <a:pPr lvl="1"/>
            <a:r>
              <a:rPr lang="en-US" sz="1600" dirty="0" smtClean="0">
                <a:latin typeface="Times New Roman" panose="02020603050405020304" pitchFamily="18" charset="0"/>
                <a:cs typeface="Times New Roman" panose="02020603050405020304" pitchFamily="18" charset="0"/>
              </a:rPr>
              <a:t>The mentor shall have at least the same level of qualification as the students’ level of education; </a:t>
            </a:r>
            <a:r>
              <a:rPr lang="en-US" sz="1600" b="1" dirty="0" smtClean="0">
                <a:latin typeface="Times New Roman" panose="02020603050405020304" pitchFamily="18" charset="0"/>
                <a:cs typeface="Times New Roman" panose="02020603050405020304" pitchFamily="18" charset="0"/>
              </a:rPr>
              <a:t>or</a:t>
            </a:r>
            <a:r>
              <a:rPr lang="en-US" sz="1600" dirty="0" smtClean="0">
                <a:latin typeface="Times New Roman" panose="02020603050405020304" pitchFamily="18" charset="0"/>
                <a:cs typeface="Times New Roman" panose="02020603050405020304" pitchFamily="18" charset="0"/>
              </a:rPr>
              <a:t> the mentor shall have minimum specialized qualification and minimum 5-years professional experience. </a:t>
            </a:r>
            <a:endParaRPr lang="hu-HU" sz="1600" dirty="0" smtClean="0">
              <a:latin typeface="Times New Roman" panose="02020603050405020304" pitchFamily="18" charset="0"/>
              <a:cs typeface="Times New Roman" panose="02020603050405020304" pitchFamily="18" charset="0"/>
            </a:endParaRPr>
          </a:p>
          <a:p>
            <a:pPr marL="171450" indent="-171450">
              <a:buFontTx/>
              <a:buChar char="-"/>
            </a:pPr>
            <a:endParaRPr lang="hu-HU" baseline="0" dirty="0" smtClean="0"/>
          </a:p>
        </p:txBody>
      </p:sp>
    </p:spTree>
    <p:extLst>
      <p:ext uri="{BB962C8B-B14F-4D97-AF65-F5344CB8AC3E}">
        <p14:creationId xmlns:p14="http://schemas.microsoft.com/office/powerpoint/2010/main" val="3884024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marL="0" indent="0">
              <a:buNone/>
            </a:pPr>
            <a:r>
              <a:rPr lang="en-US" sz="1000" b="1" dirty="0" smtClean="0">
                <a:latin typeface="Times New Roman" panose="02020603050405020304" pitchFamily="18" charset="0"/>
                <a:ea typeface="Libre Franklin"/>
                <a:cs typeface="Times New Roman" panose="02020603050405020304" pitchFamily="18" charset="0"/>
                <a:sym typeface="Libre Franklin"/>
              </a:rPr>
              <a:t>If any of the above is not okay with the chosen company, then you have to write a request</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form</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directed</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at</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the</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Academic</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Board</a:t>
            </a:r>
            <a:r>
              <a:rPr lang="hu-HU" sz="1000" b="1" dirty="0" smtClean="0">
                <a:latin typeface="Times New Roman" panose="02020603050405020304" pitchFamily="18" charset="0"/>
                <a:ea typeface="Libre Franklin"/>
                <a:cs typeface="Times New Roman" panose="02020603050405020304" pitchFamily="18" charset="0"/>
                <a:sym typeface="Libre Franklin"/>
              </a:rPr>
              <a:t>! </a:t>
            </a:r>
          </a:p>
          <a:p>
            <a:r>
              <a:rPr lang="hu-HU" sz="1000" dirty="0" err="1" smtClean="0">
                <a:latin typeface="Times New Roman" panose="02020603050405020304" pitchFamily="18" charset="0"/>
                <a:cs typeface="Times New Roman" panose="02020603050405020304" pitchFamily="18" charset="0"/>
              </a:rPr>
              <a:t>On</a:t>
            </a:r>
            <a:r>
              <a:rPr lang="en-US" sz="1000" dirty="0" smtClean="0">
                <a:latin typeface="Times New Roman" panose="02020603050405020304" pitchFamily="18" charset="0"/>
                <a:cs typeface="Times New Roman" panose="02020603050405020304" pitchFamily="18" charset="0"/>
              </a:rPr>
              <a:t> Modulo/ Submission/ Place of submission: Interfaculty forms/ name of form: Request form directed at the Academic Board/  Subject: </a:t>
            </a:r>
            <a:r>
              <a:rPr lang="en-US" sz="1000" dirty="0" err="1" smtClean="0">
                <a:latin typeface="Times New Roman" panose="02020603050405020304" pitchFamily="18" charset="0"/>
                <a:cs typeface="Times New Roman" panose="02020603050405020304" pitchFamily="18" charset="0"/>
              </a:rPr>
              <a:t>Szakmai</a:t>
            </a:r>
            <a:r>
              <a:rPr lang="en-US" sz="1000" dirty="0" smtClean="0">
                <a:latin typeface="Times New Roman" panose="02020603050405020304" pitchFamily="18" charset="0"/>
                <a:cs typeface="Times New Roman" panose="02020603050405020304" pitchFamily="18" charset="0"/>
              </a:rPr>
              <a:t> </a:t>
            </a:r>
            <a:r>
              <a:rPr lang="en-US" sz="1000" dirty="0" err="1" smtClean="0">
                <a:latin typeface="Times New Roman" panose="02020603050405020304" pitchFamily="18" charset="0"/>
                <a:cs typeface="Times New Roman" panose="02020603050405020304" pitchFamily="18" charset="0"/>
              </a:rPr>
              <a:t>gyakorlat</a:t>
            </a:r>
            <a:r>
              <a:rPr lang="en-US" sz="1000" dirty="0" smtClean="0">
                <a:latin typeface="Times New Roman" panose="02020603050405020304" pitchFamily="18" charset="0"/>
                <a:cs typeface="Times New Roman" panose="02020603050405020304" pitchFamily="18" charset="0"/>
              </a:rPr>
              <a:t>/ Internship.</a:t>
            </a:r>
            <a:endParaRPr lang="hu-HU" sz="1000" b="1" dirty="0" smtClean="0">
              <a:latin typeface="Times New Roman" panose="02020603050405020304" pitchFamily="18" charset="0"/>
              <a:ea typeface="Libre Franklin"/>
              <a:cs typeface="Times New Roman" panose="02020603050405020304" pitchFamily="18" charset="0"/>
              <a:sym typeface="Libre Franklin"/>
            </a:endParaRPr>
          </a:p>
          <a:p>
            <a:r>
              <a:rPr lang="hu-HU" sz="1000" b="1" dirty="0" err="1" smtClean="0">
                <a:latin typeface="Times New Roman" panose="02020603050405020304" pitchFamily="18" charset="0"/>
                <a:ea typeface="Libre Franklin"/>
                <a:cs typeface="Times New Roman" panose="02020603050405020304" pitchFamily="18" charset="0"/>
                <a:sym typeface="Libre Franklin"/>
              </a:rPr>
              <a:t>You</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have</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to</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send</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this</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request</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before</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you</a:t>
            </a:r>
            <a:r>
              <a:rPr lang="hu-HU" sz="1000" b="1" dirty="0" smtClean="0">
                <a:latin typeface="Times New Roman" panose="02020603050405020304" pitchFamily="18" charset="0"/>
                <a:ea typeface="Libre Franklin"/>
                <a:cs typeface="Times New Roman" panose="02020603050405020304" pitchFamily="18" charset="0"/>
                <a:sym typeface="Libre Franklin"/>
              </a:rPr>
              <a:t> start </a:t>
            </a:r>
            <a:r>
              <a:rPr lang="hu-HU" sz="1000" b="1" dirty="0" err="1" smtClean="0">
                <a:latin typeface="Times New Roman" panose="02020603050405020304" pitchFamily="18" charset="0"/>
                <a:ea typeface="Libre Franklin"/>
                <a:cs typeface="Times New Roman" panose="02020603050405020304" pitchFamily="18" charset="0"/>
                <a:sym typeface="Libre Franklin"/>
              </a:rPr>
              <a:t>your</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internship</a:t>
            </a:r>
            <a:r>
              <a:rPr lang="hu-HU" sz="1000" b="1" dirty="0" smtClean="0">
                <a:latin typeface="Times New Roman" panose="02020603050405020304" pitchFamily="18" charset="0"/>
                <a:ea typeface="Libre Franklin"/>
                <a:cs typeface="Times New Roman" panose="02020603050405020304" pitchFamily="18" charset="0"/>
                <a:sym typeface="Libre Franklin"/>
              </a:rPr>
              <a:t>. (Minimum 2 </a:t>
            </a:r>
            <a:r>
              <a:rPr lang="hu-HU" sz="1000" b="1" dirty="0" err="1" smtClean="0">
                <a:latin typeface="Times New Roman" panose="02020603050405020304" pitchFamily="18" charset="0"/>
                <a:ea typeface="Libre Franklin"/>
                <a:cs typeface="Times New Roman" panose="02020603050405020304" pitchFamily="18" charset="0"/>
                <a:sym typeface="Libre Franklin"/>
              </a:rPr>
              <a:t>weeks</a:t>
            </a:r>
            <a:r>
              <a:rPr lang="hu-HU" sz="1000" b="1" dirty="0" smtClean="0">
                <a:latin typeface="Times New Roman" panose="02020603050405020304" pitchFamily="18" charset="0"/>
                <a:ea typeface="Libre Franklin"/>
                <a:cs typeface="Times New Roman" panose="02020603050405020304" pitchFamily="18" charset="0"/>
                <a:sym typeface="Libre Franklin"/>
              </a:rPr>
              <a:t> </a:t>
            </a:r>
            <a:r>
              <a:rPr lang="hu-HU" sz="1000" b="1" dirty="0" err="1" smtClean="0">
                <a:latin typeface="Times New Roman" panose="02020603050405020304" pitchFamily="18" charset="0"/>
                <a:ea typeface="Libre Franklin"/>
                <a:cs typeface="Times New Roman" panose="02020603050405020304" pitchFamily="18" charset="0"/>
                <a:sym typeface="Libre Franklin"/>
              </a:rPr>
              <a:t>before</a:t>
            </a:r>
            <a:r>
              <a:rPr lang="hu-HU" sz="1000" b="1" dirty="0" smtClean="0">
                <a:latin typeface="Times New Roman" panose="02020603050405020304" pitchFamily="18" charset="0"/>
                <a:ea typeface="Libre Franklin"/>
                <a:cs typeface="Times New Roman" panose="02020603050405020304" pitchFamily="18" charset="0"/>
                <a:sym typeface="Libre Franklin"/>
              </a:rPr>
              <a:t>!)</a:t>
            </a:r>
            <a:r>
              <a:rPr lang="hu-HU" sz="1000" dirty="0" smtClean="0">
                <a:latin typeface="Times New Roman" panose="02020603050405020304" pitchFamily="18" charset="0"/>
                <a:cs typeface="Times New Roman" panose="02020603050405020304" pitchFamily="18" charset="0"/>
              </a:rPr>
              <a:t> </a:t>
            </a:r>
          </a:p>
          <a:p>
            <a:r>
              <a:rPr lang="hu-HU" sz="1000" dirty="0" err="1" smtClean="0">
                <a:latin typeface="Times New Roman" panose="02020603050405020304" pitchFamily="18" charset="0"/>
                <a:cs typeface="Times New Roman" panose="02020603050405020304" pitchFamily="18" charset="0"/>
              </a:rPr>
              <a:t>Please</a:t>
            </a:r>
            <a:r>
              <a:rPr lang="hu-HU" sz="1000" dirty="0" smtClean="0">
                <a:latin typeface="Times New Roman" panose="02020603050405020304" pitchFamily="18" charset="0"/>
                <a:cs typeface="Times New Roman" panose="02020603050405020304" pitchFamily="18" charset="0"/>
              </a:rPr>
              <a:t> </a:t>
            </a:r>
            <a:r>
              <a:rPr lang="hu-HU" sz="1000" dirty="0" err="1" smtClean="0">
                <a:latin typeface="Times New Roman" panose="02020603050405020304" pitchFamily="18" charset="0"/>
                <a:cs typeface="Times New Roman" panose="02020603050405020304" pitchFamily="18" charset="0"/>
              </a:rPr>
              <a:t>send</a:t>
            </a:r>
            <a:r>
              <a:rPr lang="hu-HU" sz="1000" dirty="0" smtClean="0">
                <a:latin typeface="Times New Roman" panose="02020603050405020304" pitchFamily="18" charset="0"/>
                <a:cs typeface="Times New Roman" panose="02020603050405020304" pitchFamily="18" charset="0"/>
              </a:rPr>
              <a:t> me </a:t>
            </a:r>
            <a:r>
              <a:rPr lang="hu-HU" sz="1000" b="1" dirty="0" smtClean="0">
                <a:latin typeface="Times New Roman" panose="02020603050405020304" pitchFamily="18" charset="0"/>
                <a:cs typeface="Times New Roman" panose="02020603050405020304" pitchFamily="18" charset="0"/>
              </a:rPr>
              <a:t>a </a:t>
            </a:r>
            <a:r>
              <a:rPr lang="hu-HU" sz="1000" b="1" dirty="0" err="1" smtClean="0">
                <a:latin typeface="Times New Roman" panose="02020603050405020304" pitchFamily="18" charset="0"/>
                <a:cs typeface="Times New Roman" panose="02020603050405020304" pitchFamily="18" charset="0"/>
              </a:rPr>
              <a:t>screenshot</a:t>
            </a:r>
            <a:r>
              <a:rPr lang="hu-HU" sz="1000" b="1" dirty="0" smtClean="0">
                <a:latin typeface="Times New Roman" panose="02020603050405020304" pitchFamily="18" charset="0"/>
                <a:cs typeface="Times New Roman" panose="02020603050405020304" pitchFamily="18" charset="0"/>
              </a:rPr>
              <a:t> </a:t>
            </a:r>
            <a:r>
              <a:rPr lang="hu-HU" sz="1000" dirty="0" err="1" smtClean="0">
                <a:latin typeface="Times New Roman" panose="02020603050405020304" pitchFamily="18" charset="0"/>
                <a:cs typeface="Times New Roman" panose="02020603050405020304" pitchFamily="18" charset="0"/>
              </a:rPr>
              <a:t>if</a:t>
            </a:r>
            <a:r>
              <a:rPr lang="hu-HU" sz="1000" dirty="0" smtClean="0">
                <a:latin typeface="Times New Roman" panose="02020603050405020304" pitchFamily="18" charset="0"/>
                <a:cs typeface="Times New Roman" panose="02020603050405020304" pitchFamily="18" charset="0"/>
              </a:rPr>
              <a:t> </a:t>
            </a:r>
            <a:r>
              <a:rPr lang="hu-HU" sz="1000" dirty="0" err="1" smtClean="0">
                <a:latin typeface="Times New Roman" panose="02020603050405020304" pitchFamily="18" charset="0"/>
                <a:cs typeface="Times New Roman" panose="02020603050405020304" pitchFamily="18" charset="0"/>
              </a:rPr>
              <a:t>you</a:t>
            </a:r>
            <a:r>
              <a:rPr lang="hu-HU" sz="1000" dirty="0" smtClean="0">
                <a:latin typeface="Times New Roman" panose="02020603050405020304" pitchFamily="18" charset="0"/>
                <a:cs typeface="Times New Roman" panose="02020603050405020304" pitchFamily="18" charset="0"/>
              </a:rPr>
              <a:t> </a:t>
            </a:r>
            <a:r>
              <a:rPr lang="hu-HU" sz="1000" dirty="0" err="1" smtClean="0">
                <a:latin typeface="Times New Roman" panose="02020603050405020304" pitchFamily="18" charset="0"/>
                <a:cs typeface="Times New Roman" panose="02020603050405020304" pitchFamily="18" charset="0"/>
              </a:rPr>
              <a:t>wrote</a:t>
            </a:r>
            <a:r>
              <a:rPr lang="hu-HU" sz="1000" dirty="0" smtClean="0">
                <a:latin typeface="Times New Roman" panose="02020603050405020304" pitchFamily="18" charset="0"/>
                <a:cs typeface="Times New Roman" panose="02020603050405020304" pitchFamily="18" charset="0"/>
              </a:rPr>
              <a:t> a </a:t>
            </a:r>
            <a:r>
              <a:rPr lang="hu-HU" sz="1000" dirty="0" err="1" smtClean="0">
                <a:latin typeface="Times New Roman" panose="02020603050405020304" pitchFamily="18" charset="0"/>
                <a:cs typeface="Times New Roman" panose="02020603050405020304" pitchFamily="18" charset="0"/>
              </a:rPr>
              <a:t>request</a:t>
            </a:r>
            <a:r>
              <a:rPr lang="hu-HU" sz="1000" dirty="0" smtClean="0">
                <a:latin typeface="Times New Roman" panose="02020603050405020304" pitchFamily="18" charset="0"/>
                <a:cs typeface="Times New Roman" panose="02020603050405020304" pitchFamily="18" charset="0"/>
              </a:rPr>
              <a:t> and </a:t>
            </a:r>
            <a:r>
              <a:rPr lang="hu-HU" sz="1000" dirty="0" err="1" smtClean="0">
                <a:latin typeface="Times New Roman" panose="02020603050405020304" pitchFamily="18" charset="0"/>
                <a:cs typeface="Times New Roman" panose="02020603050405020304" pitchFamily="18" charset="0"/>
              </a:rPr>
              <a:t>send</a:t>
            </a:r>
            <a:r>
              <a:rPr lang="hu-HU" sz="1000" dirty="0" smtClean="0">
                <a:latin typeface="Times New Roman" panose="02020603050405020304" pitchFamily="18" charset="0"/>
                <a:cs typeface="Times New Roman" panose="02020603050405020304" pitchFamily="18" charset="0"/>
              </a:rPr>
              <a:t> me a </a:t>
            </a:r>
            <a:r>
              <a:rPr lang="hu-HU" sz="1000" dirty="0" err="1" smtClean="0">
                <a:latin typeface="Times New Roman" panose="02020603050405020304" pitchFamily="18" charset="0"/>
                <a:cs typeface="Times New Roman" panose="02020603050405020304" pitchFamily="18" charset="0"/>
              </a:rPr>
              <a:t>screenshot</a:t>
            </a:r>
            <a:r>
              <a:rPr lang="hu-HU" sz="1000" dirty="0" smtClean="0">
                <a:latin typeface="Times New Roman" panose="02020603050405020304" pitchFamily="18" charset="0"/>
                <a:cs typeface="Times New Roman" panose="02020603050405020304" pitchFamily="18" charset="0"/>
              </a:rPr>
              <a:t> </a:t>
            </a:r>
            <a:r>
              <a:rPr lang="hu-HU" sz="1000" dirty="0" err="1" smtClean="0">
                <a:latin typeface="Times New Roman" panose="02020603050405020304" pitchFamily="18" charset="0"/>
                <a:cs typeface="Times New Roman" panose="02020603050405020304" pitchFamily="18" charset="0"/>
              </a:rPr>
              <a:t>if</a:t>
            </a:r>
            <a:r>
              <a:rPr lang="hu-HU" sz="1000" dirty="0" smtClean="0">
                <a:latin typeface="Times New Roman" panose="02020603050405020304" pitchFamily="18" charset="0"/>
                <a:cs typeface="Times New Roman" panose="02020603050405020304" pitchFamily="18" charset="0"/>
              </a:rPr>
              <a:t> </a:t>
            </a:r>
            <a:r>
              <a:rPr lang="hu-HU" sz="1000" dirty="0" err="1" smtClean="0">
                <a:latin typeface="Times New Roman" panose="02020603050405020304" pitchFamily="18" charset="0"/>
                <a:cs typeface="Times New Roman" panose="02020603050405020304" pitchFamily="18" charset="0"/>
              </a:rPr>
              <a:t>you</a:t>
            </a:r>
            <a:r>
              <a:rPr lang="hu-HU" sz="1000" dirty="0" smtClean="0">
                <a:latin typeface="Times New Roman" panose="02020603050405020304" pitchFamily="18" charset="0"/>
                <a:cs typeface="Times New Roman" panose="02020603050405020304" pitchFamily="18" charset="0"/>
              </a:rPr>
              <a:t> got </a:t>
            </a:r>
            <a:r>
              <a:rPr lang="hu-HU" sz="1000" dirty="0" err="1" smtClean="0">
                <a:latin typeface="Times New Roman" panose="02020603050405020304" pitchFamily="18" charset="0"/>
                <a:cs typeface="Times New Roman" panose="02020603050405020304" pitchFamily="18" charset="0"/>
              </a:rPr>
              <a:t>the</a:t>
            </a:r>
            <a:r>
              <a:rPr lang="hu-HU" sz="1000" dirty="0" smtClean="0">
                <a:latin typeface="Times New Roman" panose="02020603050405020304" pitchFamily="18" charset="0"/>
                <a:cs typeface="Times New Roman" panose="02020603050405020304" pitchFamily="18" charset="0"/>
              </a:rPr>
              <a:t> decision!</a:t>
            </a:r>
          </a:p>
          <a:p>
            <a:endParaRPr lang="hu-HU" baseline="0" dirty="0" smtClean="0"/>
          </a:p>
        </p:txBody>
      </p:sp>
    </p:spTree>
    <p:extLst>
      <p:ext uri="{BB962C8B-B14F-4D97-AF65-F5344CB8AC3E}">
        <p14:creationId xmlns:p14="http://schemas.microsoft.com/office/powerpoint/2010/main" val="11141930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eaLnBrk="1" hangingPunct="1">
              <a:spcBef>
                <a:spcPct val="0"/>
              </a:spcBef>
            </a:pPr>
            <a:r>
              <a:rPr lang="hu-HU" dirty="0" smtClean="0"/>
              <a:t>I made an</a:t>
            </a:r>
            <a:r>
              <a:rPr lang="hu-HU" baseline="0" dirty="0" smtClean="0"/>
              <a:t> </a:t>
            </a:r>
            <a:r>
              <a:rPr lang="hu-HU" baseline="0" dirty="0" err="1" smtClean="0"/>
              <a:t>infographics</a:t>
            </a:r>
            <a:r>
              <a:rPr lang="hu-HU" baseline="0" dirty="0" smtClean="0"/>
              <a:t> </a:t>
            </a:r>
            <a:r>
              <a:rPr lang="hu-HU" baseline="0" dirty="0" err="1" smtClean="0"/>
              <a:t>where</a:t>
            </a:r>
            <a:r>
              <a:rPr lang="hu-HU" baseline="0" dirty="0" smtClean="0"/>
              <a:t> </a:t>
            </a:r>
            <a:r>
              <a:rPr lang="hu-HU" baseline="0" dirty="0" err="1" smtClean="0"/>
              <a:t>you</a:t>
            </a:r>
            <a:r>
              <a:rPr lang="hu-HU" baseline="0" dirty="0" smtClean="0"/>
              <a:t> </a:t>
            </a:r>
            <a:r>
              <a:rPr lang="hu-HU" baseline="0" dirty="0" err="1" smtClean="0"/>
              <a:t>can</a:t>
            </a:r>
            <a:r>
              <a:rPr lang="hu-HU" baseline="0" dirty="0" smtClean="0"/>
              <a:t> </a:t>
            </a:r>
            <a:r>
              <a:rPr lang="hu-HU" baseline="0" dirty="0" err="1" smtClean="0"/>
              <a:t>see</a:t>
            </a:r>
            <a:r>
              <a:rPr lang="hu-HU" baseline="0" dirty="0" smtClean="0"/>
              <a:t> </a:t>
            </a:r>
            <a:r>
              <a:rPr lang="hu-HU" baseline="0" dirty="0" err="1" smtClean="0"/>
              <a:t>how</a:t>
            </a:r>
            <a:r>
              <a:rPr lang="hu-HU" baseline="0" dirty="0" smtClean="0"/>
              <a:t> </a:t>
            </a:r>
            <a:r>
              <a:rPr lang="hu-HU" baseline="0" dirty="0" err="1" smtClean="0"/>
              <a:t>many</a:t>
            </a:r>
            <a:r>
              <a:rPr lang="hu-HU" baseline="0" dirty="0" smtClean="0"/>
              <a:t> </a:t>
            </a:r>
            <a:r>
              <a:rPr lang="hu-HU" baseline="0" dirty="0" err="1" smtClean="0"/>
              <a:t>copies</a:t>
            </a:r>
            <a:r>
              <a:rPr lang="hu-HU" baseline="0" dirty="0" smtClean="0"/>
              <a:t> </a:t>
            </a:r>
            <a:r>
              <a:rPr lang="hu-HU" baseline="0" dirty="0" err="1" smtClean="0"/>
              <a:t>you</a:t>
            </a:r>
            <a:r>
              <a:rPr lang="hu-HU" baseline="0" dirty="0" smtClean="0"/>
              <a:t> </a:t>
            </a:r>
            <a:r>
              <a:rPr lang="hu-HU" baseline="0" dirty="0" err="1" smtClean="0"/>
              <a:t>need</a:t>
            </a:r>
            <a:r>
              <a:rPr lang="hu-HU" baseline="0" dirty="0" smtClean="0"/>
              <a:t>, etc. </a:t>
            </a:r>
            <a:endParaRPr lang="hu-HU" dirty="0" smtClean="0"/>
          </a:p>
          <a:p>
            <a:pPr eaLnBrk="1" hangingPunct="1">
              <a:spcBef>
                <a:spcPct val="0"/>
              </a:spcBef>
            </a:pPr>
            <a:r>
              <a:rPr lang="hu-HU" dirty="0" err="1" smtClean="0"/>
              <a:t>You</a:t>
            </a:r>
            <a:r>
              <a:rPr lang="hu-HU" dirty="0" smtClean="0"/>
              <a:t> </a:t>
            </a:r>
            <a:r>
              <a:rPr lang="hu-HU" dirty="0" err="1" smtClean="0"/>
              <a:t>can</a:t>
            </a:r>
            <a:r>
              <a:rPr lang="hu-HU" dirty="0" smtClean="0"/>
              <a:t> </a:t>
            </a:r>
            <a:r>
              <a:rPr lang="hu-HU" dirty="0" err="1" smtClean="0"/>
              <a:t>check</a:t>
            </a:r>
            <a:r>
              <a:rPr lang="hu-HU" baseline="0" dirty="0" smtClean="0"/>
              <a:t> </a:t>
            </a:r>
            <a:r>
              <a:rPr lang="hu-HU" baseline="0" dirty="0" err="1" smtClean="0"/>
              <a:t>this</a:t>
            </a:r>
            <a:r>
              <a:rPr lang="hu-HU" baseline="0" dirty="0" smtClean="0"/>
              <a:t> </a:t>
            </a:r>
            <a:r>
              <a:rPr lang="hu-HU" baseline="0" dirty="0" err="1" smtClean="0"/>
              <a:t>on</a:t>
            </a:r>
            <a:r>
              <a:rPr lang="hu-HU" dirty="0" smtClean="0"/>
              <a:t> </a:t>
            </a:r>
            <a:r>
              <a:rPr lang="hu-HU" dirty="0" err="1" smtClean="0"/>
              <a:t>our</a:t>
            </a:r>
            <a:r>
              <a:rPr lang="hu-HU" dirty="0" smtClean="0"/>
              <a:t> website </a:t>
            </a:r>
            <a:r>
              <a:rPr lang="hu-HU" dirty="0" err="1" smtClean="0"/>
              <a:t>or</a:t>
            </a:r>
            <a:r>
              <a:rPr lang="hu-HU" dirty="0" smtClean="0"/>
              <a:t> </a:t>
            </a:r>
            <a:r>
              <a:rPr lang="hu-HU" dirty="0" err="1" smtClean="0"/>
              <a:t>on</a:t>
            </a:r>
            <a:r>
              <a:rPr lang="hu-HU" dirty="0" smtClean="0"/>
              <a:t> </a:t>
            </a:r>
            <a:r>
              <a:rPr lang="hu-HU" dirty="0" err="1" smtClean="0"/>
              <a:t>the</a:t>
            </a:r>
            <a:r>
              <a:rPr lang="hu-HU" dirty="0" smtClean="0"/>
              <a:t> </a:t>
            </a:r>
            <a:r>
              <a:rPr lang="hu-HU" dirty="0" err="1" smtClean="0"/>
              <a:t>CooSpace</a:t>
            </a:r>
            <a:r>
              <a:rPr lang="hu-HU" dirty="0" smtClean="0"/>
              <a:t>.</a:t>
            </a:r>
            <a:r>
              <a:rPr lang="hu-HU" baseline="0" dirty="0" smtClean="0"/>
              <a:t> </a:t>
            </a:r>
          </a:p>
          <a:p>
            <a:pPr eaLnBrk="1" hangingPunct="1">
              <a:spcBef>
                <a:spcPct val="0"/>
              </a:spcBef>
            </a:pPr>
            <a:r>
              <a:rPr lang="hu-HU" dirty="0" err="1" smtClean="0"/>
              <a:t>Now</a:t>
            </a:r>
            <a:r>
              <a:rPr lang="hu-HU" dirty="0" smtClean="0"/>
              <a:t>, I </a:t>
            </a:r>
            <a:r>
              <a:rPr lang="hu-HU" dirty="0" err="1" smtClean="0"/>
              <a:t>will</a:t>
            </a:r>
            <a:r>
              <a:rPr lang="hu-HU" dirty="0" smtClean="0"/>
              <a:t> </a:t>
            </a:r>
            <a:r>
              <a:rPr lang="hu-HU" dirty="0" err="1" smtClean="0"/>
              <a:t>speak</a:t>
            </a:r>
            <a:r>
              <a:rPr lang="hu-HU" dirty="0" smtClean="0"/>
              <a:t> </a:t>
            </a:r>
            <a:r>
              <a:rPr lang="hu-HU" dirty="0" err="1" smtClean="0"/>
              <a:t>about</a:t>
            </a:r>
            <a:r>
              <a:rPr lang="hu-HU" dirty="0" smtClean="0"/>
              <a:t> </a:t>
            </a:r>
            <a:r>
              <a:rPr lang="hu-HU" dirty="0" err="1" smtClean="0"/>
              <a:t>some</a:t>
            </a:r>
            <a:r>
              <a:rPr lang="hu-HU" dirty="0" smtClean="0"/>
              <a:t> </a:t>
            </a:r>
            <a:r>
              <a:rPr lang="hu-HU" dirty="0" err="1" smtClean="0"/>
              <a:t>questions</a:t>
            </a:r>
            <a:r>
              <a:rPr lang="hu-HU" dirty="0" smtClean="0"/>
              <a:t> </a:t>
            </a:r>
            <a:r>
              <a:rPr lang="hu-HU" dirty="0" err="1" smtClean="0"/>
              <a:t>that</a:t>
            </a:r>
            <a:r>
              <a:rPr lang="hu-HU" dirty="0" smtClean="0"/>
              <a:t> </a:t>
            </a:r>
            <a:r>
              <a:rPr lang="hu-HU" dirty="0" err="1" smtClean="0"/>
              <a:t>students</a:t>
            </a:r>
            <a:r>
              <a:rPr lang="hu-HU" dirty="0" smtClean="0"/>
              <a:t> </a:t>
            </a:r>
            <a:r>
              <a:rPr lang="hu-HU" dirty="0" err="1" smtClean="0"/>
              <a:t>usually</a:t>
            </a:r>
            <a:r>
              <a:rPr lang="hu-HU" dirty="0" smtClean="0"/>
              <a:t> </a:t>
            </a:r>
            <a:r>
              <a:rPr lang="hu-HU" dirty="0" err="1" smtClean="0"/>
              <a:t>ask</a:t>
            </a:r>
            <a:r>
              <a:rPr lang="hu-HU" dirty="0" smtClean="0"/>
              <a:t> </a:t>
            </a:r>
            <a:r>
              <a:rPr lang="hu-HU" dirty="0" err="1" smtClean="0"/>
              <a:t>about</a:t>
            </a:r>
            <a:r>
              <a:rPr lang="hu-HU" dirty="0" smtClean="0"/>
              <a:t> </a:t>
            </a:r>
            <a:r>
              <a:rPr lang="hu-HU" dirty="0" err="1" smtClean="0"/>
              <a:t>the</a:t>
            </a:r>
            <a:r>
              <a:rPr lang="hu-HU" baseline="0" dirty="0" smtClean="0"/>
              <a:t> </a:t>
            </a:r>
            <a:r>
              <a:rPr lang="hu-HU" baseline="0" dirty="0" err="1" smtClean="0"/>
              <a:t>documents</a:t>
            </a:r>
            <a:r>
              <a:rPr lang="hu-HU" baseline="0" dirty="0" smtClean="0"/>
              <a:t>. </a:t>
            </a:r>
          </a:p>
          <a:p>
            <a:pPr eaLnBrk="1" hangingPunct="1">
              <a:spcBef>
                <a:spcPct val="0"/>
              </a:spcBef>
            </a:pPr>
            <a:endParaRPr lang="hu-HU" baseline="0" dirty="0" smtClean="0"/>
          </a:p>
        </p:txBody>
      </p:sp>
    </p:spTree>
    <p:extLst>
      <p:ext uri="{BB962C8B-B14F-4D97-AF65-F5344CB8AC3E}">
        <p14:creationId xmlns:p14="http://schemas.microsoft.com/office/powerpoint/2010/main" val="5468119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a:t>
            </a:r>
            <a:r>
              <a:rPr lang="hu-HU" dirty="0" smtClean="0">
                <a:latin typeface="Times New Roman" panose="02020603050405020304" pitchFamily="18" charset="0"/>
                <a:cs typeface="Times New Roman" panose="02020603050405020304" pitchFamily="18" charset="0"/>
              </a:rPr>
              <a:t>W</a:t>
            </a:r>
            <a:r>
              <a:rPr lang="en-US" dirty="0" smtClean="0">
                <a:latin typeface="Times New Roman" panose="02020603050405020304" pitchFamily="18" charset="0"/>
                <a:cs typeface="Times New Roman" panose="02020603050405020304" pitchFamily="18" charset="0"/>
              </a:rPr>
              <a:t>hat documents</a:t>
            </a:r>
            <a:r>
              <a:rPr lang="hu-HU" baseline="0" dirty="0" smtClean="0">
                <a:latin typeface="Times New Roman" panose="02020603050405020304" pitchFamily="18" charset="0"/>
                <a:cs typeface="Times New Roman" panose="02020603050405020304" pitchFamily="18" charset="0"/>
              </a:rPr>
              <a:t> </a:t>
            </a:r>
            <a:r>
              <a:rPr lang="hu-HU" baseline="0" dirty="0" err="1" smtClean="0">
                <a:latin typeface="Times New Roman" panose="02020603050405020304" pitchFamily="18" charset="0"/>
                <a:cs typeface="Times New Roman" panose="02020603050405020304" pitchFamily="18" charset="0"/>
              </a:rPr>
              <a:t>do</a:t>
            </a:r>
            <a:r>
              <a:rPr lang="hu-HU" baseline="0" dirty="0" smtClean="0">
                <a:latin typeface="Times New Roman" panose="02020603050405020304" pitchFamily="18" charset="0"/>
                <a:cs typeface="Times New Roman" panose="02020603050405020304" pitchFamily="18" charset="0"/>
              </a:rPr>
              <a:t> I </a:t>
            </a:r>
            <a:r>
              <a:rPr lang="hu-HU" baseline="0" dirty="0" err="1" smtClean="0">
                <a:latin typeface="Times New Roman" panose="02020603050405020304" pitchFamily="18" charset="0"/>
                <a:cs typeface="Times New Roman" panose="02020603050405020304" pitchFamily="18" charset="0"/>
              </a:rPr>
              <a:t>need</a:t>
            </a:r>
            <a:r>
              <a:rPr lang="hu-HU" baseline="0" dirty="0" smtClean="0">
                <a:latin typeface="Times New Roman" panose="02020603050405020304" pitchFamily="18" charset="0"/>
                <a:cs typeface="Times New Roman" panose="02020603050405020304" pitchFamily="18" charset="0"/>
              </a:rPr>
              <a:t> </a:t>
            </a:r>
            <a:r>
              <a:rPr lang="hu-HU" baseline="0" dirty="0" err="1" smtClean="0">
                <a:latin typeface="Times New Roman" panose="02020603050405020304" pitchFamily="18" charset="0"/>
                <a:cs typeface="Times New Roman" panose="02020603050405020304" pitchFamily="18" charset="0"/>
              </a:rPr>
              <a:t>to</a:t>
            </a:r>
            <a:r>
              <a:rPr lang="hu-HU" baseline="0" dirty="0" smtClean="0">
                <a:latin typeface="Times New Roman" panose="02020603050405020304" pitchFamily="18" charset="0"/>
                <a:cs typeface="Times New Roman" panose="02020603050405020304" pitchFamily="18" charset="0"/>
              </a:rPr>
              <a:t> </a:t>
            </a:r>
            <a:r>
              <a:rPr lang="hu-HU" baseline="0" dirty="0" err="1" smtClean="0">
                <a:latin typeface="Times New Roman" panose="02020603050405020304" pitchFamily="18" charset="0"/>
                <a:cs typeface="Times New Roman" panose="02020603050405020304" pitchFamily="18" charset="0"/>
              </a:rPr>
              <a:t>fill</a:t>
            </a:r>
            <a:r>
              <a:rPr lang="hu-HU" baseline="0" dirty="0" smtClean="0">
                <a:latin typeface="Times New Roman" panose="02020603050405020304" pitchFamily="18" charset="0"/>
                <a:cs typeface="Times New Roman" panose="02020603050405020304" pitchFamily="18" charset="0"/>
              </a:rPr>
              <a:t> out? </a:t>
            </a:r>
            <a:endParaRPr lang="hu-HU" dirty="0" smtClean="0">
              <a:latin typeface="Times New Roman" panose="02020603050405020304" pitchFamily="18" charset="0"/>
              <a:cs typeface="Times New Roman" panose="02020603050405020304" pitchFamily="18" charset="0"/>
            </a:endParaRPr>
          </a:p>
          <a:p>
            <a:pPr eaLnBrk="1" hangingPunct="1">
              <a:spcBef>
                <a:spcPct val="0"/>
              </a:spcBef>
            </a:pPr>
            <a:r>
              <a:rPr lang="hu-HU" dirty="0" err="1" smtClean="0"/>
              <a:t>Please</a:t>
            </a:r>
            <a:r>
              <a:rPr lang="hu-HU" dirty="0" smtClean="0"/>
              <a:t>,</a:t>
            </a:r>
            <a:r>
              <a:rPr lang="hu-HU" baseline="0" dirty="0" smtClean="0"/>
              <a:t> </a:t>
            </a:r>
            <a:r>
              <a:rPr lang="hu-HU" baseline="0" dirty="0" err="1" smtClean="0"/>
              <a:t>read</a:t>
            </a:r>
            <a:r>
              <a:rPr lang="hu-HU" baseline="0" dirty="0" smtClean="0"/>
              <a:t> </a:t>
            </a:r>
            <a:r>
              <a:rPr lang="hu-HU" baseline="0" dirty="0" err="1" smtClean="0"/>
              <a:t>the</a:t>
            </a:r>
            <a:r>
              <a:rPr lang="hu-HU" baseline="0" dirty="0" smtClean="0"/>
              <a:t> </a:t>
            </a:r>
            <a:r>
              <a:rPr lang="hu-HU" baseline="0" dirty="0" err="1" smtClean="0"/>
              <a:t>rules</a:t>
            </a:r>
            <a:r>
              <a:rPr lang="hu-HU" baseline="0" dirty="0" smtClean="0"/>
              <a:t> </a:t>
            </a:r>
            <a:r>
              <a:rPr lang="hu-HU" baseline="0" dirty="0" err="1" smtClean="0"/>
              <a:t>first</a:t>
            </a:r>
            <a:r>
              <a:rPr lang="hu-HU" baseline="0" dirty="0" smtClean="0"/>
              <a:t> and </a:t>
            </a:r>
            <a:r>
              <a:rPr lang="hu-HU" baseline="0" dirty="0" err="1" smtClean="0"/>
              <a:t>then</a:t>
            </a:r>
            <a:r>
              <a:rPr lang="hu-HU" baseline="0" dirty="0" smtClean="0"/>
              <a:t>, </a:t>
            </a:r>
            <a:r>
              <a:rPr lang="hu-HU" baseline="0" dirty="0" err="1" smtClean="0"/>
              <a:t>if</a:t>
            </a:r>
            <a:r>
              <a:rPr lang="hu-HU" baseline="0" dirty="0" smtClean="0"/>
              <a:t> </a:t>
            </a:r>
            <a:r>
              <a:rPr lang="hu-HU" baseline="0" dirty="0" err="1" smtClean="0"/>
              <a:t>you</a:t>
            </a:r>
            <a:r>
              <a:rPr lang="hu-HU" baseline="0" dirty="0" smtClean="0"/>
              <a:t> </a:t>
            </a:r>
            <a:r>
              <a:rPr lang="hu-HU" baseline="0" dirty="0" err="1" smtClean="0"/>
              <a:t>have</a:t>
            </a:r>
            <a:r>
              <a:rPr lang="hu-HU" baseline="0" dirty="0" smtClean="0"/>
              <a:t> </a:t>
            </a:r>
            <a:r>
              <a:rPr lang="hu-HU" baseline="0" dirty="0" err="1" smtClean="0"/>
              <a:t>any</a:t>
            </a:r>
            <a:r>
              <a:rPr lang="hu-HU" baseline="0" dirty="0" smtClean="0"/>
              <a:t> </a:t>
            </a:r>
            <a:r>
              <a:rPr lang="hu-HU" baseline="0" dirty="0" err="1" smtClean="0"/>
              <a:t>questions</a:t>
            </a:r>
            <a:r>
              <a:rPr lang="hu-HU" baseline="0" dirty="0" smtClean="0"/>
              <a:t>, </a:t>
            </a:r>
            <a:r>
              <a:rPr lang="hu-HU" baseline="0" dirty="0" err="1" smtClean="0"/>
              <a:t>write</a:t>
            </a:r>
            <a:r>
              <a:rPr lang="hu-HU" baseline="0" dirty="0" smtClean="0"/>
              <a:t> an e-mail </a:t>
            </a:r>
            <a:r>
              <a:rPr lang="hu-HU" baseline="0" dirty="0" err="1" smtClean="0"/>
              <a:t>to</a:t>
            </a:r>
            <a:r>
              <a:rPr lang="hu-HU" baseline="0" dirty="0" smtClean="0"/>
              <a:t> me.  </a:t>
            </a:r>
            <a:endParaRPr lang="hu-HU" dirty="0" smtClean="0"/>
          </a:p>
          <a:p>
            <a:pPr eaLnBrk="1" hangingPunct="1">
              <a:spcBef>
                <a:spcPct val="0"/>
              </a:spcBef>
            </a:pPr>
            <a:r>
              <a:rPr lang="hu-HU" baseline="0" dirty="0" smtClean="0"/>
              <a:t>D</a:t>
            </a:r>
            <a:r>
              <a:rPr lang="en-US" baseline="0" dirty="0" err="1" smtClean="0"/>
              <a:t>on't</a:t>
            </a:r>
            <a:r>
              <a:rPr lang="en-US" baseline="0" dirty="0" smtClean="0"/>
              <a:t> be afraid </a:t>
            </a:r>
            <a:r>
              <a:rPr lang="hu-HU" baseline="0" dirty="0" smtClean="0"/>
              <a:t>of </a:t>
            </a:r>
            <a:r>
              <a:rPr lang="hu-HU" baseline="0" dirty="0" err="1" smtClean="0"/>
              <a:t>reading</a:t>
            </a:r>
            <a:r>
              <a:rPr lang="hu-HU" baseline="0" dirty="0" smtClean="0"/>
              <a:t> 6</a:t>
            </a:r>
            <a:r>
              <a:rPr lang="en-US" baseline="0" dirty="0" smtClean="0"/>
              <a:t> pages</a:t>
            </a:r>
            <a:r>
              <a:rPr lang="hu-HU" baseline="0" dirty="0" smtClean="0"/>
              <a:t>. T</a:t>
            </a:r>
            <a:r>
              <a:rPr lang="en-US" baseline="0" dirty="0" smtClean="0"/>
              <a:t>he </a:t>
            </a:r>
            <a:r>
              <a:rPr lang="hu-HU" baseline="0" dirty="0" smtClean="0"/>
              <a:t>rest of </a:t>
            </a:r>
            <a:r>
              <a:rPr lang="hu-HU" baseline="0" dirty="0" err="1" smtClean="0"/>
              <a:t>the</a:t>
            </a:r>
            <a:r>
              <a:rPr lang="en-US" baseline="0" dirty="0" smtClean="0"/>
              <a:t> pages </a:t>
            </a:r>
            <a:r>
              <a:rPr lang="hu-HU" baseline="0" dirty="0" err="1" smtClean="0"/>
              <a:t>are</a:t>
            </a:r>
            <a:r>
              <a:rPr lang="hu-HU" baseline="0" dirty="0" smtClean="0"/>
              <a:t> </a:t>
            </a:r>
            <a:r>
              <a:rPr lang="en-US" baseline="0" dirty="0" smtClean="0"/>
              <a:t>the annex</a:t>
            </a:r>
            <a:r>
              <a:rPr lang="hu-HU" baseline="0" dirty="0" smtClean="0"/>
              <a:t>.</a:t>
            </a:r>
          </a:p>
        </p:txBody>
      </p:sp>
    </p:spTree>
    <p:extLst>
      <p:ext uri="{BB962C8B-B14F-4D97-AF65-F5344CB8AC3E}">
        <p14:creationId xmlns:p14="http://schemas.microsoft.com/office/powerpoint/2010/main" val="33179815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0A0B471-C6D4-4B62-B973-CB7CF8F106C1}"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5363" name="Slide Image Placeholder 1"/>
          <p:cNvSpPr>
            <a:spLocks noGrp="1" noRot="1" noChangeAspect="1" noTextEdit="1"/>
          </p:cNvSpPr>
          <p:nvPr>
            <p:ph type="sldImg"/>
          </p:nvPr>
        </p:nvSpPr>
        <p:spPr>
          <a:noFill/>
          <a:ln/>
        </p:spPr>
      </p:sp>
      <p:sp>
        <p:nvSpPr>
          <p:cNvPr id="15364" name="Notes Placeholder 2"/>
          <p:cNvSpPr>
            <a:spLocks noGrp="1"/>
          </p:cNvSpPr>
          <p:nvPr>
            <p:ph type="body" idx="1"/>
          </p:nvPr>
        </p:nvSpPr>
        <p:spPr>
          <a:xfrm>
            <a:off x="906357" y="4715153"/>
            <a:ext cx="4984962" cy="4466987"/>
          </a:xfrm>
          <a:noFill/>
          <a:ln>
            <a:solidFill>
              <a:srgbClr val="000000"/>
            </a:solidFill>
          </a:ln>
        </p:spPr>
        <p:txBody>
          <a:bodyPr/>
          <a:lstStyle/>
          <a:p>
            <a:pPr eaLnBrk="1" hangingPunct="1">
              <a:spcBef>
                <a:spcPct val="0"/>
              </a:spcBef>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a:t>
            </a:r>
            <a:r>
              <a:rPr lang="hu-HU" sz="1200" b="0" i="0" kern="1200" baseline="0" dirty="0" err="1" smtClean="0">
                <a:solidFill>
                  <a:schemeClr val="tx1"/>
                </a:solidFill>
                <a:effectLst/>
                <a:latin typeface="+mn-lt"/>
                <a:ea typeface="+mn-ea"/>
                <a:cs typeface="+mn-cs"/>
              </a:rPr>
              <a:t>Can</a:t>
            </a:r>
            <a:r>
              <a:rPr lang="en-US" sz="1200" b="0" i="0" kern="1200" baseline="0" dirty="0" smtClean="0">
                <a:solidFill>
                  <a:schemeClr val="tx1"/>
                </a:solidFill>
                <a:effectLst/>
                <a:latin typeface="+mn-lt"/>
                <a:ea typeface="+mn-ea"/>
                <a:cs typeface="+mn-cs"/>
              </a:rPr>
              <a:t> </a:t>
            </a:r>
            <a:r>
              <a:rPr lang="hu-HU" sz="1200" b="0" i="0" kern="1200" baseline="0" dirty="0" err="1" smtClean="0">
                <a:solidFill>
                  <a:schemeClr val="tx1"/>
                </a:solidFill>
                <a:effectLst/>
                <a:latin typeface="+mn-lt"/>
                <a:ea typeface="+mn-ea"/>
                <a:cs typeface="+mn-cs"/>
              </a:rPr>
              <a:t>you</a:t>
            </a:r>
            <a:r>
              <a:rPr lang="hu-HU" sz="1200" b="0" i="0" kern="1200" baseline="0" dirty="0" smtClean="0">
                <a:solidFill>
                  <a:schemeClr val="tx1"/>
                </a:solidFill>
                <a:effectLst/>
                <a:latin typeface="+mn-lt"/>
                <a:ea typeface="+mn-ea"/>
                <a:cs typeface="+mn-cs"/>
              </a:rPr>
              <a:t> </a:t>
            </a:r>
            <a:r>
              <a:rPr lang="hu-HU" sz="1200" b="0" i="0" kern="1200" baseline="0" dirty="0" err="1" smtClean="0">
                <a:solidFill>
                  <a:schemeClr val="tx1"/>
                </a:solidFill>
                <a:effectLst/>
                <a:latin typeface="+mn-lt"/>
                <a:ea typeface="+mn-ea"/>
                <a:cs typeface="+mn-cs"/>
              </a:rPr>
              <a:t>check</a:t>
            </a:r>
            <a:r>
              <a:rPr lang="hu-HU" sz="1200" b="0" i="0" kern="1200" baseline="0" dirty="0" smtClean="0">
                <a:solidFill>
                  <a:schemeClr val="tx1"/>
                </a:solidFill>
                <a:effectLst/>
                <a:latin typeface="+mn-lt"/>
                <a:ea typeface="+mn-ea"/>
                <a:cs typeface="+mn-cs"/>
              </a:rPr>
              <a:t> </a:t>
            </a:r>
            <a:r>
              <a:rPr lang="hu-HU" sz="1200" b="0" i="0" kern="1200" baseline="0" dirty="0" err="1" smtClean="0">
                <a:solidFill>
                  <a:schemeClr val="tx1"/>
                </a:solidFill>
                <a:effectLst/>
                <a:latin typeface="+mn-lt"/>
                <a:ea typeface="+mn-ea"/>
                <a:cs typeface="+mn-cs"/>
              </a:rPr>
              <a:t>if</a:t>
            </a:r>
            <a:r>
              <a:rPr lang="hu-HU" sz="1200" b="0" i="0" kern="1200" baseline="0" dirty="0" smtClean="0">
                <a:solidFill>
                  <a:schemeClr val="tx1"/>
                </a:solidFill>
                <a:effectLst/>
                <a:latin typeface="+mn-lt"/>
                <a:ea typeface="+mn-ea"/>
                <a:cs typeface="+mn-cs"/>
              </a:rPr>
              <a:t> </a:t>
            </a:r>
            <a:r>
              <a:rPr lang="en-US" sz="1200" b="0" i="0" kern="1200" baseline="0" dirty="0" smtClean="0">
                <a:solidFill>
                  <a:schemeClr val="tx1"/>
                </a:solidFill>
                <a:effectLst/>
                <a:latin typeface="+mn-lt"/>
                <a:ea typeface="+mn-ea"/>
                <a:cs typeface="+mn-cs"/>
              </a:rPr>
              <a:t>there is a valid </a:t>
            </a:r>
            <a:r>
              <a:rPr lang="hu-HU" sz="1200" b="0" i="0" kern="1200" baseline="0" dirty="0" err="1" smtClean="0">
                <a:solidFill>
                  <a:schemeClr val="tx1"/>
                </a:solidFill>
                <a:effectLst/>
                <a:latin typeface="+mn-lt"/>
                <a:ea typeface="+mn-ea"/>
                <a:cs typeface="+mn-cs"/>
              </a:rPr>
              <a:t>cooperation</a:t>
            </a:r>
            <a:r>
              <a:rPr lang="hu-HU" sz="1200" b="0" i="0" kern="1200" baseline="0" dirty="0" smtClean="0">
                <a:solidFill>
                  <a:schemeClr val="tx1"/>
                </a:solidFill>
                <a:effectLst/>
                <a:latin typeface="+mn-lt"/>
                <a:ea typeface="+mn-ea"/>
                <a:cs typeface="+mn-cs"/>
              </a:rPr>
              <a:t> </a:t>
            </a:r>
            <a:r>
              <a:rPr lang="en-US" sz="1200" b="0" i="0" kern="1200" baseline="0" dirty="0" smtClean="0">
                <a:solidFill>
                  <a:schemeClr val="tx1"/>
                </a:solidFill>
                <a:effectLst/>
                <a:latin typeface="+mn-lt"/>
                <a:ea typeface="+mn-ea"/>
                <a:cs typeface="+mn-cs"/>
              </a:rPr>
              <a:t>agreement with the company?</a:t>
            </a:r>
            <a:endParaRPr lang="hu-HU" dirty="0" smtClean="0"/>
          </a:p>
          <a:p>
            <a:pPr eaLnBrk="1" hangingPunct="1">
              <a:spcBef>
                <a:spcPct val="0"/>
              </a:spcBef>
            </a:pPr>
            <a:r>
              <a:rPr lang="hu-HU" dirty="0" err="1" smtClean="0"/>
              <a:t>My</a:t>
            </a:r>
            <a:r>
              <a:rPr lang="hu-HU" dirty="0" smtClean="0"/>
              <a:t> </a:t>
            </a:r>
            <a:r>
              <a:rPr lang="hu-HU" dirty="0" err="1" smtClean="0"/>
              <a:t>answer</a:t>
            </a:r>
            <a:r>
              <a:rPr lang="hu-HU" dirty="0" smtClean="0"/>
              <a:t> is</a:t>
            </a:r>
            <a:r>
              <a:rPr lang="hu-HU" baseline="0" dirty="0" smtClean="0"/>
              <a:t> </a:t>
            </a:r>
            <a:r>
              <a:rPr lang="hu-HU" baseline="0" dirty="0" err="1" smtClean="0"/>
              <a:t>yes</a:t>
            </a:r>
            <a:r>
              <a:rPr lang="hu-HU" baseline="0" dirty="0" smtClean="0"/>
              <a:t>, of </a:t>
            </a:r>
            <a:r>
              <a:rPr lang="hu-HU" baseline="0" dirty="0" err="1" smtClean="0"/>
              <a:t>course</a:t>
            </a:r>
            <a:r>
              <a:rPr lang="hu-HU" baseline="0" dirty="0" smtClean="0"/>
              <a:t>. </a:t>
            </a:r>
          </a:p>
          <a:p>
            <a:pPr eaLnBrk="1" hangingPunct="1">
              <a:spcBef>
                <a:spcPct val="0"/>
              </a:spcBef>
            </a:pPr>
            <a:endParaRPr lang="hu-HU" baseline="0" dirty="0" smtClean="0"/>
          </a:p>
          <a:p>
            <a:pPr eaLnBrk="1" hangingPunct="1">
              <a:spcBef>
                <a:spcPct val="0"/>
              </a:spcBef>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T</a:t>
            </a:r>
            <a:r>
              <a:rPr lang="en-US" sz="1200" b="0" i="0" kern="1200" baseline="0" dirty="0" smtClean="0">
                <a:solidFill>
                  <a:schemeClr val="tx1"/>
                </a:solidFill>
                <a:effectLst/>
                <a:latin typeface="+mn-lt"/>
                <a:ea typeface="+mn-ea"/>
                <a:cs typeface="+mn-cs"/>
              </a:rPr>
              <a:t>he </a:t>
            </a:r>
            <a:r>
              <a:rPr lang="hu-HU" sz="1200" b="0" i="0" kern="1200" baseline="0" dirty="0" err="1" smtClean="0">
                <a:solidFill>
                  <a:schemeClr val="tx1"/>
                </a:solidFill>
                <a:effectLst/>
                <a:latin typeface="+mn-lt"/>
                <a:ea typeface="+mn-ea"/>
                <a:cs typeface="+mn-cs"/>
              </a:rPr>
              <a:t>organization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doesn</a:t>
            </a:r>
            <a:r>
              <a:rPr lang="hu-HU" sz="1200" b="0" i="0" kern="1200" baseline="0" dirty="0" smtClean="0">
                <a:solidFill>
                  <a:schemeClr val="tx1"/>
                </a:solidFill>
                <a:effectLst/>
                <a:latin typeface="+mn-lt"/>
                <a:ea typeface="+mn-ea"/>
                <a:cs typeface="+mn-cs"/>
              </a:rPr>
              <a:t>’</a:t>
            </a:r>
            <a:r>
              <a:rPr lang="en-US" sz="1200" b="0" i="0" kern="1200" baseline="0" dirty="0" smtClean="0">
                <a:solidFill>
                  <a:schemeClr val="tx1"/>
                </a:solidFill>
                <a:effectLst/>
                <a:latin typeface="+mn-lt"/>
                <a:ea typeface="+mn-ea"/>
                <a:cs typeface="+mn-cs"/>
              </a:rPr>
              <a:t>t sign the </a:t>
            </a:r>
            <a:r>
              <a:rPr lang="hu-HU" sz="1200" b="0" i="0" kern="1200" baseline="0" dirty="0" err="1" smtClean="0">
                <a:solidFill>
                  <a:schemeClr val="tx1"/>
                </a:solidFill>
                <a:effectLst/>
                <a:latin typeface="+mn-lt"/>
                <a:ea typeface="+mn-ea"/>
                <a:cs typeface="+mn-cs"/>
              </a:rPr>
              <a:t>cooperation</a:t>
            </a:r>
            <a:r>
              <a:rPr lang="hu-HU" sz="1200" b="0" i="0" kern="1200" baseline="0" dirty="0" smtClean="0">
                <a:solidFill>
                  <a:schemeClr val="tx1"/>
                </a:solidFill>
                <a:effectLst/>
                <a:latin typeface="+mn-lt"/>
                <a:ea typeface="+mn-ea"/>
                <a:cs typeface="+mn-cs"/>
              </a:rPr>
              <a:t> </a:t>
            </a:r>
            <a:r>
              <a:rPr lang="en-US" sz="1200" b="0" i="0" kern="1200" baseline="0" dirty="0" smtClean="0">
                <a:solidFill>
                  <a:schemeClr val="tx1"/>
                </a:solidFill>
                <a:effectLst/>
                <a:latin typeface="+mn-lt"/>
                <a:ea typeface="+mn-ea"/>
                <a:cs typeface="+mn-cs"/>
              </a:rPr>
              <a:t>agreement. </a:t>
            </a:r>
            <a:r>
              <a:rPr lang="hu-HU" sz="1200" b="0" i="0" kern="1200" baseline="0" dirty="0" smtClean="0">
                <a:solidFill>
                  <a:schemeClr val="tx1"/>
                </a:solidFill>
                <a:effectLst/>
                <a:latin typeface="+mn-lt"/>
                <a:ea typeface="+mn-ea"/>
                <a:cs typeface="+mn-cs"/>
              </a:rPr>
              <a:t>W</a:t>
            </a:r>
            <a:r>
              <a:rPr lang="en-US" sz="1200" b="0" i="0" kern="1200" baseline="0" dirty="0" smtClean="0">
                <a:solidFill>
                  <a:schemeClr val="tx1"/>
                </a:solidFill>
                <a:effectLst/>
                <a:latin typeface="+mn-lt"/>
                <a:ea typeface="+mn-ea"/>
                <a:cs typeface="+mn-cs"/>
              </a:rPr>
              <a:t>hat </a:t>
            </a:r>
            <a:r>
              <a:rPr lang="hu-HU" sz="1200" b="0" i="0" kern="1200" baseline="0" dirty="0" err="1" smtClean="0">
                <a:solidFill>
                  <a:schemeClr val="tx1"/>
                </a:solidFill>
                <a:effectLst/>
                <a:latin typeface="+mn-lt"/>
                <a:ea typeface="+mn-ea"/>
                <a:cs typeface="+mn-cs"/>
              </a:rPr>
              <a:t>can</a:t>
            </a:r>
            <a:r>
              <a:rPr lang="hu-HU" sz="1200" b="0" i="0" kern="1200" baseline="0" dirty="0" smtClean="0">
                <a:solidFill>
                  <a:schemeClr val="tx1"/>
                </a:solidFill>
                <a:effectLst/>
                <a:latin typeface="+mn-lt"/>
                <a:ea typeface="+mn-ea"/>
                <a:cs typeface="+mn-cs"/>
              </a:rPr>
              <a:t> I </a:t>
            </a:r>
            <a:r>
              <a:rPr lang="hu-HU" sz="1200" b="0" i="0" kern="1200" baseline="0" dirty="0" err="1" smtClean="0">
                <a:solidFill>
                  <a:schemeClr val="tx1"/>
                </a:solidFill>
                <a:effectLst/>
                <a:latin typeface="+mn-lt"/>
                <a:ea typeface="+mn-ea"/>
                <a:cs typeface="+mn-cs"/>
              </a:rPr>
              <a:t>do</a:t>
            </a:r>
            <a:r>
              <a:rPr lang="en-US" sz="1200" b="0" i="0" kern="1200" baseline="0" dirty="0" smtClean="0">
                <a:solidFill>
                  <a:schemeClr val="tx1"/>
                </a:solidFill>
                <a:effectLst/>
                <a:latin typeface="+mn-lt"/>
                <a:ea typeface="+mn-ea"/>
                <a:cs typeface="+mn-cs"/>
              </a:rPr>
              <a:t>?</a:t>
            </a:r>
            <a:endParaRPr lang="hu-HU" sz="1200" b="0" i="0" kern="1200" baseline="0" dirty="0" smtClean="0">
              <a:solidFill>
                <a:schemeClr val="tx1"/>
              </a:solidFill>
              <a:effectLst/>
              <a:latin typeface="+mn-lt"/>
              <a:ea typeface="+mn-ea"/>
              <a:cs typeface="+mn-cs"/>
            </a:endParaRPr>
          </a:p>
          <a:p>
            <a:pPr eaLnBrk="1" hangingPunct="1">
              <a:spcBef>
                <a:spcPct val="0"/>
              </a:spcBef>
            </a:pPr>
            <a:r>
              <a:rPr lang="hu-HU" dirty="0" err="1" smtClean="0"/>
              <a:t>My</a:t>
            </a:r>
            <a:r>
              <a:rPr lang="hu-HU" dirty="0" smtClean="0"/>
              <a:t> </a:t>
            </a:r>
            <a:r>
              <a:rPr lang="hu-HU" dirty="0" err="1" smtClean="0"/>
              <a:t>answer</a:t>
            </a:r>
            <a:r>
              <a:rPr lang="hu-HU" dirty="0" smtClean="0"/>
              <a:t> is </a:t>
            </a:r>
            <a:r>
              <a:rPr lang="hu-HU" dirty="0" err="1" smtClean="0"/>
              <a:t>that</a:t>
            </a:r>
            <a:r>
              <a:rPr lang="hu-HU" baseline="0" dirty="0" smtClean="0"/>
              <a:t> </a:t>
            </a:r>
            <a:r>
              <a:rPr lang="hu-HU" baseline="0" dirty="0" err="1" smtClean="0"/>
              <a:t>the</a:t>
            </a:r>
            <a:r>
              <a:rPr lang="hu-HU" baseline="0" dirty="0" smtClean="0"/>
              <a:t> </a:t>
            </a:r>
            <a:r>
              <a:rPr lang="hu-HU" baseline="0" dirty="0" err="1" smtClean="0"/>
              <a:t>cooperation</a:t>
            </a:r>
            <a:r>
              <a:rPr lang="hu-HU" baseline="0" dirty="0" smtClean="0"/>
              <a:t> </a:t>
            </a:r>
            <a:r>
              <a:rPr lang="hu-HU" baseline="0" dirty="0" err="1" smtClean="0"/>
              <a:t>agreement</a:t>
            </a:r>
            <a:r>
              <a:rPr lang="hu-HU" baseline="0" dirty="0" smtClean="0"/>
              <a:t> is </a:t>
            </a:r>
            <a:r>
              <a:rPr lang="hu-HU" baseline="0" dirty="0" err="1" smtClean="0"/>
              <a:t>compulsory</a:t>
            </a:r>
            <a:r>
              <a:rPr lang="hu-HU" baseline="0" dirty="0" smtClean="0"/>
              <a:t>. </a:t>
            </a:r>
            <a:r>
              <a:rPr lang="hu-HU" baseline="0" dirty="0" err="1" smtClean="0"/>
              <a:t>If</a:t>
            </a:r>
            <a:r>
              <a:rPr lang="hu-HU" baseline="0" dirty="0" smtClean="0"/>
              <a:t> </a:t>
            </a:r>
            <a:r>
              <a:rPr lang="hu-HU" baseline="0" dirty="0" err="1" smtClean="0"/>
              <a:t>the</a:t>
            </a:r>
            <a:r>
              <a:rPr lang="hu-HU" baseline="0" dirty="0" smtClean="0"/>
              <a:t> </a:t>
            </a:r>
            <a:r>
              <a:rPr lang="hu-HU" baseline="0" dirty="0" err="1" smtClean="0"/>
              <a:t>organization</a:t>
            </a:r>
            <a:r>
              <a:rPr lang="hu-HU" baseline="0" dirty="0" smtClean="0"/>
              <a:t> </a:t>
            </a:r>
            <a:r>
              <a:rPr lang="hu-HU" baseline="0" dirty="0" err="1" smtClean="0"/>
              <a:t>doesn’t</a:t>
            </a:r>
            <a:r>
              <a:rPr lang="hu-HU" baseline="0" dirty="0" smtClean="0"/>
              <a:t> </a:t>
            </a:r>
            <a:r>
              <a:rPr lang="hu-HU" baseline="0" dirty="0" err="1" smtClean="0"/>
              <a:t>sign</a:t>
            </a:r>
            <a:r>
              <a:rPr lang="hu-HU" baseline="0" dirty="0" smtClean="0"/>
              <a:t> it, </a:t>
            </a:r>
            <a:r>
              <a:rPr lang="hu-HU" baseline="0" dirty="0" err="1" smtClean="0"/>
              <a:t>please</a:t>
            </a:r>
            <a:r>
              <a:rPr lang="hu-HU" baseline="0" dirty="0" smtClean="0"/>
              <a:t>, </a:t>
            </a:r>
            <a:r>
              <a:rPr lang="hu-HU" baseline="0" dirty="0" err="1" smtClean="0"/>
              <a:t>look</a:t>
            </a:r>
            <a:r>
              <a:rPr lang="hu-HU" baseline="0" dirty="0" smtClean="0"/>
              <a:t> </a:t>
            </a:r>
            <a:r>
              <a:rPr lang="hu-HU" baseline="0" dirty="0" err="1" smtClean="0"/>
              <a:t>for</a:t>
            </a:r>
            <a:r>
              <a:rPr lang="hu-HU" baseline="0" dirty="0" smtClean="0"/>
              <a:t> </a:t>
            </a:r>
            <a:r>
              <a:rPr lang="hu-HU" baseline="0" dirty="0" err="1" smtClean="0"/>
              <a:t>another</a:t>
            </a:r>
            <a:r>
              <a:rPr lang="hu-HU" baseline="0" dirty="0" smtClean="0"/>
              <a:t> </a:t>
            </a:r>
            <a:r>
              <a:rPr lang="hu-HU" baseline="0" dirty="0" err="1" smtClean="0"/>
              <a:t>organization</a:t>
            </a:r>
            <a:r>
              <a:rPr lang="hu-HU" baseline="0" dirty="0" smtClean="0"/>
              <a:t>. </a:t>
            </a:r>
          </a:p>
          <a:p>
            <a:pPr eaLnBrk="1" hangingPunct="1">
              <a:spcBef>
                <a:spcPct val="0"/>
              </a:spcBef>
            </a:pPr>
            <a:endParaRPr lang="hu-HU" baseline="0" dirty="0" smtClean="0"/>
          </a:p>
          <a:p>
            <a:pPr marL="0" marR="0" lvl="0" indent="0" algn="l" defTabSz="914400" rtl="0" eaLnBrk="1" fontAlgn="auto" latinLnBrk="0" hangingPunct="1">
              <a:lnSpc>
                <a:spcPct val="100000"/>
              </a:lnSpc>
              <a:spcBef>
                <a:spcPct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dirty="0" smtClean="0">
                <a:solidFill>
                  <a:schemeClr val="tx1"/>
                </a:solidFill>
                <a:effectLst/>
                <a:latin typeface="+mn-lt"/>
                <a:ea typeface="+mn-ea"/>
                <a:cs typeface="+mn-cs"/>
              </a:rPr>
              <a:t> is:</a:t>
            </a:r>
            <a:r>
              <a:rPr lang="hu-HU" sz="1200" b="0" i="0" kern="1200" baseline="0" dirty="0" smtClean="0">
                <a:solidFill>
                  <a:schemeClr val="tx1"/>
                </a:solidFill>
                <a:effectLst/>
                <a:latin typeface="+mn-lt"/>
                <a:ea typeface="+mn-ea"/>
                <a:cs typeface="+mn-cs"/>
              </a:rPr>
              <a:t> </a:t>
            </a:r>
            <a:r>
              <a:rPr lang="en-US" dirty="0" smtClean="0">
                <a:latin typeface="Times New Roman" panose="02020603050405020304" pitchFamily="18" charset="0"/>
                <a:cs typeface="Times New Roman" panose="02020603050405020304" pitchFamily="18" charset="0"/>
              </a:rPr>
              <a:t>When will the </a:t>
            </a:r>
            <a:r>
              <a:rPr lang="hu-HU" dirty="0" smtClean="0">
                <a:latin typeface="Times New Roman" panose="02020603050405020304" pitchFamily="18" charset="0"/>
                <a:cs typeface="Times New Roman" panose="02020603050405020304" pitchFamily="18" charset="0"/>
              </a:rPr>
              <a:t>D</a:t>
            </a:r>
            <a:r>
              <a:rPr lang="en-US" dirty="0" err="1" smtClean="0">
                <a:latin typeface="Times New Roman" panose="02020603050405020304" pitchFamily="18" charset="0"/>
                <a:cs typeface="Times New Roman" panose="02020603050405020304" pitchFamily="18" charset="0"/>
              </a:rPr>
              <a:t>ean</a:t>
            </a:r>
            <a:r>
              <a:rPr lang="en-US" dirty="0" smtClean="0">
                <a:latin typeface="Times New Roman" panose="02020603050405020304" pitchFamily="18" charset="0"/>
                <a:cs typeface="Times New Roman" panose="02020603050405020304" pitchFamily="18" charset="0"/>
              </a:rPr>
              <a:t> </a:t>
            </a:r>
            <a:r>
              <a:rPr lang="hu-HU" dirty="0" smtClean="0">
                <a:latin typeface="Times New Roman" panose="02020603050405020304" pitchFamily="18" charset="0"/>
                <a:cs typeface="Times New Roman" panose="02020603050405020304" pitchFamily="18" charset="0"/>
              </a:rPr>
              <a:t>and </a:t>
            </a:r>
            <a:r>
              <a:rPr lang="en-US" dirty="0" smtClean="0">
                <a:latin typeface="Times New Roman" panose="02020603050405020304" pitchFamily="18" charset="0"/>
                <a:cs typeface="Times New Roman" panose="02020603050405020304" pitchFamily="18" charset="0"/>
              </a:rPr>
              <a:t>Financial Counter-Signatory sign</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the</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cooperation</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agreements</a:t>
            </a:r>
            <a:r>
              <a:rPr lang="en-US" dirty="0" smtClean="0">
                <a:latin typeface="Times New Roman" panose="02020603050405020304" pitchFamily="18" charset="0"/>
                <a:cs typeface="Times New Roman" panose="02020603050405020304" pitchFamily="18" charset="0"/>
              </a:rPr>
              <a:t>?</a:t>
            </a:r>
            <a:endParaRPr lang="hu-HU" dirty="0" smtClean="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hu-HU" dirty="0" err="1" smtClean="0"/>
              <a:t>My</a:t>
            </a:r>
            <a:r>
              <a:rPr lang="hu-HU" dirty="0" smtClean="0"/>
              <a:t> </a:t>
            </a:r>
            <a:r>
              <a:rPr lang="hu-HU" dirty="0" err="1" smtClean="0"/>
              <a:t>answer</a:t>
            </a:r>
            <a:r>
              <a:rPr lang="hu-HU" dirty="0" smtClean="0"/>
              <a:t> is:</a:t>
            </a:r>
            <a:r>
              <a:rPr lang="hu-HU" baseline="0" dirty="0" smtClean="0"/>
              <a:t> </a:t>
            </a:r>
            <a:r>
              <a:rPr lang="hu-HU" b="0" dirty="0" smtClean="0">
                <a:latin typeface="Times New Roman" panose="02020603050405020304" pitchFamily="18" charset="0"/>
                <a:cs typeface="Times New Roman" panose="02020603050405020304" pitchFamily="18" charset="0"/>
              </a:rPr>
              <a:t>The</a:t>
            </a:r>
            <a:r>
              <a:rPr lang="hu-HU" b="0" baseline="0" dirty="0" smtClean="0">
                <a:latin typeface="Times New Roman" panose="02020603050405020304" pitchFamily="18" charset="0"/>
                <a:cs typeface="Times New Roman" panose="02020603050405020304" pitchFamily="18" charset="0"/>
              </a:rPr>
              <a:t> </a:t>
            </a:r>
            <a:r>
              <a:rPr lang="hu-HU" b="0" baseline="0" dirty="0" err="1" smtClean="0">
                <a:latin typeface="Times New Roman" panose="02020603050405020304" pitchFamily="18" charset="0"/>
                <a:cs typeface="Times New Roman" panose="02020603050405020304" pitchFamily="18" charset="0"/>
              </a:rPr>
              <a:t>Dean</a:t>
            </a:r>
            <a:r>
              <a:rPr lang="hu-HU" b="0" baseline="0" dirty="0" smtClean="0">
                <a:latin typeface="Times New Roman" panose="02020603050405020304" pitchFamily="18" charset="0"/>
                <a:cs typeface="Times New Roman" panose="02020603050405020304" pitchFamily="18" charset="0"/>
              </a:rPr>
              <a:t> and Financial </a:t>
            </a:r>
            <a:r>
              <a:rPr lang="hu-HU" b="0" baseline="0" dirty="0" err="1" smtClean="0">
                <a:latin typeface="Times New Roman" panose="02020603050405020304" pitchFamily="18" charset="0"/>
                <a:cs typeface="Times New Roman" panose="02020603050405020304" pitchFamily="18" charset="0"/>
              </a:rPr>
              <a:t>Counter-Signatory</a:t>
            </a:r>
            <a:r>
              <a:rPr lang="hu-HU" b="0" baseline="0" dirty="0" smtClean="0">
                <a:latin typeface="Times New Roman" panose="02020603050405020304" pitchFamily="18" charset="0"/>
                <a:cs typeface="Times New Roman" panose="02020603050405020304" pitchFamily="18" charset="0"/>
              </a:rPr>
              <a:t> </a:t>
            </a:r>
            <a:r>
              <a:rPr lang="hu-HU" b="0" baseline="0" dirty="0" err="1" smtClean="0">
                <a:latin typeface="Times New Roman" panose="02020603050405020304" pitchFamily="18" charset="0"/>
                <a:cs typeface="Times New Roman" panose="02020603050405020304" pitchFamily="18" charset="0"/>
              </a:rPr>
              <a:t>will</a:t>
            </a:r>
            <a:r>
              <a:rPr lang="hu-HU" b="0" baseline="0" dirty="0" smtClean="0">
                <a:latin typeface="Times New Roman" panose="02020603050405020304" pitchFamily="18" charset="0"/>
                <a:cs typeface="Times New Roman" panose="02020603050405020304" pitchFamily="18" charset="0"/>
              </a:rPr>
              <a:t> </a:t>
            </a:r>
            <a:r>
              <a:rPr lang="hu-HU" b="0" baseline="0" dirty="0" err="1" smtClean="0">
                <a:latin typeface="Times New Roman" panose="02020603050405020304" pitchFamily="18" charset="0"/>
                <a:cs typeface="Times New Roman" panose="02020603050405020304" pitchFamily="18" charset="0"/>
              </a:rPr>
              <a:t>sign</a:t>
            </a:r>
            <a:r>
              <a:rPr lang="hu-HU" b="0" baseline="0" dirty="0" smtClean="0">
                <a:latin typeface="Times New Roman" panose="02020603050405020304" pitchFamily="18" charset="0"/>
                <a:cs typeface="Times New Roman" panose="02020603050405020304" pitchFamily="18" charset="0"/>
              </a:rPr>
              <a:t> </a:t>
            </a:r>
            <a:r>
              <a:rPr lang="hu-HU" b="0" baseline="0" dirty="0" err="1" smtClean="0">
                <a:latin typeface="Times New Roman" panose="02020603050405020304" pitchFamily="18" charset="0"/>
                <a:cs typeface="Times New Roman" panose="02020603050405020304" pitchFamily="18" charset="0"/>
              </a:rPr>
              <a:t>agreements</a:t>
            </a:r>
            <a:r>
              <a:rPr lang="hu-HU" b="0" baseline="0" dirty="0" smtClean="0">
                <a:latin typeface="Times New Roman" panose="02020603050405020304" pitchFamily="18" charset="0"/>
                <a:cs typeface="Times New Roman" panose="02020603050405020304" pitchFamily="18" charset="0"/>
              </a:rPr>
              <a:t> in </a:t>
            </a:r>
            <a:r>
              <a:rPr lang="hu-HU" b="0" baseline="0" dirty="0" err="1" smtClean="0">
                <a:latin typeface="Times New Roman" panose="02020603050405020304" pitchFamily="18" charset="0"/>
                <a:cs typeface="Times New Roman" panose="02020603050405020304" pitchFamily="18" charset="0"/>
              </a:rPr>
              <a:t>about</a:t>
            </a:r>
            <a:r>
              <a:rPr lang="hu-HU" b="0" baseline="0" dirty="0" smtClean="0">
                <a:latin typeface="Times New Roman" panose="02020603050405020304" pitchFamily="18" charset="0"/>
                <a:cs typeface="Times New Roman" panose="02020603050405020304" pitchFamily="18" charset="0"/>
              </a:rPr>
              <a:t> 1 </a:t>
            </a:r>
            <a:r>
              <a:rPr lang="hu-HU" b="0" baseline="0" dirty="0" err="1" smtClean="0">
                <a:latin typeface="Times New Roman" panose="02020603050405020304" pitchFamily="18" charset="0"/>
                <a:cs typeface="Times New Roman" panose="02020603050405020304" pitchFamily="18" charset="0"/>
              </a:rPr>
              <a:t>or</a:t>
            </a:r>
            <a:r>
              <a:rPr lang="hu-HU" b="0" baseline="0" dirty="0" smtClean="0">
                <a:latin typeface="Times New Roman" panose="02020603050405020304" pitchFamily="18" charset="0"/>
                <a:cs typeface="Times New Roman" panose="02020603050405020304" pitchFamily="18" charset="0"/>
              </a:rPr>
              <a:t> 2 </a:t>
            </a:r>
            <a:r>
              <a:rPr lang="hu-HU" b="0" baseline="0" dirty="0" err="1" smtClean="0">
                <a:latin typeface="Times New Roman" panose="02020603050405020304" pitchFamily="18" charset="0"/>
                <a:cs typeface="Times New Roman" panose="02020603050405020304" pitchFamily="18" charset="0"/>
              </a:rPr>
              <a:t>weeks</a:t>
            </a:r>
            <a:r>
              <a:rPr lang="hu-HU" b="0" baseline="0" dirty="0" smtClean="0">
                <a:latin typeface="Times New Roman" panose="02020603050405020304" pitchFamily="18" charset="0"/>
                <a:cs typeface="Times New Roman" panose="02020603050405020304" pitchFamily="18" charset="0"/>
              </a:rPr>
              <a:t>. </a:t>
            </a:r>
            <a:r>
              <a:rPr lang="hu-HU" b="0" baseline="0" dirty="0" err="1" smtClean="0">
                <a:latin typeface="Times New Roman" panose="02020603050405020304" pitchFamily="18" charset="0"/>
                <a:cs typeface="Times New Roman" panose="02020603050405020304" pitchFamily="18" charset="0"/>
              </a:rPr>
              <a:t>Please</a:t>
            </a:r>
            <a:r>
              <a:rPr lang="hu-HU" b="0" baseline="0" dirty="0" smtClean="0">
                <a:latin typeface="Times New Roman" panose="02020603050405020304" pitchFamily="18" charset="0"/>
                <a:cs typeface="Times New Roman" panose="02020603050405020304" pitchFamily="18" charset="0"/>
              </a:rPr>
              <a:t> be </a:t>
            </a:r>
            <a:r>
              <a:rPr lang="hu-HU" b="0" baseline="0" dirty="0" err="1" smtClean="0">
                <a:latin typeface="Times New Roman" panose="02020603050405020304" pitchFamily="18" charset="0"/>
                <a:cs typeface="Times New Roman" panose="02020603050405020304" pitchFamily="18" charset="0"/>
              </a:rPr>
              <a:t>patient</a:t>
            </a:r>
            <a:r>
              <a:rPr lang="hu-HU" b="0" baseline="0" dirty="0" smtClean="0">
                <a:latin typeface="Times New Roman" panose="02020603050405020304" pitchFamily="18" charset="0"/>
                <a:cs typeface="Times New Roman" panose="02020603050405020304" pitchFamily="18" charset="0"/>
              </a:rPr>
              <a:t>. </a:t>
            </a:r>
          </a:p>
          <a:p>
            <a:pPr marL="0" marR="0" lvl="0" indent="0" algn="l" defTabSz="914400" rtl="0" eaLnBrk="1" fontAlgn="auto" latinLnBrk="0" hangingPunct="1">
              <a:lnSpc>
                <a:spcPct val="100000"/>
              </a:lnSpc>
              <a:spcBef>
                <a:spcPct val="0"/>
              </a:spcBef>
              <a:spcAft>
                <a:spcPts val="0"/>
              </a:spcAft>
              <a:buClrTx/>
              <a:buSzTx/>
              <a:buFontTx/>
              <a:buNone/>
              <a:tabLst/>
              <a:defRPr/>
            </a:pPr>
            <a:endParaRPr lang="hu-HU" b="0" baseline="0" dirty="0" smtClean="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W</a:t>
            </a:r>
            <a:r>
              <a:rPr lang="en-US" sz="1200" b="0" i="0" kern="1200" baseline="0" dirty="0" smtClean="0">
                <a:solidFill>
                  <a:schemeClr val="tx1"/>
                </a:solidFill>
                <a:effectLst/>
                <a:latin typeface="+mn-lt"/>
                <a:ea typeface="+mn-ea"/>
                <a:cs typeface="+mn-cs"/>
              </a:rPr>
              <a:t>here </a:t>
            </a:r>
            <a:r>
              <a:rPr lang="hu-HU" sz="1200" b="0" i="0" kern="1200" baseline="0" dirty="0" err="1" smtClean="0">
                <a:solidFill>
                  <a:schemeClr val="tx1"/>
                </a:solidFill>
                <a:effectLst/>
                <a:latin typeface="+mn-lt"/>
                <a:ea typeface="+mn-ea"/>
                <a:cs typeface="+mn-cs"/>
              </a:rPr>
              <a:t>should</a:t>
            </a:r>
            <a:r>
              <a:rPr lang="hu-HU" sz="1200" b="0" i="0" kern="1200" baseline="0" dirty="0" smtClean="0">
                <a:solidFill>
                  <a:schemeClr val="tx1"/>
                </a:solidFill>
                <a:effectLst/>
                <a:latin typeface="+mn-lt"/>
                <a:ea typeface="+mn-ea"/>
                <a:cs typeface="+mn-cs"/>
              </a:rPr>
              <a:t> </a:t>
            </a:r>
            <a:r>
              <a:rPr lang="en-US" sz="1200" b="0" i="0" kern="1200" baseline="0" dirty="0" smtClean="0">
                <a:solidFill>
                  <a:schemeClr val="tx1"/>
                </a:solidFill>
                <a:effectLst/>
                <a:latin typeface="+mn-lt"/>
                <a:ea typeface="+mn-ea"/>
                <a:cs typeface="+mn-cs"/>
              </a:rPr>
              <a:t>the documents</a:t>
            </a:r>
            <a:r>
              <a:rPr lang="hu-HU" sz="1200" b="0" i="0" kern="1200" baseline="0" dirty="0" smtClean="0">
                <a:solidFill>
                  <a:schemeClr val="tx1"/>
                </a:solidFill>
                <a:effectLst/>
                <a:latin typeface="+mn-lt"/>
                <a:ea typeface="+mn-ea"/>
                <a:cs typeface="+mn-cs"/>
              </a:rPr>
              <a:t> </a:t>
            </a:r>
            <a:r>
              <a:rPr lang="en-US" sz="1200" b="0" i="0" kern="1200" baseline="0" dirty="0" smtClean="0">
                <a:solidFill>
                  <a:schemeClr val="tx1"/>
                </a:solidFill>
                <a:effectLst/>
                <a:latin typeface="+mn-lt"/>
                <a:ea typeface="+mn-ea"/>
                <a:cs typeface="+mn-cs"/>
              </a:rPr>
              <a:t>be sent?</a:t>
            </a:r>
            <a:r>
              <a:rPr lang="hu-HU" sz="1200" b="0" i="0" kern="1200" baseline="0" dirty="0" smtClean="0">
                <a:solidFill>
                  <a:schemeClr val="tx1"/>
                </a:solidFill>
                <a:effectLst/>
                <a:latin typeface="+mn-lt"/>
                <a:ea typeface="+mn-ea"/>
                <a:cs typeface="+mn-cs"/>
              </a:rPr>
              <a:t> </a:t>
            </a:r>
            <a:endParaRPr lang="en-GB" b="1" dirty="0" smtClean="0">
              <a:latin typeface="Times New Roman" panose="02020603050405020304" pitchFamily="18" charset="0"/>
              <a:cs typeface="Times New Roman" panose="02020603050405020304" pitchFamily="18" charset="0"/>
            </a:endParaRPr>
          </a:p>
          <a:p>
            <a:pPr eaLnBrk="1" hangingPunct="1">
              <a:spcBef>
                <a:spcPct val="0"/>
              </a:spcBef>
            </a:pPr>
            <a:r>
              <a:rPr lang="hu-HU" dirty="0" err="1" smtClean="0"/>
              <a:t>My</a:t>
            </a:r>
            <a:r>
              <a:rPr lang="hu-HU" dirty="0" smtClean="0"/>
              <a:t> </a:t>
            </a:r>
            <a:r>
              <a:rPr lang="hu-HU" dirty="0" err="1" smtClean="0"/>
              <a:t>answer</a:t>
            </a:r>
            <a:r>
              <a:rPr lang="hu-HU" dirty="0" smtClean="0"/>
              <a:t> is</a:t>
            </a:r>
            <a:r>
              <a:rPr lang="hu-HU" baseline="0" dirty="0" smtClean="0"/>
              <a:t>: </a:t>
            </a:r>
            <a:r>
              <a:rPr lang="en-GB" dirty="0" smtClean="0">
                <a:latin typeface="Times New Roman" panose="02020603050405020304" pitchFamily="18" charset="0"/>
                <a:cs typeface="Times New Roman" panose="02020603050405020304" pitchFamily="18" charset="0"/>
              </a:rPr>
              <a:t>If you spend your internship </a:t>
            </a:r>
            <a:r>
              <a:rPr lang="en-GB" b="1" dirty="0" smtClean="0">
                <a:latin typeface="Times New Roman" panose="02020603050405020304" pitchFamily="18" charset="0"/>
                <a:cs typeface="Times New Roman" panose="02020603050405020304" pitchFamily="18" charset="0"/>
              </a:rPr>
              <a:t>in Hungary</a:t>
            </a:r>
            <a:r>
              <a:rPr lang="en-GB" dirty="0" smtClean="0">
                <a:latin typeface="Times New Roman" panose="02020603050405020304" pitchFamily="18" charset="0"/>
                <a:cs typeface="Times New Roman" panose="02020603050405020304" pitchFamily="18" charset="0"/>
              </a:rPr>
              <a:t>, you can bring your documents </a:t>
            </a:r>
            <a:r>
              <a:rPr lang="en-GB" b="1" dirty="0" smtClean="0">
                <a:latin typeface="Times New Roman" panose="02020603050405020304" pitchFamily="18" charset="0"/>
                <a:cs typeface="Times New Roman" panose="02020603050405020304" pitchFamily="18" charset="0"/>
              </a:rPr>
              <a:t>in person or you can also send</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them</a:t>
            </a:r>
            <a:r>
              <a:rPr lang="en-GB" b="1" dirty="0" smtClean="0">
                <a:latin typeface="Times New Roman" panose="02020603050405020304" pitchFamily="18" charset="0"/>
                <a:cs typeface="Times New Roman" panose="02020603050405020304" pitchFamily="18" charset="0"/>
              </a:rPr>
              <a:t> by post</a:t>
            </a:r>
            <a:r>
              <a:rPr lang="hu-HU" b="1"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to</a:t>
            </a:r>
            <a:r>
              <a:rPr lang="hu-HU" b="1" dirty="0" smtClean="0">
                <a:latin typeface="Times New Roman" panose="02020603050405020304" pitchFamily="18" charset="0"/>
                <a:cs typeface="Times New Roman" panose="02020603050405020304" pitchFamily="18" charset="0"/>
              </a:rPr>
              <a:t> me</a:t>
            </a:r>
            <a:r>
              <a:rPr lang="en-GB" dirty="0" smtClean="0">
                <a:latin typeface="Times New Roman" panose="02020603050405020304" pitchFamily="18" charset="0"/>
                <a:cs typeface="Times New Roman" panose="02020603050405020304" pitchFamily="18" charset="0"/>
              </a:rPr>
              <a:t>.</a:t>
            </a:r>
            <a:r>
              <a:rPr lang="hu-HU" baseline="0" dirty="0" smtClean="0">
                <a:latin typeface="Times New Roman" panose="02020603050405020304" pitchFamily="18" charset="0"/>
                <a:cs typeface="Times New Roman" panose="02020603050405020304" pitchFamily="18" charset="0"/>
              </a:rPr>
              <a:t> </a:t>
            </a:r>
            <a:r>
              <a:rPr lang="en-GB" dirty="0" smtClean="0">
                <a:latin typeface="Times New Roman" panose="02020603050405020304" pitchFamily="18" charset="0"/>
                <a:cs typeface="Times New Roman" panose="02020603050405020304" pitchFamily="18" charset="0"/>
              </a:rPr>
              <a:t>If you spend your internship </a:t>
            </a:r>
            <a:r>
              <a:rPr lang="en-GB" b="1" dirty="0" smtClean="0">
                <a:latin typeface="Times New Roman" panose="02020603050405020304" pitchFamily="18" charset="0"/>
                <a:cs typeface="Times New Roman" panose="02020603050405020304" pitchFamily="18" charset="0"/>
              </a:rPr>
              <a:t>abroad</a:t>
            </a:r>
            <a:r>
              <a:rPr lang="en-GB" dirty="0" smtClean="0">
                <a:latin typeface="Times New Roman" panose="02020603050405020304" pitchFamily="18" charset="0"/>
                <a:cs typeface="Times New Roman" panose="02020603050405020304" pitchFamily="18" charset="0"/>
              </a:rPr>
              <a:t>, </a:t>
            </a:r>
            <a:r>
              <a:rPr lang="en-GB" b="1" dirty="0" smtClean="0">
                <a:latin typeface="Times New Roman" panose="02020603050405020304" pitchFamily="18" charset="0"/>
                <a:cs typeface="Times New Roman" panose="02020603050405020304" pitchFamily="18" charset="0"/>
              </a:rPr>
              <a:t>we accept your documents scanned.</a:t>
            </a:r>
            <a:r>
              <a:rPr lang="hu-HU" b="1" dirty="0" smtClean="0">
                <a:latin typeface="Times New Roman" panose="02020603050405020304" pitchFamily="18" charset="0"/>
                <a:cs typeface="Times New Roman" panose="02020603050405020304" pitchFamily="18" charset="0"/>
              </a:rPr>
              <a:t> </a:t>
            </a:r>
            <a:endParaRPr lang="hu-HU" baseline="0" dirty="0" smtClean="0"/>
          </a:p>
        </p:txBody>
      </p:sp>
    </p:spTree>
    <p:extLst>
      <p:ext uri="{BB962C8B-B14F-4D97-AF65-F5344CB8AC3E}">
        <p14:creationId xmlns:p14="http://schemas.microsoft.com/office/powerpoint/2010/main" val="5698552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0A0B471-C6D4-4B62-B973-CB7CF8F106C1}"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5363" name="Slide Image Placeholder 1"/>
          <p:cNvSpPr>
            <a:spLocks noGrp="1" noRot="1" noChangeAspect="1" noTextEdit="1"/>
          </p:cNvSpPr>
          <p:nvPr>
            <p:ph type="sldImg"/>
          </p:nvPr>
        </p:nvSpPr>
        <p:spPr>
          <a:noFill/>
          <a:ln/>
        </p:spPr>
      </p:sp>
      <p:sp>
        <p:nvSpPr>
          <p:cNvPr id="15364" name="Notes Placeholder 2"/>
          <p:cNvSpPr>
            <a:spLocks noGrp="1"/>
          </p:cNvSpPr>
          <p:nvPr>
            <p:ph type="body" idx="1"/>
          </p:nvPr>
        </p:nvSpPr>
        <p:spPr>
          <a:xfrm>
            <a:off x="906357" y="4715153"/>
            <a:ext cx="4984962" cy="4466987"/>
          </a:xfrm>
          <a:noFill/>
          <a:ln>
            <a:solidFill>
              <a:srgbClr val="000000"/>
            </a:solidFill>
          </a:ln>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dirty="0" smtClean="0">
                <a:latin typeface="Times New Roman" panose="02020603050405020304" pitchFamily="18" charset="0"/>
                <a:cs typeface="Times New Roman" panose="02020603050405020304" pitchFamily="18" charset="0"/>
              </a:rPr>
              <a:t>The </a:t>
            </a:r>
            <a:r>
              <a:rPr lang="hu-HU" dirty="0" smtClean="0">
                <a:latin typeface="Times New Roman" panose="02020603050405020304" pitchFamily="18" charset="0"/>
                <a:cs typeface="Times New Roman" panose="02020603050405020304" pitchFamily="18" charset="0"/>
              </a:rPr>
              <a:t>S</a:t>
            </a:r>
            <a:r>
              <a:rPr lang="en-US" dirty="0" err="1" smtClean="0">
                <a:latin typeface="Times New Roman" panose="02020603050405020304" pitchFamily="18" charset="0"/>
                <a:cs typeface="Times New Roman" panose="02020603050405020304" pitchFamily="18" charset="0"/>
              </a:rPr>
              <a:t>tatement</a:t>
            </a:r>
            <a:r>
              <a:rPr lang="en-US" dirty="0" smtClean="0">
                <a:latin typeface="Times New Roman" panose="02020603050405020304" pitchFamily="18" charset="0"/>
                <a:cs typeface="Times New Roman" panose="02020603050405020304" pitchFamily="18" charset="0"/>
              </a:rPr>
              <a:t> of </a:t>
            </a:r>
            <a:r>
              <a:rPr lang="hu-HU" dirty="0" smtClean="0">
                <a:latin typeface="Times New Roman" panose="02020603050405020304" pitchFamily="18" charset="0"/>
                <a:cs typeface="Times New Roman" panose="02020603050405020304" pitchFamily="18" charset="0"/>
              </a:rPr>
              <a:t>A</a:t>
            </a:r>
            <a:r>
              <a:rPr lang="en-US" dirty="0" err="1" smtClean="0">
                <a:latin typeface="Times New Roman" panose="02020603050405020304" pitchFamily="18" charset="0"/>
                <a:cs typeface="Times New Roman" panose="02020603050405020304" pitchFamily="18" charset="0"/>
              </a:rPr>
              <a:t>cceptance</a:t>
            </a:r>
            <a:r>
              <a:rPr lang="en-US"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for </a:t>
            </a:r>
            <a:r>
              <a:rPr lang="hu-HU" b="1" dirty="0" err="1" smtClean="0">
                <a:latin typeface="Times New Roman" panose="02020603050405020304" pitchFamily="18" charset="0"/>
                <a:cs typeface="Times New Roman" panose="02020603050405020304" pitchFamily="18" charset="0"/>
              </a:rPr>
              <a:t>majors</a:t>
            </a:r>
            <a:r>
              <a:rPr lang="hu-HU" b="1" dirty="0" smtClean="0">
                <a:latin typeface="Times New Roman" panose="02020603050405020304" pitchFamily="18" charset="0"/>
                <a:cs typeface="Times New Roman" panose="02020603050405020304" pitchFamily="18" charset="0"/>
              </a:rPr>
              <a:t> in T</a:t>
            </a:r>
            <a:r>
              <a:rPr lang="en-US" b="1" dirty="0" err="1" smtClean="0">
                <a:latin typeface="Times New Roman" panose="02020603050405020304" pitchFamily="18" charset="0"/>
                <a:cs typeface="Times New Roman" panose="02020603050405020304" pitchFamily="18" charset="0"/>
              </a:rPr>
              <a:t>ourism</a:t>
            </a:r>
            <a:r>
              <a:rPr lang="en-US" b="1" dirty="0" smtClean="0">
                <a:latin typeface="Times New Roman" panose="02020603050405020304" pitchFamily="18" charset="0"/>
                <a:cs typeface="Times New Roman" panose="02020603050405020304" pitchFamily="18" charset="0"/>
              </a:rPr>
              <a:t> and </a:t>
            </a:r>
            <a:r>
              <a:rPr lang="hu-HU" b="1" dirty="0" smtClean="0">
                <a:latin typeface="Times New Roman" panose="02020603050405020304" pitchFamily="18" charset="0"/>
                <a:cs typeface="Times New Roman" panose="02020603050405020304" pitchFamily="18" charset="0"/>
              </a:rPr>
              <a:t>C</a:t>
            </a:r>
            <a:r>
              <a:rPr lang="en-US" b="1" dirty="0" err="1" smtClean="0">
                <a:latin typeface="Times New Roman" panose="02020603050405020304" pitchFamily="18" charset="0"/>
                <a:cs typeface="Times New Roman" panose="02020603050405020304" pitchFamily="18" charset="0"/>
              </a:rPr>
              <a:t>atering</a:t>
            </a:r>
            <a:r>
              <a:rPr lang="en-US" b="1" dirty="0" smtClean="0">
                <a:latin typeface="Times New Roman" panose="02020603050405020304" pitchFamily="18" charset="0"/>
                <a:cs typeface="Times New Roman" panose="02020603050405020304" pitchFamily="18" charset="0"/>
              </a:rPr>
              <a:t> students</a:t>
            </a:r>
            <a:r>
              <a:rPr lang="en-US" dirty="0" smtClean="0">
                <a:latin typeface="Times New Roman" panose="02020603050405020304" pitchFamily="18" charset="0"/>
                <a:cs typeface="Times New Roman" panose="02020603050405020304" pitchFamily="18" charset="0"/>
              </a:rPr>
              <a:t> is different!</a:t>
            </a:r>
            <a:endParaRPr lang="hu-HU" dirty="0" smtClean="0">
              <a:latin typeface="Times New Roman" panose="02020603050405020304" pitchFamily="18" charset="0"/>
              <a:cs typeface="Times New Roman" panose="02020603050405020304" pitchFamily="18" charset="0"/>
            </a:endParaRPr>
          </a:p>
          <a:p>
            <a:pPr eaLnBrk="1" hangingPunct="1">
              <a:spcBef>
                <a:spcPct val="0"/>
              </a:spcBef>
            </a:pPr>
            <a:endParaRPr lang="hu-HU" sz="1200" b="0" i="0" kern="1200" dirty="0" smtClean="0">
              <a:solidFill>
                <a:schemeClr val="tx1"/>
              </a:solidFill>
              <a:effectLst/>
              <a:latin typeface="+mn-lt"/>
              <a:ea typeface="+mn-ea"/>
              <a:cs typeface="+mn-cs"/>
            </a:endParaRPr>
          </a:p>
          <a:p>
            <a:pPr eaLnBrk="1" hangingPunct="1">
              <a:spcBef>
                <a:spcPct val="0"/>
              </a:spcBef>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a:t>
            </a:r>
            <a:r>
              <a:rPr lang="hu-HU" dirty="0" smtClean="0">
                <a:latin typeface="Times New Roman" panose="02020603050405020304" pitchFamily="18" charset="0"/>
                <a:cs typeface="Times New Roman" panose="02020603050405020304" pitchFamily="18" charset="0"/>
              </a:rPr>
              <a:t>S</a:t>
            </a:r>
            <a:r>
              <a:rPr lang="en-US" dirty="0" err="1" smtClean="0">
                <a:latin typeface="Times New Roman" panose="02020603050405020304" pitchFamily="18" charset="0"/>
                <a:cs typeface="Times New Roman" panose="02020603050405020304" pitchFamily="18" charset="0"/>
              </a:rPr>
              <a:t>hould</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a:t>
            </a:r>
            <a:r>
              <a:rPr lang="hu-HU" dirty="0" smtClean="0">
                <a:latin typeface="Times New Roman" panose="02020603050405020304" pitchFamily="18" charset="0"/>
                <a:cs typeface="Times New Roman" panose="02020603050405020304" pitchFamily="18" charset="0"/>
              </a:rPr>
              <a:t>is </a:t>
            </a:r>
            <a:r>
              <a:rPr lang="hu-HU" dirty="0" err="1" smtClean="0">
                <a:latin typeface="Times New Roman" panose="02020603050405020304" pitchFamily="18" charset="0"/>
                <a:cs typeface="Times New Roman" panose="02020603050405020304" pitchFamily="18" charset="0"/>
              </a:rPr>
              <a:t>document</a:t>
            </a:r>
            <a:r>
              <a:rPr lang="en-US" dirty="0" smtClean="0">
                <a:latin typeface="Times New Roman" panose="02020603050405020304" pitchFamily="18" charset="0"/>
                <a:cs typeface="Times New Roman" panose="02020603050405020304" pitchFamily="18" charset="0"/>
              </a:rPr>
              <a:t> be </a:t>
            </a:r>
            <a:r>
              <a:rPr lang="en-US" dirty="0" err="1" smtClean="0">
                <a:latin typeface="Times New Roman" panose="02020603050405020304" pitchFamily="18" charset="0"/>
                <a:cs typeface="Times New Roman" panose="02020603050405020304" pitchFamily="18" charset="0"/>
              </a:rPr>
              <a:t>sen</a:t>
            </a:r>
            <a:r>
              <a:rPr lang="hu-HU" dirty="0" smtClean="0">
                <a:latin typeface="Times New Roman" panose="02020603050405020304" pitchFamily="18" charset="0"/>
                <a:cs typeface="Times New Roman" panose="02020603050405020304" pitchFamily="18" charset="0"/>
              </a:rPr>
              <a:t>t</a:t>
            </a:r>
            <a:r>
              <a:rPr lang="en-US" dirty="0" smtClean="0">
                <a:latin typeface="Times New Roman" panose="02020603050405020304" pitchFamily="18" charset="0"/>
                <a:cs typeface="Times New Roman" panose="02020603050405020304" pitchFamily="18" charset="0"/>
              </a:rPr>
              <a:t> to </a:t>
            </a:r>
            <a:r>
              <a:rPr lang="hu-HU" dirty="0" smtClean="0">
                <a:latin typeface="Times New Roman" panose="02020603050405020304" pitchFamily="18" charset="0"/>
                <a:cs typeface="Times New Roman" panose="02020603050405020304" pitchFamily="18" charset="0"/>
              </a:rPr>
              <a:t>Gabriella Maczkó </a:t>
            </a:r>
            <a:r>
              <a:rPr lang="hu-HU" dirty="0" err="1" smtClean="0">
                <a:latin typeface="Times New Roman" panose="02020603050405020304" pitchFamily="18" charset="0"/>
                <a:cs typeface="Times New Roman" panose="02020603050405020304" pitchFamily="18" charset="0"/>
              </a:rPr>
              <a:t>or</a:t>
            </a:r>
            <a:r>
              <a:rPr lang="hu-HU" dirty="0" smtClean="0">
                <a:latin typeface="Times New Roman" panose="02020603050405020304" pitchFamily="18" charset="0"/>
                <a:cs typeface="Times New Roman" panose="02020603050405020304" pitchFamily="18" charset="0"/>
              </a:rPr>
              <a:t> Barbara Masa?</a:t>
            </a:r>
          </a:p>
          <a:p>
            <a:pPr marL="0" marR="0" lvl="0" indent="0" algn="l" defTabSz="914400" rtl="0" eaLnBrk="1" fontAlgn="auto" latinLnBrk="0" hangingPunct="1">
              <a:lnSpc>
                <a:spcPct val="100000"/>
              </a:lnSpc>
              <a:spcBef>
                <a:spcPct val="0"/>
              </a:spcBef>
              <a:spcAft>
                <a:spcPts val="0"/>
              </a:spcAft>
              <a:buClrTx/>
              <a:buSzTx/>
              <a:buFontTx/>
              <a:buNone/>
              <a:tabLst/>
              <a:defRPr/>
            </a:pPr>
            <a:r>
              <a:rPr lang="hu-HU" dirty="0" err="1" smtClean="0"/>
              <a:t>My</a:t>
            </a:r>
            <a:r>
              <a:rPr lang="hu-HU" dirty="0" smtClean="0"/>
              <a:t> </a:t>
            </a:r>
            <a:r>
              <a:rPr lang="hu-HU" dirty="0" err="1" smtClean="0"/>
              <a:t>answer</a:t>
            </a:r>
            <a:r>
              <a:rPr lang="hu-HU" dirty="0" smtClean="0"/>
              <a:t> is:</a:t>
            </a:r>
            <a:r>
              <a:rPr lang="hu-HU" baseline="0" dirty="0" smtClean="0"/>
              <a:t> </a:t>
            </a:r>
            <a:r>
              <a:rPr lang="hu-HU" baseline="0" dirty="0" err="1" smtClean="0"/>
              <a:t>to</a:t>
            </a:r>
            <a:r>
              <a:rPr lang="hu-HU" baseline="0" dirty="0" smtClean="0"/>
              <a:t> me. </a:t>
            </a:r>
            <a:endParaRPr lang="hu-HU" dirty="0" smtClean="0">
              <a:latin typeface="Times New Roman" panose="02020603050405020304" pitchFamily="18" charset="0"/>
              <a:cs typeface="Times New Roman" panose="02020603050405020304" pitchFamily="18" charset="0"/>
            </a:endParaRPr>
          </a:p>
          <a:p>
            <a:pPr eaLnBrk="1" hangingPunct="1">
              <a:spcBef>
                <a:spcPct val="0"/>
              </a:spcBef>
            </a:pPr>
            <a:endParaRPr lang="hu-HU" dirty="0" smtClean="0"/>
          </a:p>
          <a:p>
            <a:pPr eaLnBrk="1" hangingPunct="1">
              <a:spcBef>
                <a:spcPct val="0"/>
              </a:spcBef>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a:t>
            </a:r>
            <a:r>
              <a:rPr lang="en-US" sz="1200" b="0" i="0" kern="1200" baseline="0" dirty="0" smtClean="0">
                <a:solidFill>
                  <a:schemeClr val="tx1"/>
                </a:solidFill>
                <a:effectLst/>
                <a:latin typeface="+mn-lt"/>
                <a:ea typeface="+mn-ea"/>
                <a:cs typeface="+mn-cs"/>
              </a:rPr>
              <a:t>Which credit value to look at?</a:t>
            </a:r>
            <a:endParaRPr lang="hu-HU" sz="1200" b="0" i="0" kern="1200" baseline="0" dirty="0" smtClean="0">
              <a:solidFill>
                <a:schemeClr val="tx1"/>
              </a:solidFill>
              <a:effectLst/>
              <a:latin typeface="+mn-lt"/>
              <a:ea typeface="+mn-ea"/>
              <a:cs typeface="+mn-cs"/>
            </a:endParaRPr>
          </a:p>
          <a:p>
            <a:pPr eaLnBrk="1" hangingPunct="1">
              <a:spcBef>
                <a:spcPct val="0"/>
              </a:spcBef>
            </a:pPr>
            <a:r>
              <a:rPr lang="hu-HU" dirty="0" err="1" smtClean="0"/>
              <a:t>My</a:t>
            </a:r>
            <a:r>
              <a:rPr lang="hu-HU" dirty="0" smtClean="0"/>
              <a:t> </a:t>
            </a:r>
            <a:r>
              <a:rPr lang="hu-HU" dirty="0" err="1" smtClean="0"/>
              <a:t>answer</a:t>
            </a:r>
            <a:r>
              <a:rPr lang="hu-HU" dirty="0" smtClean="0"/>
              <a:t> is </a:t>
            </a:r>
            <a:r>
              <a:rPr lang="hu-HU" dirty="0" err="1" smtClean="0"/>
              <a:t>that</a:t>
            </a:r>
            <a:r>
              <a:rPr lang="hu-HU" baseline="0" dirty="0" smtClean="0"/>
              <a:t> </a:t>
            </a:r>
            <a:r>
              <a:rPr lang="hu-HU" baseline="0" dirty="0" err="1" smtClean="0"/>
              <a:t>the</a:t>
            </a:r>
            <a:r>
              <a:rPr lang="hu-HU" baseline="0" dirty="0" smtClean="0"/>
              <a:t> </a:t>
            </a:r>
            <a:r>
              <a:rPr lang="en-GB" sz="1200" kern="1200" dirty="0" smtClean="0">
                <a:solidFill>
                  <a:schemeClr val="tx1"/>
                </a:solidFill>
                <a:effectLst/>
                <a:latin typeface="+mn-lt"/>
                <a:ea typeface="+mn-ea"/>
                <a:cs typeface="+mn-cs"/>
              </a:rPr>
              <a:t>Number of Credits Accomplished</a:t>
            </a:r>
            <a:r>
              <a:rPr lang="hu-HU" sz="1200" kern="1200" dirty="0" smtClean="0">
                <a:solidFill>
                  <a:schemeClr val="tx1"/>
                </a:solidFill>
                <a:effectLst/>
                <a:latin typeface="+mn-lt"/>
                <a:ea typeface="+mn-ea"/>
                <a:cs typeface="+mn-cs"/>
              </a:rPr>
              <a:t>.</a:t>
            </a:r>
            <a:r>
              <a:rPr lang="en-GB" sz="1200" kern="1200" dirty="0" smtClean="0">
                <a:solidFill>
                  <a:schemeClr val="tx1"/>
                </a:solidFill>
                <a:effectLst/>
                <a:latin typeface="+mn-lt"/>
                <a:ea typeface="+mn-ea"/>
                <a:cs typeface="+mn-cs"/>
              </a:rPr>
              <a:t> </a:t>
            </a:r>
            <a:endParaRPr lang="hu-HU" dirty="0" smtClean="0"/>
          </a:p>
        </p:txBody>
      </p:sp>
    </p:spTree>
    <p:extLst>
      <p:ext uri="{BB962C8B-B14F-4D97-AF65-F5344CB8AC3E}">
        <p14:creationId xmlns:p14="http://schemas.microsoft.com/office/powerpoint/2010/main" val="22828533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a:t>
            </a:r>
            <a:r>
              <a:rPr lang="hu-HU" dirty="0" smtClean="0">
                <a:solidFill>
                  <a:schemeClr val="tx1"/>
                </a:solidFill>
                <a:latin typeface="Times New Roman" panose="02020603050405020304" pitchFamily="18" charset="0"/>
                <a:cs typeface="Times New Roman" panose="02020603050405020304" pitchFamily="18" charset="0"/>
              </a:rPr>
              <a:t>H</a:t>
            </a:r>
            <a:r>
              <a:rPr lang="en-US" dirty="0" smtClean="0">
                <a:solidFill>
                  <a:schemeClr val="tx1"/>
                </a:solidFill>
                <a:latin typeface="Times New Roman" panose="02020603050405020304" pitchFamily="18" charset="0"/>
                <a:cs typeface="Times New Roman" panose="02020603050405020304" pitchFamily="18" charset="0"/>
              </a:rPr>
              <a:t>ow to send a </a:t>
            </a:r>
            <a:r>
              <a:rPr lang="en-GB" dirty="0" smtClean="0">
                <a:solidFill>
                  <a:schemeClr val="tx1"/>
                </a:solidFill>
                <a:latin typeface="Times New Roman" panose="02020603050405020304" pitchFamily="18" charset="0"/>
                <a:cs typeface="Times New Roman" panose="02020603050405020304" pitchFamily="18" charset="0"/>
              </a:rPr>
              <a:t>Number of Credits Accomplished</a:t>
            </a:r>
            <a:r>
              <a:rPr lang="en-US" dirty="0" smtClean="0">
                <a:solidFill>
                  <a:schemeClr val="tx1"/>
                </a:solidFill>
                <a:latin typeface="Times New Roman" panose="02020603050405020304" pitchFamily="18" charset="0"/>
                <a:cs typeface="Times New Roman" panose="02020603050405020304" pitchFamily="18" charset="0"/>
              </a:rPr>
              <a:t>?</a:t>
            </a:r>
            <a:endParaRPr lang="hu-HU" dirty="0" smtClean="0">
              <a:solidFill>
                <a:schemeClr val="tx1"/>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hu-HU" dirty="0" err="1" smtClean="0"/>
              <a:t>My</a:t>
            </a:r>
            <a:r>
              <a:rPr lang="hu-HU" dirty="0" smtClean="0"/>
              <a:t> </a:t>
            </a:r>
            <a:r>
              <a:rPr lang="hu-HU" dirty="0" err="1" smtClean="0"/>
              <a:t>answer</a:t>
            </a:r>
            <a:r>
              <a:rPr lang="hu-HU" dirty="0" smtClean="0"/>
              <a:t> is:</a:t>
            </a:r>
            <a:r>
              <a:rPr lang="hu-HU" baseline="0" dirty="0" smtClean="0"/>
              <a:t> I </a:t>
            </a:r>
            <a:r>
              <a:rPr lang="hu-HU" baseline="0" dirty="0" err="1" smtClean="0"/>
              <a:t>attached</a:t>
            </a:r>
            <a:r>
              <a:rPr lang="hu-HU" baseline="0" dirty="0" smtClean="0"/>
              <a:t> an </a:t>
            </a:r>
            <a:r>
              <a:rPr lang="hu-HU" baseline="0" dirty="0" err="1" smtClean="0"/>
              <a:t>example</a:t>
            </a:r>
            <a:r>
              <a:rPr lang="hu-HU" baseline="0" dirty="0" smtClean="0"/>
              <a:t> </a:t>
            </a:r>
            <a:r>
              <a:rPr lang="hu-HU" baseline="0" dirty="0" err="1" smtClean="0"/>
              <a:t>screenshot</a:t>
            </a:r>
            <a:r>
              <a:rPr lang="hu-HU" baseline="0" dirty="0" smtClean="0"/>
              <a:t>. It </a:t>
            </a:r>
            <a:r>
              <a:rPr lang="hu-HU" baseline="0" dirty="0" err="1" smtClean="0"/>
              <a:t>contains</a:t>
            </a:r>
            <a:r>
              <a:rPr lang="hu-HU" baseline="0" dirty="0" smtClean="0"/>
              <a:t> </a:t>
            </a:r>
            <a:r>
              <a:rPr lang="hu-HU" baseline="0" dirty="0" err="1" smtClean="0"/>
              <a:t>your</a:t>
            </a:r>
            <a:r>
              <a:rPr lang="hu-HU" baseline="0" dirty="0" smtClean="0"/>
              <a:t> </a:t>
            </a:r>
            <a:r>
              <a:rPr lang="hu-HU" baseline="0" dirty="0" err="1" smtClean="0"/>
              <a:t>name</a:t>
            </a:r>
            <a:r>
              <a:rPr lang="hu-HU" baseline="0" dirty="0" smtClean="0"/>
              <a:t> and </a:t>
            </a:r>
            <a:r>
              <a:rPr lang="hu-HU" baseline="0" dirty="0" err="1" smtClean="0"/>
              <a:t>your</a:t>
            </a:r>
            <a:r>
              <a:rPr lang="hu-HU" baseline="0" dirty="0" smtClean="0"/>
              <a:t> NEPTUN </a:t>
            </a:r>
            <a:r>
              <a:rPr lang="hu-HU" baseline="0" dirty="0" err="1" smtClean="0"/>
              <a:t>code</a:t>
            </a:r>
            <a:r>
              <a:rPr lang="hu-HU" baseline="0" dirty="0" smtClean="0"/>
              <a:t>. </a:t>
            </a:r>
            <a:endParaRPr lang="hu-HU" dirty="0" smtClean="0"/>
          </a:p>
          <a:p>
            <a:endParaRPr lang="hu-HU"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a:t>
            </a:r>
            <a:r>
              <a:rPr lang="hu-HU" dirty="0" smtClean="0">
                <a:solidFill>
                  <a:schemeClr val="tx1"/>
                </a:solidFill>
                <a:latin typeface="Times New Roman" panose="02020603050405020304" pitchFamily="18" charset="0"/>
                <a:cs typeface="Times New Roman" panose="02020603050405020304" pitchFamily="18" charset="0"/>
              </a:rPr>
              <a:t>D</a:t>
            </a:r>
            <a:r>
              <a:rPr lang="en-US" dirty="0" smtClean="0">
                <a:solidFill>
                  <a:schemeClr val="tx1"/>
                </a:solidFill>
                <a:latin typeface="Times New Roman" panose="02020603050405020304" pitchFamily="18" charset="0"/>
                <a:cs typeface="Times New Roman" panose="02020603050405020304" pitchFamily="18" charset="0"/>
              </a:rPr>
              <a:t>o I </a:t>
            </a:r>
            <a:r>
              <a:rPr lang="en-US" b="1" dirty="0" smtClean="0">
                <a:solidFill>
                  <a:schemeClr val="tx1"/>
                </a:solidFill>
                <a:latin typeface="Times New Roman" panose="02020603050405020304" pitchFamily="18" charset="0"/>
                <a:cs typeface="Times New Roman" panose="02020603050405020304" pitchFamily="18" charset="0"/>
              </a:rPr>
              <a:t>need</a:t>
            </a:r>
            <a:r>
              <a:rPr lang="en-US" dirty="0" smtClean="0">
                <a:solidFill>
                  <a:schemeClr val="tx1"/>
                </a:solidFill>
                <a:latin typeface="Times New Roman" panose="02020603050405020304" pitchFamily="18" charset="0"/>
                <a:cs typeface="Times New Roman" panose="02020603050405020304" pitchFamily="18" charset="0"/>
              </a:rPr>
              <a:t> to ask Gab</a:t>
            </a:r>
            <a:r>
              <a:rPr lang="hu-HU" dirty="0" err="1" smtClean="0">
                <a:solidFill>
                  <a:schemeClr val="tx1"/>
                </a:solidFill>
                <a:latin typeface="Times New Roman" panose="02020603050405020304" pitchFamily="18" charset="0"/>
                <a:cs typeface="Times New Roman" panose="02020603050405020304" pitchFamily="18" charset="0"/>
              </a:rPr>
              <a:t>riella</a:t>
            </a:r>
            <a:r>
              <a:rPr lang="hu-HU" dirty="0" smtClean="0">
                <a:solidFill>
                  <a:schemeClr val="tx1"/>
                </a:solidFill>
                <a:latin typeface="Times New Roman" panose="02020603050405020304" pitchFamily="18" charset="0"/>
                <a:cs typeface="Times New Roman" panose="02020603050405020304" pitchFamily="18" charset="0"/>
              </a:rPr>
              <a:t> Maczkó</a:t>
            </a:r>
            <a:r>
              <a:rPr lang="en-US" dirty="0" smtClean="0">
                <a:solidFill>
                  <a:schemeClr val="tx1"/>
                </a:solidFill>
                <a:latin typeface="Times New Roman" panose="02020603050405020304" pitchFamily="18" charset="0"/>
                <a:cs typeface="Times New Roman" panose="02020603050405020304" pitchFamily="18" charset="0"/>
              </a:rPr>
              <a:t> for a certificate?</a:t>
            </a:r>
            <a:endParaRPr lang="hu-HU" dirty="0" smtClean="0">
              <a:solidFill>
                <a:schemeClr val="tx1"/>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hu-HU" dirty="0" err="1" smtClean="0"/>
              <a:t>My</a:t>
            </a:r>
            <a:r>
              <a:rPr lang="hu-HU" dirty="0" smtClean="0"/>
              <a:t> </a:t>
            </a:r>
            <a:r>
              <a:rPr lang="hu-HU" dirty="0" err="1" smtClean="0"/>
              <a:t>answer</a:t>
            </a:r>
            <a:r>
              <a:rPr lang="hu-HU" dirty="0" smtClean="0"/>
              <a:t> is:</a:t>
            </a:r>
            <a:r>
              <a:rPr lang="hu-HU" baseline="0" dirty="0" smtClean="0"/>
              <a:t> </a:t>
            </a:r>
            <a:r>
              <a:rPr lang="hu-HU" b="1" dirty="0" err="1" smtClean="0">
                <a:solidFill>
                  <a:srgbClr val="FF0000"/>
                </a:solidFill>
                <a:latin typeface="Times New Roman" panose="02020603050405020304" pitchFamily="18" charset="0"/>
                <a:cs typeface="Times New Roman" panose="02020603050405020304" pitchFamily="18" charset="0"/>
              </a:rPr>
              <a:t>You</a:t>
            </a:r>
            <a:r>
              <a:rPr lang="en-US" b="1" dirty="0" smtClean="0">
                <a:solidFill>
                  <a:srgbClr val="FF0000"/>
                </a:solidFill>
                <a:latin typeface="Times New Roman" panose="02020603050405020304" pitchFamily="18" charset="0"/>
                <a:cs typeface="Times New Roman" panose="02020603050405020304" pitchFamily="18" charset="0"/>
              </a:rPr>
              <a:t> don't </a:t>
            </a:r>
            <a:r>
              <a:rPr lang="hu-HU" b="1" dirty="0" err="1" smtClean="0">
                <a:solidFill>
                  <a:srgbClr val="FF0000"/>
                </a:solidFill>
                <a:latin typeface="Times New Roman" panose="02020603050405020304" pitchFamily="18" charset="0"/>
                <a:cs typeface="Times New Roman" panose="02020603050405020304" pitchFamily="18" charset="0"/>
              </a:rPr>
              <a:t>need</a:t>
            </a:r>
            <a:r>
              <a:rPr lang="en-US" b="1" dirty="0" smtClean="0">
                <a:solidFill>
                  <a:srgbClr val="FF0000"/>
                </a:solidFill>
                <a:latin typeface="Times New Roman" panose="02020603050405020304" pitchFamily="18" charset="0"/>
                <a:cs typeface="Times New Roman" panose="02020603050405020304" pitchFamily="18" charset="0"/>
              </a:rPr>
              <a:t>, I accept t</a:t>
            </a:r>
            <a:r>
              <a:rPr lang="hu-HU" b="1" dirty="0" err="1" smtClean="0">
                <a:solidFill>
                  <a:srgbClr val="FF0000"/>
                </a:solidFill>
                <a:latin typeface="Times New Roman" panose="02020603050405020304" pitchFamily="18" charset="0"/>
                <a:cs typeface="Times New Roman" panose="02020603050405020304" pitchFamily="18" charset="0"/>
              </a:rPr>
              <a:t>his</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number</a:t>
            </a:r>
            <a:r>
              <a:rPr lang="hu-HU" b="1" dirty="0" smtClean="0">
                <a:solidFill>
                  <a:srgbClr val="FF0000"/>
                </a:solidFill>
                <a:latin typeface="Times New Roman" panose="02020603050405020304" pitchFamily="18" charset="0"/>
                <a:cs typeface="Times New Roman" panose="02020603050405020304" pitchFamily="18" charset="0"/>
              </a:rPr>
              <a:t> of credit </a:t>
            </a:r>
            <a:r>
              <a:rPr lang="hu-HU" b="1" dirty="0" err="1" smtClean="0">
                <a:solidFill>
                  <a:srgbClr val="FF0000"/>
                </a:solidFill>
                <a:latin typeface="Times New Roman" panose="02020603050405020304" pitchFamily="18" charset="0"/>
                <a:cs typeface="Times New Roman" panose="02020603050405020304" pitchFamily="18" charset="0"/>
              </a:rPr>
              <a:t>accomplished</a:t>
            </a:r>
            <a:r>
              <a:rPr lang="hu-HU" b="1" dirty="0" smtClean="0">
                <a:solidFill>
                  <a:srgbClr val="FF0000"/>
                </a:solidFill>
                <a:latin typeface="Times New Roman" panose="02020603050405020304" pitchFamily="18" charset="0"/>
                <a:cs typeface="Times New Roman" panose="02020603050405020304" pitchFamily="18" charset="0"/>
              </a:rPr>
              <a:t>. </a:t>
            </a:r>
          </a:p>
          <a:p>
            <a:endParaRPr lang="hu-HU" dirty="0"/>
          </a:p>
        </p:txBody>
      </p:sp>
      <p:sp>
        <p:nvSpPr>
          <p:cNvPr id="4" name="Dia számának helye 3"/>
          <p:cNvSpPr>
            <a:spLocks noGrp="1"/>
          </p:cNvSpPr>
          <p:nvPr>
            <p:ph type="sldNum" sz="quarter" idx="10"/>
          </p:nvPr>
        </p:nvSpPr>
        <p:spPr/>
        <p:txBody>
          <a:bodyPr/>
          <a:lstStyle/>
          <a:p>
            <a:fld id="{0B6A27AA-EAE5-4E54-AD34-143CBAABF27C}" type="slidenum">
              <a:rPr lang="hu-HU" smtClean="0"/>
              <a:pPr/>
              <a:t>20</a:t>
            </a:fld>
            <a:endParaRPr lang="hu-HU"/>
          </a:p>
        </p:txBody>
      </p:sp>
    </p:spTree>
    <p:extLst>
      <p:ext uri="{BB962C8B-B14F-4D97-AF65-F5344CB8AC3E}">
        <p14:creationId xmlns:p14="http://schemas.microsoft.com/office/powerpoint/2010/main" val="32948564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a:t>
            </a:r>
            <a:r>
              <a:rPr lang="hu-HU" dirty="0" smtClean="0">
                <a:solidFill>
                  <a:schemeClr val="tx1"/>
                </a:solidFill>
                <a:latin typeface="Times New Roman" panose="02020603050405020304" pitchFamily="18" charset="0"/>
                <a:cs typeface="Times New Roman" panose="02020603050405020304" pitchFamily="18" charset="0"/>
              </a:rPr>
              <a:t>W</a:t>
            </a:r>
            <a:r>
              <a:rPr lang="en-US" dirty="0" err="1" smtClean="0">
                <a:solidFill>
                  <a:schemeClr val="tx1"/>
                </a:solidFill>
                <a:latin typeface="Times New Roman" panose="02020603050405020304" pitchFamily="18" charset="0"/>
                <a:cs typeface="Times New Roman" panose="02020603050405020304" pitchFamily="18" charset="0"/>
              </a:rPr>
              <a:t>hy</a:t>
            </a:r>
            <a:r>
              <a:rPr lang="en-US" dirty="0" smtClean="0">
                <a:solidFill>
                  <a:schemeClr val="tx1"/>
                </a:solidFill>
                <a:latin typeface="Times New Roman" panose="02020603050405020304" pitchFamily="18" charset="0"/>
                <a:cs typeface="Times New Roman" panose="02020603050405020304" pitchFamily="18" charset="0"/>
              </a:rPr>
              <a:t> is this document among the downloadable documents if it </a:t>
            </a:r>
            <a:r>
              <a:rPr lang="en-US" dirty="0" err="1" smtClean="0">
                <a:solidFill>
                  <a:schemeClr val="tx1"/>
                </a:solidFill>
                <a:latin typeface="Times New Roman" panose="02020603050405020304" pitchFamily="18" charset="0"/>
                <a:cs typeface="Times New Roman" panose="02020603050405020304" pitchFamily="18" charset="0"/>
              </a:rPr>
              <a:t>doesn</a:t>
            </a:r>
            <a:r>
              <a:rPr lang="hu-HU" dirty="0" smtClean="0">
                <a:solidFill>
                  <a:schemeClr val="tx1"/>
                </a:solidFill>
                <a:latin typeface="Times New Roman" panose="02020603050405020304" pitchFamily="18" charset="0"/>
                <a:cs typeface="Times New Roman" panose="02020603050405020304" pitchFamily="18" charset="0"/>
              </a:rPr>
              <a:t>’</a:t>
            </a:r>
            <a:r>
              <a:rPr lang="en-US" dirty="0" smtClean="0">
                <a:solidFill>
                  <a:schemeClr val="tx1"/>
                </a:solidFill>
                <a:latin typeface="Times New Roman" panose="02020603050405020304" pitchFamily="18" charset="0"/>
                <a:cs typeface="Times New Roman" panose="02020603050405020304" pitchFamily="18" charset="0"/>
              </a:rPr>
              <a:t>t need to be sent to you? </a:t>
            </a:r>
            <a:endParaRPr lang="hu-HU" dirty="0" smtClean="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hu-HU" dirty="0" err="1" smtClean="0"/>
              <a:t>My</a:t>
            </a:r>
            <a:r>
              <a:rPr lang="hu-HU" dirty="0" smtClean="0"/>
              <a:t> </a:t>
            </a:r>
            <a:r>
              <a:rPr lang="hu-HU" dirty="0" err="1" smtClean="0"/>
              <a:t>answer</a:t>
            </a:r>
            <a:r>
              <a:rPr lang="hu-HU" dirty="0" smtClean="0"/>
              <a:t> is:</a:t>
            </a:r>
            <a:r>
              <a:rPr lang="hu-HU" baseline="0" dirty="0" smtClean="0"/>
              <a:t> </a:t>
            </a:r>
            <a:r>
              <a:rPr lang="hu-HU" b="1" baseline="0" dirty="0" err="1" smtClean="0"/>
              <a:t>This</a:t>
            </a:r>
            <a:r>
              <a:rPr lang="hu-HU" b="1" baseline="0" dirty="0" smtClean="0"/>
              <a:t> is a </a:t>
            </a:r>
            <a:r>
              <a:rPr lang="hu-HU" b="1" baseline="0" dirty="0" err="1" smtClean="0"/>
              <a:t>help</a:t>
            </a:r>
            <a:r>
              <a:rPr lang="en-US" b="1" dirty="0" smtClean="0">
                <a:solidFill>
                  <a:srgbClr val="FF0000"/>
                </a:solidFill>
                <a:latin typeface="Times New Roman" panose="02020603050405020304" pitchFamily="18" charset="0"/>
                <a:cs typeface="Times New Roman" panose="02020603050405020304" pitchFamily="18" charset="0"/>
              </a:rPr>
              <a:t> for companies that do not have </a:t>
            </a:r>
            <a:r>
              <a:rPr lang="hu-HU" b="1" dirty="0" err="1" smtClean="0">
                <a:solidFill>
                  <a:srgbClr val="FF0000"/>
                </a:solidFill>
                <a:latin typeface="Times New Roman" panose="02020603050405020304" pitchFamily="18" charset="0"/>
                <a:cs typeface="Times New Roman" panose="02020603050405020304" pitchFamily="18" charset="0"/>
              </a:rPr>
              <a:t>their</a:t>
            </a:r>
            <a:r>
              <a:rPr lang="hu-HU" b="1" baseline="0" dirty="0" smtClean="0">
                <a:solidFill>
                  <a:srgbClr val="FF0000"/>
                </a:solidFill>
                <a:latin typeface="Times New Roman" panose="02020603050405020304" pitchFamily="18" charset="0"/>
                <a:cs typeface="Times New Roman" panose="02020603050405020304" pitchFamily="18" charset="0"/>
              </a:rPr>
              <a:t> </a:t>
            </a:r>
            <a:r>
              <a:rPr lang="hu-HU" b="1" baseline="0" dirty="0" err="1" smtClean="0">
                <a:solidFill>
                  <a:srgbClr val="FF0000"/>
                </a:solidFill>
                <a:latin typeface="Times New Roman" panose="02020603050405020304" pitchFamily="18" charset="0"/>
                <a:cs typeface="Times New Roman" panose="02020603050405020304" pitchFamily="18" charset="0"/>
              </a:rPr>
              <a:t>own</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student</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emloyment</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contract</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form</a:t>
            </a:r>
            <a:r>
              <a:rPr lang="hu-HU" b="1" dirty="0" smtClean="0">
                <a:solidFill>
                  <a:srgbClr val="FF0000"/>
                </a:solidFill>
                <a:latin typeface="Times New Roman" panose="02020603050405020304" pitchFamily="18" charset="0"/>
                <a:cs typeface="Times New Roman" panose="02020603050405020304" pitchFamily="18" charset="0"/>
              </a:rPr>
              <a:t>. </a:t>
            </a:r>
          </a:p>
          <a:p>
            <a:pPr marL="0" marR="0" lvl="0" indent="0" algn="l" defTabSz="914400" rtl="0" eaLnBrk="1" fontAlgn="auto" latinLnBrk="0" hangingPunct="1">
              <a:lnSpc>
                <a:spcPct val="100000"/>
              </a:lnSpc>
              <a:spcBef>
                <a:spcPct val="0"/>
              </a:spcBef>
              <a:spcAft>
                <a:spcPts val="0"/>
              </a:spcAft>
              <a:buClrTx/>
              <a:buSzTx/>
              <a:buFontTx/>
              <a:buNone/>
              <a:tabLst/>
              <a:defRPr/>
            </a:pPr>
            <a:endParaRPr lang="hu-HU" dirty="0" smtClean="0">
              <a:latin typeface="Times New Roman" panose="02020603050405020304" pitchFamily="18" charset="0"/>
              <a:cs typeface="Times New Roman" panose="02020603050405020304" pitchFamily="18" charset="0"/>
            </a:endParaRPr>
          </a:p>
        </p:txBody>
      </p:sp>
      <p:sp>
        <p:nvSpPr>
          <p:cNvPr id="4" name="Dia számának helye 3"/>
          <p:cNvSpPr>
            <a:spLocks noGrp="1"/>
          </p:cNvSpPr>
          <p:nvPr>
            <p:ph type="sldNum" sz="quarter" idx="10"/>
          </p:nvPr>
        </p:nvSpPr>
        <p:spPr/>
        <p:txBody>
          <a:bodyPr/>
          <a:lstStyle/>
          <a:p>
            <a:fld id="{0B6A27AA-EAE5-4E54-AD34-143CBAABF27C}" type="slidenum">
              <a:rPr lang="hu-HU" smtClean="0"/>
              <a:pPr/>
              <a:t>21</a:t>
            </a:fld>
            <a:endParaRPr lang="hu-HU"/>
          </a:p>
        </p:txBody>
      </p:sp>
    </p:spTree>
    <p:extLst>
      <p:ext uri="{BB962C8B-B14F-4D97-AF65-F5344CB8AC3E}">
        <p14:creationId xmlns:p14="http://schemas.microsoft.com/office/powerpoint/2010/main" val="41096709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0A0B471-C6D4-4B62-B973-CB7CF8F106C1}"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5363" name="Slide Image Placeholder 1"/>
          <p:cNvSpPr>
            <a:spLocks noGrp="1" noRot="1" noChangeAspect="1" noTextEdit="1"/>
          </p:cNvSpPr>
          <p:nvPr>
            <p:ph type="sldImg"/>
          </p:nvPr>
        </p:nvSpPr>
        <p:spPr>
          <a:noFill/>
          <a:ln/>
        </p:spPr>
      </p:sp>
      <p:sp>
        <p:nvSpPr>
          <p:cNvPr id="15364" name="Notes Placeholder 2"/>
          <p:cNvSpPr>
            <a:spLocks noGrp="1"/>
          </p:cNvSpPr>
          <p:nvPr>
            <p:ph type="body" idx="1"/>
          </p:nvPr>
        </p:nvSpPr>
        <p:spPr>
          <a:xfrm>
            <a:off x="906357" y="4715153"/>
            <a:ext cx="4984962" cy="4466987"/>
          </a:xfrm>
          <a:noFill/>
          <a:ln>
            <a:solidFill>
              <a:srgbClr val="000000"/>
            </a:solidFill>
          </a:ln>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a:t>
            </a:r>
            <a:r>
              <a:rPr lang="hu-HU" sz="1200" b="0" i="0" kern="1200" baseline="0" dirty="0" err="1" smtClean="0">
                <a:solidFill>
                  <a:schemeClr val="tx1"/>
                </a:solidFill>
                <a:effectLst/>
                <a:latin typeface="+mn-lt"/>
                <a:ea typeface="+mn-ea"/>
                <a:cs typeface="+mn-cs"/>
              </a:rPr>
              <a:t>that</a:t>
            </a:r>
            <a:r>
              <a:rPr lang="hu-HU" sz="1200" b="0" i="0" kern="1200" baseline="0" dirty="0" smtClean="0">
                <a:solidFill>
                  <a:schemeClr val="tx1"/>
                </a:solidFill>
                <a:effectLst/>
                <a:latin typeface="+mn-lt"/>
                <a:ea typeface="+mn-ea"/>
                <a:cs typeface="+mn-cs"/>
              </a:rPr>
              <a:t>: </a:t>
            </a:r>
            <a:r>
              <a:rPr lang="en-US" sz="1200" dirty="0" smtClean="0">
                <a:solidFill>
                  <a:schemeClr val="tx1"/>
                </a:solidFill>
                <a:latin typeface="Times New Roman" panose="02020603050405020304" pitchFamily="18" charset="0"/>
                <a:cs typeface="Times New Roman" panose="02020603050405020304" pitchFamily="18" charset="0"/>
              </a:rPr>
              <a:t>I </a:t>
            </a:r>
            <a:r>
              <a:rPr lang="hu-HU" sz="1200" dirty="0" err="1" smtClean="0">
                <a:solidFill>
                  <a:schemeClr val="tx1"/>
                </a:solidFill>
                <a:latin typeface="Times New Roman" panose="02020603050405020304" pitchFamily="18" charset="0"/>
                <a:cs typeface="Times New Roman" panose="02020603050405020304" pitchFamily="18" charset="0"/>
              </a:rPr>
              <a:t>do</a:t>
            </a:r>
            <a:r>
              <a:rPr lang="hu-HU" sz="1200" dirty="0" smtClean="0">
                <a:solidFill>
                  <a:schemeClr val="tx1"/>
                </a:solidFill>
                <a:latin typeface="Times New Roman" panose="02020603050405020304" pitchFamily="18" charset="0"/>
                <a:cs typeface="Times New Roman" panose="02020603050405020304" pitchFamily="18" charset="0"/>
              </a:rPr>
              <a:t> </a:t>
            </a:r>
            <a:r>
              <a:rPr lang="hu-HU" sz="1200" dirty="0" err="1" smtClean="0">
                <a:solidFill>
                  <a:schemeClr val="tx1"/>
                </a:solidFill>
                <a:latin typeface="Times New Roman" panose="02020603050405020304" pitchFamily="18" charset="0"/>
                <a:cs typeface="Times New Roman" panose="02020603050405020304" pitchFamily="18" charset="0"/>
              </a:rPr>
              <a:t>the</a:t>
            </a:r>
            <a:r>
              <a:rPr lang="hu-HU" sz="1200" dirty="0" smtClean="0">
                <a:solidFill>
                  <a:schemeClr val="tx1"/>
                </a:solidFill>
                <a:latin typeface="Times New Roman" panose="02020603050405020304" pitchFamily="18" charset="0"/>
                <a:cs typeface="Times New Roman" panose="02020603050405020304" pitchFamily="18" charset="0"/>
              </a:rPr>
              <a:t> </a:t>
            </a:r>
            <a:r>
              <a:rPr lang="hu-HU" sz="1200" dirty="0" err="1" smtClean="0">
                <a:solidFill>
                  <a:schemeClr val="tx1"/>
                </a:solidFill>
                <a:latin typeface="Times New Roman" panose="02020603050405020304" pitchFamily="18" charset="0"/>
                <a:cs typeface="Times New Roman" panose="02020603050405020304" pitchFamily="18" charset="0"/>
              </a:rPr>
              <a:t>internship</a:t>
            </a:r>
            <a:r>
              <a:rPr lang="en-US" sz="1200" dirty="0" smtClean="0">
                <a:solidFill>
                  <a:schemeClr val="tx1"/>
                </a:solidFill>
                <a:latin typeface="Times New Roman" panose="02020603050405020304" pitchFamily="18" charset="0"/>
                <a:cs typeface="Times New Roman" panose="02020603050405020304" pitchFamily="18" charset="0"/>
              </a:rPr>
              <a:t> at my workplace</a:t>
            </a:r>
            <a:r>
              <a:rPr lang="hu-HU" sz="1200" dirty="0" smtClean="0">
                <a:solidFill>
                  <a:schemeClr val="tx1"/>
                </a:solidFill>
                <a:latin typeface="Times New Roman" panose="02020603050405020304" pitchFamily="18" charset="0"/>
                <a:cs typeface="Times New Roman" panose="02020603050405020304" pitchFamily="18" charset="0"/>
              </a:rPr>
              <a:t>.</a:t>
            </a:r>
            <a:r>
              <a:rPr lang="hu-HU" sz="1200" baseline="0" dirty="0" smtClean="0">
                <a:solidFill>
                  <a:schemeClr val="tx1"/>
                </a:solidFill>
                <a:latin typeface="Times New Roman" panose="02020603050405020304" pitchFamily="18" charset="0"/>
                <a:cs typeface="Times New Roman" panose="02020603050405020304" pitchFamily="18" charset="0"/>
              </a:rPr>
              <a:t> W</a:t>
            </a:r>
            <a:r>
              <a:rPr lang="en-US" sz="1200" dirty="0" smtClean="0">
                <a:solidFill>
                  <a:schemeClr val="tx1"/>
                </a:solidFill>
                <a:latin typeface="Times New Roman" panose="02020603050405020304" pitchFamily="18" charset="0"/>
                <a:cs typeface="Times New Roman" panose="02020603050405020304" pitchFamily="18" charset="0"/>
              </a:rPr>
              <a:t>hat </a:t>
            </a:r>
            <a:r>
              <a:rPr lang="hu-HU" sz="1200" dirty="0" err="1" smtClean="0">
                <a:solidFill>
                  <a:schemeClr val="tx1"/>
                </a:solidFill>
                <a:latin typeface="Times New Roman" panose="02020603050405020304" pitchFamily="18" charset="0"/>
                <a:cs typeface="Times New Roman" panose="02020603050405020304" pitchFamily="18" charset="0"/>
              </a:rPr>
              <a:t>employement</a:t>
            </a:r>
            <a:r>
              <a:rPr lang="hu-HU" sz="1200" dirty="0" smtClean="0">
                <a:solidFill>
                  <a:schemeClr val="tx1"/>
                </a:solidFill>
                <a:latin typeface="Times New Roman" panose="02020603050405020304" pitchFamily="18" charset="0"/>
                <a:cs typeface="Times New Roman" panose="02020603050405020304" pitchFamily="18" charset="0"/>
              </a:rPr>
              <a:t> </a:t>
            </a:r>
            <a:r>
              <a:rPr lang="hu-HU" sz="1200" dirty="0" err="1" smtClean="0">
                <a:solidFill>
                  <a:schemeClr val="tx1"/>
                </a:solidFill>
                <a:latin typeface="Times New Roman" panose="02020603050405020304" pitchFamily="18" charset="0"/>
                <a:cs typeface="Times New Roman" panose="02020603050405020304" pitchFamily="18" charset="0"/>
              </a:rPr>
              <a:t>journal</a:t>
            </a:r>
            <a:r>
              <a:rPr lang="en-US" sz="1200" dirty="0" smtClean="0">
                <a:solidFill>
                  <a:schemeClr val="tx1"/>
                </a:solidFill>
                <a:latin typeface="Times New Roman" panose="02020603050405020304" pitchFamily="18" charset="0"/>
                <a:cs typeface="Times New Roman" panose="02020603050405020304" pitchFamily="18" charset="0"/>
              </a:rPr>
              <a:t> should </a:t>
            </a:r>
            <a:r>
              <a:rPr lang="hu-HU" sz="1200" dirty="0" smtClean="0">
                <a:solidFill>
                  <a:schemeClr val="tx1"/>
                </a:solidFill>
                <a:latin typeface="Times New Roman" panose="02020603050405020304" pitchFamily="18" charset="0"/>
                <a:cs typeface="Times New Roman" panose="02020603050405020304" pitchFamily="18" charset="0"/>
              </a:rPr>
              <a:t>be</a:t>
            </a:r>
            <a:r>
              <a:rPr lang="en-US" sz="1200" dirty="0" smtClean="0">
                <a:solidFill>
                  <a:schemeClr val="tx1"/>
                </a:solidFill>
                <a:latin typeface="Times New Roman" panose="02020603050405020304" pitchFamily="18" charset="0"/>
                <a:cs typeface="Times New Roman" panose="02020603050405020304" pitchFamily="18" charset="0"/>
              </a:rPr>
              <a:t> fill</a:t>
            </a:r>
            <a:r>
              <a:rPr lang="hu-HU" sz="1200" dirty="0" err="1" smtClean="0">
                <a:solidFill>
                  <a:schemeClr val="tx1"/>
                </a:solidFill>
                <a:latin typeface="Times New Roman" panose="02020603050405020304" pitchFamily="18" charset="0"/>
                <a:cs typeface="Times New Roman" panose="02020603050405020304" pitchFamily="18" charset="0"/>
              </a:rPr>
              <a:t>ed</a:t>
            </a:r>
            <a:r>
              <a:rPr lang="en-US" sz="1200" dirty="0" smtClean="0">
                <a:solidFill>
                  <a:schemeClr val="tx1"/>
                </a:solidFill>
                <a:latin typeface="Times New Roman" panose="02020603050405020304" pitchFamily="18" charset="0"/>
                <a:cs typeface="Times New Roman" panose="02020603050405020304" pitchFamily="18" charset="0"/>
              </a:rPr>
              <a:t> out?</a:t>
            </a:r>
            <a:endParaRPr lang="hu-HU" sz="1200" b="0" i="0"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hu-HU" dirty="0" err="1" smtClean="0"/>
              <a:t>My</a:t>
            </a:r>
            <a:r>
              <a:rPr lang="hu-HU" dirty="0" smtClean="0"/>
              <a:t> </a:t>
            </a:r>
            <a:r>
              <a:rPr lang="hu-HU" dirty="0" err="1" smtClean="0"/>
              <a:t>answer</a:t>
            </a:r>
            <a:r>
              <a:rPr lang="hu-HU" dirty="0" smtClean="0"/>
              <a:t> is: </a:t>
            </a:r>
            <a:r>
              <a:rPr lang="hu-HU" sz="1200" b="1" dirty="0" smtClean="0">
                <a:solidFill>
                  <a:srgbClr val="FF0000"/>
                </a:solidFill>
                <a:latin typeface="Times New Roman" panose="02020603050405020304" pitchFamily="18" charset="0"/>
                <a:cs typeface="Times New Roman" panose="02020603050405020304" pitchFamily="18" charset="0"/>
              </a:rPr>
              <a:t>E</a:t>
            </a:r>
            <a:r>
              <a:rPr lang="en-US" sz="1200" b="1" dirty="0" err="1" smtClean="0">
                <a:solidFill>
                  <a:srgbClr val="FF0000"/>
                </a:solidFill>
                <a:latin typeface="Times New Roman" panose="02020603050405020304" pitchFamily="18" charset="0"/>
                <a:cs typeface="Times New Roman" panose="02020603050405020304" pitchFamily="18" charset="0"/>
              </a:rPr>
              <a:t>veryone</a:t>
            </a:r>
            <a:r>
              <a:rPr lang="en-US" sz="1200" b="1" dirty="0" smtClean="0">
                <a:solidFill>
                  <a:srgbClr val="FF0000"/>
                </a:solidFill>
                <a:latin typeface="Times New Roman" panose="02020603050405020304" pitchFamily="18" charset="0"/>
                <a:cs typeface="Times New Roman" panose="02020603050405020304" pitchFamily="18" charset="0"/>
              </a:rPr>
              <a:t> should </a:t>
            </a:r>
            <a:r>
              <a:rPr lang="hu-HU" sz="1200" b="1" dirty="0" err="1" smtClean="0">
                <a:solidFill>
                  <a:srgbClr val="FF0000"/>
                </a:solidFill>
                <a:latin typeface="Times New Roman" panose="02020603050405020304" pitchFamily="18" charset="0"/>
                <a:cs typeface="Times New Roman" panose="02020603050405020304" pitchFamily="18" charset="0"/>
              </a:rPr>
              <a:t>fill</a:t>
            </a:r>
            <a:r>
              <a:rPr lang="hu-HU" sz="1200" b="1" dirty="0" smtClean="0">
                <a:solidFill>
                  <a:srgbClr val="FF0000"/>
                </a:solidFill>
                <a:latin typeface="Times New Roman" panose="02020603050405020304" pitchFamily="18" charset="0"/>
                <a:cs typeface="Times New Roman" panose="02020603050405020304" pitchFamily="18" charset="0"/>
              </a:rPr>
              <a:t> out</a:t>
            </a:r>
            <a:r>
              <a:rPr lang="en-US" sz="1200" b="1" dirty="0" smtClean="0">
                <a:solidFill>
                  <a:srgbClr val="FF0000"/>
                </a:solidFill>
                <a:latin typeface="Times New Roman" panose="02020603050405020304" pitchFamily="18" charset="0"/>
                <a:cs typeface="Times New Roman" panose="02020603050405020304" pitchFamily="18" charset="0"/>
              </a:rPr>
              <a:t> the same </a:t>
            </a:r>
            <a:r>
              <a:rPr lang="hu-HU" sz="1200" b="1" dirty="0" err="1" smtClean="0">
                <a:solidFill>
                  <a:srgbClr val="FF0000"/>
                </a:solidFill>
                <a:latin typeface="Times New Roman" panose="02020603050405020304" pitchFamily="18" charset="0"/>
                <a:cs typeface="Times New Roman" panose="02020603050405020304" pitchFamily="18" charset="0"/>
              </a:rPr>
              <a:t>employment</a:t>
            </a:r>
            <a:r>
              <a:rPr lang="hu-HU" sz="1200" b="1" dirty="0" smtClean="0">
                <a:solidFill>
                  <a:srgbClr val="FF0000"/>
                </a:solidFill>
                <a:latin typeface="Times New Roman" panose="02020603050405020304" pitchFamily="18" charset="0"/>
                <a:cs typeface="Times New Roman" panose="02020603050405020304" pitchFamily="18" charset="0"/>
              </a:rPr>
              <a:t> </a:t>
            </a:r>
            <a:r>
              <a:rPr lang="hu-HU" sz="1200" b="1" dirty="0" err="1" smtClean="0">
                <a:solidFill>
                  <a:srgbClr val="FF0000"/>
                </a:solidFill>
                <a:latin typeface="Times New Roman" panose="02020603050405020304" pitchFamily="18" charset="0"/>
                <a:cs typeface="Times New Roman" panose="02020603050405020304" pitchFamily="18" charset="0"/>
              </a:rPr>
              <a:t>journal</a:t>
            </a:r>
            <a:r>
              <a:rPr lang="hu-HU" sz="1200" b="1" dirty="0" smtClean="0">
                <a:solidFill>
                  <a:srgbClr val="FF0000"/>
                </a:solidFill>
                <a:latin typeface="Times New Roman" panose="02020603050405020304" pitchFamily="18" charset="0"/>
                <a:cs typeface="Times New Roman" panose="02020603050405020304" pitchFamily="18" charset="0"/>
              </a:rPr>
              <a:t>. </a:t>
            </a:r>
            <a:endParaRPr lang="hu-HU" dirty="0" smtClean="0"/>
          </a:p>
          <a:p>
            <a:pPr marL="0" marR="0" lvl="0" indent="0" algn="l" defTabSz="914400" rtl="0" eaLnBrk="1" fontAlgn="auto" latinLnBrk="0" hangingPunct="1">
              <a:lnSpc>
                <a:spcPct val="100000"/>
              </a:lnSpc>
              <a:spcBef>
                <a:spcPct val="0"/>
              </a:spcBef>
              <a:spcAft>
                <a:spcPts val="0"/>
              </a:spcAft>
              <a:buClrTx/>
              <a:buSzTx/>
              <a:buFontTx/>
              <a:buNone/>
              <a:tabLst/>
              <a:defRPr/>
            </a:pPr>
            <a:endParaRPr lang="hu-HU" baseline="0" dirty="0" smtClean="0"/>
          </a:p>
          <a:p>
            <a:pPr marL="0" marR="0" lvl="0" indent="0" algn="l" defTabSz="914400" rtl="0" eaLnBrk="1" fontAlgn="auto" latinLnBrk="0" hangingPunct="1">
              <a:lnSpc>
                <a:spcPct val="100000"/>
              </a:lnSpc>
              <a:spcBef>
                <a:spcPct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a:t>
            </a:r>
            <a:r>
              <a:rPr lang="hu-HU" dirty="0" smtClean="0">
                <a:latin typeface="Times New Roman" panose="02020603050405020304" pitchFamily="18" charset="0"/>
                <a:cs typeface="Times New Roman" panose="02020603050405020304" pitchFamily="18" charset="0"/>
              </a:rPr>
              <a:t>D</a:t>
            </a:r>
            <a:r>
              <a:rPr lang="en-US" dirty="0" smtClean="0">
                <a:latin typeface="Times New Roman" panose="02020603050405020304" pitchFamily="18" charset="0"/>
                <a:cs typeface="Times New Roman" panose="02020603050405020304" pitchFamily="18" charset="0"/>
              </a:rPr>
              <a:t>o I have to send you the </a:t>
            </a:r>
            <a:r>
              <a:rPr lang="hu-HU" dirty="0" err="1" smtClean="0">
                <a:latin typeface="Times New Roman" panose="02020603050405020304" pitchFamily="18" charset="0"/>
                <a:cs typeface="Times New Roman" panose="02020603050405020304" pitchFamily="18" charset="0"/>
              </a:rPr>
              <a:t>employment</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journal</a:t>
            </a:r>
            <a:r>
              <a:rPr lang="en-US" dirty="0" smtClean="0">
                <a:latin typeface="Times New Roman" panose="02020603050405020304" pitchFamily="18" charset="0"/>
                <a:cs typeface="Times New Roman" panose="02020603050405020304" pitchFamily="18" charset="0"/>
              </a:rPr>
              <a:t> every week?</a:t>
            </a:r>
            <a:endParaRPr lang="hu-HU" sz="1200" b="0" i="0"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hu-HU" dirty="0" err="1" smtClean="0"/>
              <a:t>My</a:t>
            </a:r>
            <a:r>
              <a:rPr lang="hu-HU" dirty="0" smtClean="0"/>
              <a:t> </a:t>
            </a:r>
            <a:r>
              <a:rPr lang="hu-HU" dirty="0" err="1" smtClean="0"/>
              <a:t>answer</a:t>
            </a:r>
            <a:r>
              <a:rPr lang="hu-HU" dirty="0" smtClean="0"/>
              <a:t> is:</a:t>
            </a:r>
            <a:r>
              <a:rPr lang="hu-HU" baseline="0" dirty="0" smtClean="0"/>
              <a:t> </a:t>
            </a:r>
            <a:r>
              <a:rPr lang="en-US" baseline="0" dirty="0" smtClean="0"/>
              <a:t>No, just fill it out every week</a:t>
            </a:r>
            <a:r>
              <a:rPr lang="hu-HU" baseline="0" dirty="0" smtClean="0"/>
              <a:t> in </a:t>
            </a:r>
            <a:r>
              <a:rPr lang="hu-HU" b="1" baseline="0" dirty="0" smtClean="0"/>
              <a:t>2-3 </a:t>
            </a:r>
            <a:r>
              <a:rPr lang="hu-HU" b="1" baseline="0" dirty="0" err="1" smtClean="0"/>
              <a:t>sentences</a:t>
            </a:r>
            <a:r>
              <a:rPr lang="en-US" b="1" baseline="0" dirty="0" smtClean="0"/>
              <a:t> </a:t>
            </a:r>
            <a:r>
              <a:rPr lang="en-US" b="0" baseline="0" dirty="0" smtClean="0"/>
              <a:t>and</a:t>
            </a:r>
            <a:r>
              <a:rPr lang="en-US" b="1" baseline="0" dirty="0" smtClean="0"/>
              <a:t> </a:t>
            </a:r>
            <a:r>
              <a:rPr lang="en-US" baseline="0" dirty="0" smtClean="0"/>
              <a:t>send it to me when you finish your internship</a:t>
            </a:r>
            <a:r>
              <a:rPr lang="hu-HU" baseline="0" dirty="0" smtClean="0"/>
              <a:t>. </a:t>
            </a:r>
          </a:p>
          <a:p>
            <a:pPr marL="0" marR="0" lvl="0" indent="0" algn="l" defTabSz="914400" rtl="0" eaLnBrk="1" fontAlgn="auto" latinLnBrk="0" hangingPunct="1">
              <a:lnSpc>
                <a:spcPct val="100000"/>
              </a:lnSpc>
              <a:spcBef>
                <a:spcPct val="0"/>
              </a:spcBef>
              <a:spcAft>
                <a:spcPts val="0"/>
              </a:spcAft>
              <a:buClrTx/>
              <a:buSzTx/>
              <a:buFontTx/>
              <a:buNone/>
              <a:tabLst/>
              <a:defRPr/>
            </a:pPr>
            <a:endParaRPr lang="hu-HU" baseline="0" dirty="0" smtClean="0"/>
          </a:p>
        </p:txBody>
      </p:sp>
    </p:spTree>
    <p:extLst>
      <p:ext uri="{BB962C8B-B14F-4D97-AF65-F5344CB8AC3E}">
        <p14:creationId xmlns:p14="http://schemas.microsoft.com/office/powerpoint/2010/main" val="18758178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0A0B471-C6D4-4B62-B973-CB7CF8F106C1}"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5363" name="Slide Image Placeholder 1"/>
          <p:cNvSpPr>
            <a:spLocks noGrp="1" noRot="1" noChangeAspect="1" noTextEdit="1"/>
          </p:cNvSpPr>
          <p:nvPr>
            <p:ph type="sldImg"/>
          </p:nvPr>
        </p:nvSpPr>
        <p:spPr>
          <a:noFill/>
          <a:ln/>
        </p:spPr>
      </p:sp>
      <p:sp>
        <p:nvSpPr>
          <p:cNvPr id="15364" name="Notes Placeholder 2"/>
          <p:cNvSpPr>
            <a:spLocks noGrp="1"/>
          </p:cNvSpPr>
          <p:nvPr>
            <p:ph type="body" idx="1"/>
          </p:nvPr>
        </p:nvSpPr>
        <p:spPr>
          <a:xfrm>
            <a:off x="906357" y="4715153"/>
            <a:ext cx="4984962" cy="4466987"/>
          </a:xfrm>
          <a:noFill/>
          <a:ln>
            <a:solidFill>
              <a:srgbClr val="000000"/>
            </a:solidFill>
          </a:ln>
        </p:spPr>
        <p:txBody>
          <a:bodyPr/>
          <a:lstStyle/>
          <a:p>
            <a:pPr eaLnBrk="1" hangingPunct="1">
              <a:spcBef>
                <a:spcPct val="0"/>
              </a:spcBef>
            </a:pPr>
            <a:endParaRPr lang="hu-HU" baseline="0" dirty="0" smtClean="0"/>
          </a:p>
          <a:p>
            <a:pPr marL="0" marR="0" lvl="0" indent="0" algn="l" defTabSz="914400" rtl="0" eaLnBrk="1" fontAlgn="auto" latinLnBrk="0" hangingPunct="1">
              <a:lnSpc>
                <a:spcPct val="100000"/>
              </a:lnSpc>
              <a:spcBef>
                <a:spcPct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a:t>
            </a:r>
            <a:r>
              <a:rPr lang="hu-HU" sz="1200" dirty="0" err="1" smtClean="0">
                <a:solidFill>
                  <a:schemeClr val="tx1"/>
                </a:solidFill>
                <a:latin typeface="Times New Roman" panose="02020603050405020304" pitchFamily="18" charset="0"/>
                <a:cs typeface="Times New Roman" panose="02020603050405020304" pitchFamily="18" charset="0"/>
              </a:rPr>
              <a:t>Which</a:t>
            </a:r>
            <a:r>
              <a:rPr lang="hu-HU" sz="1200" dirty="0" smtClean="0">
                <a:solidFill>
                  <a:schemeClr val="tx1"/>
                </a:solidFill>
                <a:latin typeface="Times New Roman" panose="02020603050405020304" pitchFamily="18" charset="0"/>
                <a:cs typeface="Times New Roman" panose="02020603050405020304" pitchFamily="18" charset="0"/>
              </a:rPr>
              <a:t> Performance </a:t>
            </a:r>
            <a:r>
              <a:rPr lang="hu-HU" sz="1200" dirty="0" err="1" smtClean="0">
                <a:solidFill>
                  <a:schemeClr val="tx1"/>
                </a:solidFill>
                <a:latin typeface="Times New Roman" panose="02020603050405020304" pitchFamily="18" charset="0"/>
                <a:cs typeface="Times New Roman" panose="02020603050405020304" pitchFamily="18" charset="0"/>
              </a:rPr>
              <a:t>Certification</a:t>
            </a:r>
            <a:r>
              <a:rPr lang="hu-HU" sz="1200" dirty="0" smtClean="0">
                <a:solidFill>
                  <a:schemeClr val="tx1"/>
                </a:solidFill>
                <a:latin typeface="Times New Roman" panose="02020603050405020304" pitchFamily="18" charset="0"/>
                <a:cs typeface="Times New Roman" panose="02020603050405020304" pitchFamily="18" charset="0"/>
              </a:rPr>
              <a:t> and </a:t>
            </a:r>
            <a:r>
              <a:rPr lang="hu-HU" sz="1200" dirty="0" err="1" smtClean="0">
                <a:solidFill>
                  <a:schemeClr val="tx1"/>
                </a:solidFill>
                <a:latin typeface="Times New Roman" panose="02020603050405020304" pitchFamily="18" charset="0"/>
                <a:cs typeface="Times New Roman" panose="02020603050405020304" pitchFamily="18" charset="0"/>
              </a:rPr>
              <a:t>Questionnaire</a:t>
            </a:r>
            <a:r>
              <a:rPr lang="hu-HU" sz="1200" dirty="0" smtClean="0">
                <a:solidFill>
                  <a:schemeClr val="tx1"/>
                </a:solidFill>
                <a:latin typeface="Times New Roman" panose="02020603050405020304" pitchFamily="18" charset="0"/>
                <a:cs typeface="Times New Roman" panose="02020603050405020304" pitchFamily="18" charset="0"/>
              </a:rPr>
              <a:t> </a:t>
            </a:r>
            <a:r>
              <a:rPr lang="hu-HU" sz="1200" dirty="0" err="1" smtClean="0">
                <a:solidFill>
                  <a:schemeClr val="tx1"/>
                </a:solidFill>
                <a:latin typeface="Times New Roman" panose="02020603050405020304" pitchFamily="18" charset="0"/>
                <a:cs typeface="Times New Roman" panose="02020603050405020304" pitchFamily="18" charset="0"/>
              </a:rPr>
              <a:t>Grading</a:t>
            </a:r>
            <a:r>
              <a:rPr lang="hu-HU" sz="1200" dirty="0" smtClean="0">
                <a:solidFill>
                  <a:schemeClr val="tx1"/>
                </a:solidFill>
                <a:latin typeface="Times New Roman" panose="02020603050405020304" pitchFamily="18" charset="0"/>
                <a:cs typeface="Times New Roman" panose="02020603050405020304" pitchFamily="18" charset="0"/>
              </a:rPr>
              <a:t> </a:t>
            </a:r>
            <a:r>
              <a:rPr lang="hu-HU" sz="1200" dirty="0" err="1" smtClean="0">
                <a:solidFill>
                  <a:schemeClr val="tx1"/>
                </a:solidFill>
                <a:latin typeface="Times New Roman" panose="02020603050405020304" pitchFamily="18" charset="0"/>
                <a:cs typeface="Times New Roman" panose="02020603050405020304" pitchFamily="18" charset="0"/>
              </a:rPr>
              <a:t>the</a:t>
            </a:r>
            <a:r>
              <a:rPr lang="hu-HU" sz="1200" dirty="0" smtClean="0">
                <a:solidFill>
                  <a:schemeClr val="tx1"/>
                </a:solidFill>
                <a:latin typeface="Times New Roman" panose="02020603050405020304" pitchFamily="18" charset="0"/>
                <a:cs typeface="Times New Roman" panose="02020603050405020304" pitchFamily="18" charset="0"/>
              </a:rPr>
              <a:t> </a:t>
            </a:r>
            <a:r>
              <a:rPr lang="hu-HU" sz="1200" dirty="0" err="1" smtClean="0">
                <a:solidFill>
                  <a:schemeClr val="tx1"/>
                </a:solidFill>
                <a:latin typeface="Times New Roman" panose="02020603050405020304" pitchFamily="18" charset="0"/>
                <a:cs typeface="Times New Roman" panose="02020603050405020304" pitchFamily="18" charset="0"/>
              </a:rPr>
              <a:t>Internship</a:t>
            </a:r>
            <a:r>
              <a:rPr lang="hu-HU" sz="1200" dirty="0" smtClean="0">
                <a:solidFill>
                  <a:schemeClr val="tx1"/>
                </a:solidFill>
                <a:latin typeface="Times New Roman" panose="02020603050405020304" pitchFamily="18" charset="0"/>
                <a:cs typeface="Times New Roman" panose="02020603050405020304" pitchFamily="18" charset="0"/>
              </a:rPr>
              <a:t> must be </a:t>
            </a:r>
            <a:r>
              <a:rPr lang="hu-HU" sz="1200" dirty="0" err="1" smtClean="0">
                <a:solidFill>
                  <a:schemeClr val="tx1"/>
                </a:solidFill>
                <a:latin typeface="Times New Roman" panose="02020603050405020304" pitchFamily="18" charset="0"/>
                <a:cs typeface="Times New Roman" panose="02020603050405020304" pitchFamily="18" charset="0"/>
              </a:rPr>
              <a:t>filled</a:t>
            </a:r>
            <a:r>
              <a:rPr lang="hu-HU" sz="1200" dirty="0" smtClean="0">
                <a:solidFill>
                  <a:schemeClr val="tx1"/>
                </a:solidFill>
                <a:latin typeface="Times New Roman" panose="02020603050405020304" pitchFamily="18" charset="0"/>
                <a:cs typeface="Times New Roman" panose="02020603050405020304" pitchFamily="18" charset="0"/>
              </a:rPr>
              <a:t> out?</a:t>
            </a:r>
            <a:endParaRPr lang="hu-HU" sz="1200" b="0" i="0"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hu-HU" dirty="0" err="1" smtClean="0"/>
              <a:t>My</a:t>
            </a:r>
            <a:r>
              <a:rPr lang="hu-HU" dirty="0" smtClean="0"/>
              <a:t> </a:t>
            </a:r>
            <a:r>
              <a:rPr lang="hu-HU" dirty="0" err="1" smtClean="0"/>
              <a:t>answer</a:t>
            </a:r>
            <a:r>
              <a:rPr lang="hu-HU" dirty="0" smtClean="0"/>
              <a:t> is:</a:t>
            </a:r>
            <a:r>
              <a:rPr lang="hu-HU" baseline="0" dirty="0" smtClean="0"/>
              <a:t> </a:t>
            </a:r>
            <a:r>
              <a:rPr lang="hu-HU" sz="1200" b="1" dirty="0" err="1" smtClean="0">
                <a:solidFill>
                  <a:srgbClr val="FF0000"/>
                </a:solidFill>
                <a:latin typeface="Times New Roman" panose="02020603050405020304" pitchFamily="18" charset="0"/>
                <a:cs typeface="Times New Roman" panose="02020603050405020304" pitchFamily="18" charset="0"/>
              </a:rPr>
              <a:t>Relevant</a:t>
            </a:r>
            <a:r>
              <a:rPr lang="hu-HU" sz="1200" b="1" dirty="0" smtClean="0">
                <a:solidFill>
                  <a:srgbClr val="FF0000"/>
                </a:solidFill>
                <a:latin typeface="Times New Roman" panose="02020603050405020304" pitchFamily="18" charset="0"/>
                <a:cs typeface="Times New Roman" panose="02020603050405020304" pitchFamily="18" charset="0"/>
              </a:rPr>
              <a:t> </a:t>
            </a:r>
            <a:r>
              <a:rPr lang="hu-HU" sz="1200" b="1" dirty="0" err="1" smtClean="0">
                <a:solidFill>
                  <a:srgbClr val="FF0000"/>
                </a:solidFill>
                <a:latin typeface="Times New Roman" panose="02020603050405020304" pitchFamily="18" charset="0"/>
                <a:cs typeface="Times New Roman" panose="02020603050405020304" pitchFamily="18" charset="0"/>
              </a:rPr>
              <a:t>to</a:t>
            </a:r>
            <a:r>
              <a:rPr lang="hu-HU" sz="1200" b="1" dirty="0" smtClean="0">
                <a:solidFill>
                  <a:srgbClr val="FF0000"/>
                </a:solidFill>
                <a:latin typeface="Times New Roman" panose="02020603050405020304" pitchFamily="18" charset="0"/>
                <a:cs typeface="Times New Roman" panose="02020603050405020304" pitchFamily="18" charset="0"/>
              </a:rPr>
              <a:t> </a:t>
            </a:r>
            <a:r>
              <a:rPr lang="hu-HU" sz="1200" b="1" dirty="0" err="1" smtClean="0">
                <a:solidFill>
                  <a:srgbClr val="FF0000"/>
                </a:solidFill>
                <a:latin typeface="Times New Roman" panose="02020603050405020304" pitchFamily="18" charset="0"/>
                <a:cs typeface="Times New Roman" panose="02020603050405020304" pitchFamily="18" charset="0"/>
              </a:rPr>
              <a:t>your</a:t>
            </a:r>
            <a:r>
              <a:rPr lang="hu-HU" sz="1200" b="1" dirty="0" smtClean="0">
                <a:solidFill>
                  <a:srgbClr val="FF0000"/>
                </a:solidFill>
                <a:latin typeface="Times New Roman" panose="02020603050405020304" pitchFamily="18" charset="0"/>
                <a:cs typeface="Times New Roman" panose="02020603050405020304" pitchFamily="18" charset="0"/>
              </a:rPr>
              <a:t> major! </a:t>
            </a:r>
            <a:endParaRPr lang="hu-HU" dirty="0" smtClean="0"/>
          </a:p>
          <a:p>
            <a:pPr marL="0" marR="0" lvl="0" indent="0" algn="l" defTabSz="914400" rtl="0" eaLnBrk="1" fontAlgn="auto" latinLnBrk="0" hangingPunct="1">
              <a:lnSpc>
                <a:spcPct val="100000"/>
              </a:lnSpc>
              <a:spcBef>
                <a:spcPct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a:t>
            </a:r>
            <a:r>
              <a:rPr lang="en-US" sz="1200" b="0" i="0" kern="1200" baseline="0" dirty="0" smtClean="0">
                <a:solidFill>
                  <a:schemeClr val="tx1"/>
                </a:solidFill>
                <a:effectLst/>
                <a:latin typeface="+mn-lt"/>
                <a:ea typeface="+mn-ea"/>
                <a:cs typeface="+mn-cs"/>
              </a:rPr>
              <a:t>I have sent my documents to you. Do you send me a</a:t>
            </a:r>
            <a:r>
              <a:rPr lang="hu-HU" sz="1200" b="0" i="0" kern="1200" baseline="0" dirty="0" smtClean="0">
                <a:solidFill>
                  <a:schemeClr val="tx1"/>
                </a:solidFill>
                <a:effectLst/>
                <a:latin typeface="+mn-lt"/>
                <a:ea typeface="+mn-ea"/>
                <a:cs typeface="+mn-cs"/>
              </a:rPr>
              <a:t>n e-mail</a:t>
            </a:r>
            <a:r>
              <a:rPr lang="en-US" sz="1200" b="0" i="0" kern="1200" baseline="0" dirty="0" smtClean="0">
                <a:solidFill>
                  <a:schemeClr val="tx1"/>
                </a:solidFill>
                <a:effectLst/>
                <a:latin typeface="+mn-lt"/>
                <a:ea typeface="+mn-ea"/>
                <a:cs typeface="+mn-cs"/>
              </a:rPr>
              <a:t> when you receive them?</a:t>
            </a:r>
            <a:endParaRPr lang="hu-HU" sz="1200" b="0" i="0"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hu-HU" dirty="0" err="1" smtClean="0"/>
              <a:t>My</a:t>
            </a:r>
            <a:r>
              <a:rPr lang="hu-HU" dirty="0" smtClean="0"/>
              <a:t> </a:t>
            </a:r>
            <a:r>
              <a:rPr lang="hu-HU" dirty="0" err="1" smtClean="0"/>
              <a:t>answer</a:t>
            </a:r>
            <a:r>
              <a:rPr lang="hu-HU" dirty="0" smtClean="0"/>
              <a:t> is </a:t>
            </a:r>
            <a:r>
              <a:rPr lang="hu-HU" b="1" dirty="0" err="1" smtClean="0">
                <a:solidFill>
                  <a:srgbClr val="FF0000"/>
                </a:solidFill>
                <a:latin typeface="Times New Roman" panose="02020603050405020304" pitchFamily="18" charset="0"/>
                <a:cs typeface="Times New Roman" panose="02020603050405020304" pitchFamily="18" charset="0"/>
              </a:rPr>
              <a:t>yes</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every</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time</a:t>
            </a:r>
            <a:r>
              <a:rPr lang="hu-HU" b="1" dirty="0" smtClean="0">
                <a:solidFill>
                  <a:srgbClr val="FF0000"/>
                </a:solidFill>
                <a:latin typeface="Times New Roman" panose="02020603050405020304" pitchFamily="18" charset="0"/>
                <a:cs typeface="Times New Roman" panose="02020603050405020304" pitchFamily="18" charset="0"/>
              </a:rPr>
              <a:t>. </a:t>
            </a:r>
          </a:p>
          <a:p>
            <a:pPr marL="0" marR="0" lvl="0" indent="0" algn="l" defTabSz="914400" rtl="0" eaLnBrk="1" fontAlgn="auto" latinLnBrk="0" hangingPunct="1">
              <a:lnSpc>
                <a:spcPct val="100000"/>
              </a:lnSpc>
              <a:spcBef>
                <a:spcPct val="0"/>
              </a:spcBef>
              <a:spcAft>
                <a:spcPts val="0"/>
              </a:spcAft>
              <a:buClrTx/>
              <a:buSzTx/>
              <a:buFontTx/>
              <a:buNone/>
              <a:tabLst/>
              <a:defRPr/>
            </a:pPr>
            <a:endParaRPr lang="hu-HU" baseline="0" dirty="0" smtClean="0"/>
          </a:p>
          <a:p>
            <a:pPr eaLnBrk="1" hangingPunct="1">
              <a:spcBef>
                <a:spcPct val="0"/>
              </a:spcBef>
            </a:pPr>
            <a:endParaRPr lang="en-GB" dirty="0" smtClean="0"/>
          </a:p>
        </p:txBody>
      </p:sp>
    </p:spTree>
    <p:extLst>
      <p:ext uri="{BB962C8B-B14F-4D97-AF65-F5344CB8AC3E}">
        <p14:creationId xmlns:p14="http://schemas.microsoft.com/office/powerpoint/2010/main" val="14181956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0A0B471-C6D4-4B62-B973-CB7CF8F106C1}"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5363" name="Slide Image Placeholder 1"/>
          <p:cNvSpPr>
            <a:spLocks noGrp="1" noRot="1" noChangeAspect="1" noTextEdit="1"/>
          </p:cNvSpPr>
          <p:nvPr>
            <p:ph type="sldImg"/>
          </p:nvPr>
        </p:nvSpPr>
        <p:spPr>
          <a:noFill/>
          <a:ln/>
        </p:spPr>
      </p:sp>
      <p:sp>
        <p:nvSpPr>
          <p:cNvPr id="15364" name="Notes Placeholder 2"/>
          <p:cNvSpPr>
            <a:spLocks noGrp="1"/>
          </p:cNvSpPr>
          <p:nvPr>
            <p:ph type="body" idx="1"/>
          </p:nvPr>
        </p:nvSpPr>
        <p:spPr>
          <a:xfrm>
            <a:off x="906357" y="4715153"/>
            <a:ext cx="4984962" cy="4466987"/>
          </a:xfrm>
          <a:noFill/>
          <a:ln>
            <a:solidFill>
              <a:srgbClr val="000000"/>
            </a:solidFill>
          </a:ln>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hu-HU" sz="1200" b="0" i="0" kern="1200" dirty="0" smtClean="0">
                <a:solidFill>
                  <a:schemeClr val="tx1"/>
                </a:solidFill>
                <a:effectLst/>
                <a:latin typeface="+mn-lt"/>
                <a:ea typeface="+mn-ea"/>
                <a:cs typeface="+mn-cs"/>
              </a:rPr>
              <a:t>A </a:t>
            </a:r>
            <a:r>
              <a:rPr lang="hu-HU" sz="1200" b="0" i="0" kern="1200" dirty="0" err="1" smtClean="0">
                <a:solidFill>
                  <a:schemeClr val="tx1"/>
                </a:solidFill>
                <a:effectLst/>
                <a:latin typeface="+mn-lt"/>
                <a:ea typeface="+mn-ea"/>
                <a:cs typeface="+mn-cs"/>
              </a:rPr>
              <a:t>common</a:t>
            </a:r>
            <a:r>
              <a:rPr lang="hu-HU" sz="1200" b="0" i="0" kern="1200" dirty="0" smtClean="0">
                <a:solidFill>
                  <a:schemeClr val="tx1"/>
                </a:solidFill>
                <a:effectLst/>
                <a:latin typeface="+mn-lt"/>
                <a:ea typeface="+mn-ea"/>
                <a:cs typeface="+mn-cs"/>
              </a:rPr>
              <a:t> </a:t>
            </a:r>
            <a:r>
              <a:rPr lang="hu-HU" sz="1200" b="0" i="0" kern="1200" dirty="0" err="1" smtClean="0">
                <a:solidFill>
                  <a:schemeClr val="tx1"/>
                </a:solidFill>
                <a:effectLst/>
                <a:latin typeface="+mn-lt"/>
                <a:ea typeface="+mn-ea"/>
                <a:cs typeface="+mn-cs"/>
              </a:rPr>
              <a:t>question</a:t>
            </a:r>
            <a:r>
              <a:rPr lang="hu-HU" sz="1200" b="0" i="0" kern="1200" baseline="0" dirty="0" smtClean="0">
                <a:solidFill>
                  <a:schemeClr val="tx1"/>
                </a:solidFill>
                <a:effectLst/>
                <a:latin typeface="+mn-lt"/>
                <a:ea typeface="+mn-ea"/>
                <a:cs typeface="+mn-cs"/>
              </a:rPr>
              <a:t> is: W</a:t>
            </a:r>
            <a:r>
              <a:rPr lang="en-US" sz="1200" b="0" i="0" kern="1200" baseline="0" dirty="0" err="1" smtClean="0">
                <a:solidFill>
                  <a:schemeClr val="tx1"/>
                </a:solidFill>
                <a:effectLst/>
                <a:latin typeface="+mn-lt"/>
                <a:ea typeface="+mn-ea"/>
                <a:cs typeface="+mn-cs"/>
              </a:rPr>
              <a:t>hy</a:t>
            </a:r>
            <a:r>
              <a:rPr lang="en-US" sz="1200" b="0" i="0" kern="1200" baseline="0" dirty="0" smtClean="0">
                <a:solidFill>
                  <a:schemeClr val="tx1"/>
                </a:solidFill>
                <a:effectLst/>
                <a:latin typeface="+mn-lt"/>
                <a:ea typeface="+mn-ea"/>
                <a:cs typeface="+mn-cs"/>
              </a:rPr>
              <a:t> do I need to complete this document?</a:t>
            </a:r>
            <a:endParaRPr lang="hu-HU" sz="1200" b="0" i="0"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hu-HU" dirty="0" err="1" smtClean="0"/>
              <a:t>My</a:t>
            </a:r>
            <a:r>
              <a:rPr lang="hu-HU" dirty="0" smtClean="0"/>
              <a:t> </a:t>
            </a:r>
            <a:r>
              <a:rPr lang="hu-HU" dirty="0" err="1" smtClean="0"/>
              <a:t>answer</a:t>
            </a:r>
            <a:r>
              <a:rPr lang="hu-HU" dirty="0" smtClean="0"/>
              <a:t> is </a:t>
            </a:r>
            <a:r>
              <a:rPr lang="hu-HU" dirty="0" err="1" smtClean="0"/>
              <a:t>that</a:t>
            </a:r>
            <a:r>
              <a:rPr lang="hu-HU" dirty="0" smtClean="0"/>
              <a:t> </a:t>
            </a:r>
            <a:r>
              <a:rPr lang="hu-HU" sz="1200" b="1" dirty="0" err="1" smtClean="0">
                <a:solidFill>
                  <a:srgbClr val="FF0000"/>
                </a:solidFill>
                <a:latin typeface="Times New Roman" panose="02020603050405020304" pitchFamily="18" charset="0"/>
                <a:cs typeface="Times New Roman" panose="02020603050405020304" pitchFamily="18" charset="0"/>
              </a:rPr>
              <a:t>you</a:t>
            </a:r>
            <a:r>
              <a:rPr lang="hu-HU" sz="1200" b="1" dirty="0" smtClean="0">
                <a:solidFill>
                  <a:srgbClr val="FF0000"/>
                </a:solidFill>
                <a:latin typeface="Times New Roman" panose="02020603050405020304" pitchFamily="18" charset="0"/>
                <a:cs typeface="Times New Roman" panose="02020603050405020304" pitchFamily="18" charset="0"/>
              </a:rPr>
              <a:t> </a:t>
            </a:r>
            <a:r>
              <a:rPr lang="en-US" sz="1200" b="1" dirty="0" smtClean="0">
                <a:solidFill>
                  <a:srgbClr val="FF0000"/>
                </a:solidFill>
                <a:latin typeface="Times New Roman" panose="02020603050405020304" pitchFamily="18" charset="0"/>
                <a:cs typeface="Times New Roman" panose="02020603050405020304" pitchFamily="18" charset="0"/>
              </a:rPr>
              <a:t>can help your </a:t>
            </a:r>
            <a:r>
              <a:rPr lang="hu-HU" sz="1200" b="1" dirty="0" err="1" smtClean="0">
                <a:solidFill>
                  <a:srgbClr val="FF0000"/>
                </a:solidFill>
                <a:latin typeface="Times New Roman" panose="02020603050405020304" pitchFamily="18" charset="0"/>
                <a:cs typeface="Times New Roman" panose="02020603050405020304" pitchFamily="18" charset="0"/>
              </a:rPr>
              <a:t>fellow</a:t>
            </a:r>
            <a:r>
              <a:rPr lang="hu-HU" sz="1200" b="1" dirty="0" smtClean="0">
                <a:solidFill>
                  <a:srgbClr val="FF0000"/>
                </a:solidFill>
                <a:latin typeface="Times New Roman" panose="02020603050405020304" pitchFamily="18" charset="0"/>
                <a:cs typeface="Times New Roman" panose="02020603050405020304" pitchFamily="18" charset="0"/>
              </a:rPr>
              <a:t> </a:t>
            </a:r>
            <a:r>
              <a:rPr lang="en-US" sz="1200" b="1" dirty="0" smtClean="0">
                <a:solidFill>
                  <a:srgbClr val="FF0000"/>
                </a:solidFill>
                <a:latin typeface="Times New Roman" panose="02020603050405020304" pitchFamily="18" charset="0"/>
                <a:cs typeface="Times New Roman" panose="02020603050405020304" pitchFamily="18" charset="0"/>
              </a:rPr>
              <a:t>students with your opinion</a:t>
            </a:r>
            <a:r>
              <a:rPr lang="hu-HU" sz="1200" b="1" dirty="0" smtClean="0">
                <a:solidFill>
                  <a:srgbClr val="FF0000"/>
                </a:solidFill>
                <a:latin typeface="Times New Roman" panose="02020603050405020304" pitchFamily="18" charset="0"/>
                <a:cs typeface="Times New Roman" panose="02020603050405020304" pitchFamily="18" charset="0"/>
              </a:rPr>
              <a:t>.</a:t>
            </a:r>
          </a:p>
          <a:p>
            <a:pPr marL="0" marR="0" lvl="0" indent="0" algn="l" defTabSz="914400" rtl="0" eaLnBrk="1" fontAlgn="auto" latinLnBrk="0" hangingPunct="1">
              <a:lnSpc>
                <a:spcPct val="100000"/>
              </a:lnSpc>
              <a:spcBef>
                <a:spcPct val="0"/>
              </a:spcBef>
              <a:spcAft>
                <a:spcPts val="0"/>
              </a:spcAft>
              <a:buClrTx/>
              <a:buSzTx/>
              <a:buFontTx/>
              <a:buNone/>
              <a:tabLst/>
              <a:defRPr/>
            </a:pPr>
            <a:endParaRPr lang="hu-HU" baseline="0" dirty="0" smtClean="0"/>
          </a:p>
          <a:p>
            <a:pPr eaLnBrk="1" hangingPunct="1">
              <a:spcBef>
                <a:spcPct val="0"/>
              </a:spcBef>
            </a:pPr>
            <a:endParaRPr lang="en-GB" dirty="0" smtClean="0"/>
          </a:p>
        </p:txBody>
      </p:sp>
    </p:spTree>
    <p:extLst>
      <p:ext uri="{BB962C8B-B14F-4D97-AF65-F5344CB8AC3E}">
        <p14:creationId xmlns:p14="http://schemas.microsoft.com/office/powerpoint/2010/main" val="40710485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2E4E63A-C495-4AC9-A54B-B1338E5BC9B9}"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3315" name="Slide Image Placeholder 1"/>
          <p:cNvSpPr>
            <a:spLocks noGrp="1" noRot="1" noChangeAspect="1" noTextEdit="1"/>
          </p:cNvSpPr>
          <p:nvPr>
            <p:ph type="sldImg"/>
          </p:nvPr>
        </p:nvSpPr>
        <p:spPr>
          <a:noFill/>
          <a:ln/>
        </p:spPr>
      </p:sp>
      <p:sp>
        <p:nvSpPr>
          <p:cNvPr id="13316" name="Notes Placeholder 2"/>
          <p:cNvSpPr>
            <a:spLocks noGrp="1"/>
          </p:cNvSpPr>
          <p:nvPr>
            <p:ph type="body" idx="1"/>
          </p:nvPr>
        </p:nvSpPr>
        <p:spPr>
          <a:xfrm>
            <a:off x="906357" y="4715153"/>
            <a:ext cx="4984962" cy="4466987"/>
          </a:xfrm>
          <a:noFill/>
          <a:ln>
            <a:solidFill>
              <a:srgbClr val="000000"/>
            </a:solidFill>
          </a:ln>
        </p:spPr>
        <p:txBody>
          <a:bodyPr/>
          <a:lstStyle/>
          <a:p>
            <a:pPr marL="0" marR="0" indent="0" algn="l" defTabSz="914400" rtl="0" eaLnBrk="1" fontAlgn="auto" latinLnBrk="0" hangingPunct="1">
              <a:lnSpc>
                <a:spcPct val="100000"/>
              </a:lnSpc>
              <a:spcBef>
                <a:spcPct val="0"/>
              </a:spcBef>
              <a:spcAft>
                <a:spcPts val="0"/>
              </a:spcAft>
              <a:buClrTx/>
              <a:buSzTx/>
              <a:buFontTx/>
              <a:buNone/>
              <a:tabLst/>
              <a:defRPr/>
            </a:pPr>
            <a:r>
              <a:rPr lang="hu-HU" baseline="0" dirty="0" smtClean="0"/>
              <a:t>Here is </a:t>
            </a:r>
            <a:r>
              <a:rPr lang="hu-HU" baseline="0" dirty="0" err="1" smtClean="0"/>
              <a:t>some</a:t>
            </a:r>
            <a:r>
              <a:rPr lang="hu-HU" baseline="0" dirty="0" smtClean="0"/>
              <a:t> </a:t>
            </a:r>
            <a:r>
              <a:rPr lang="hu-HU" baseline="0" dirty="0" err="1" smtClean="0"/>
              <a:t>useful</a:t>
            </a:r>
            <a:r>
              <a:rPr lang="hu-HU" baseline="0" dirty="0" smtClean="0"/>
              <a:t> </a:t>
            </a:r>
            <a:r>
              <a:rPr lang="hu-HU" baseline="0" dirty="0" err="1" smtClean="0"/>
              <a:t>information</a:t>
            </a:r>
            <a:r>
              <a:rPr lang="hu-HU" baseline="0" dirty="0" smtClean="0"/>
              <a:t>. </a:t>
            </a:r>
            <a:endParaRPr lang="en-GB" dirty="0" smtClean="0"/>
          </a:p>
          <a:p>
            <a:pPr marL="342900" indent="-342900">
              <a:spcBef>
                <a:spcPts val="1200"/>
              </a:spcBef>
              <a:buFont typeface="Arial" panose="020B0604020202020204" pitchFamily="34" charset="0"/>
              <a:buChar char="•"/>
            </a:pPr>
            <a:r>
              <a:rPr lang="hu-HU" sz="1200" b="1" dirty="0" smtClean="0">
                <a:latin typeface="Times New Roman" panose="02020603050405020304" pitchFamily="18" charset="0"/>
                <a:cs typeface="Times New Roman" panose="02020603050405020304" pitchFamily="18" charset="0"/>
              </a:rPr>
              <a:t>C</a:t>
            </a:r>
            <a:r>
              <a:rPr lang="en-GB" sz="1200" b="1" dirty="0" err="1" smtClean="0">
                <a:latin typeface="Times New Roman" panose="02020603050405020304" pitchFamily="18" charset="0"/>
                <a:cs typeface="Times New Roman" panose="02020603050405020304" pitchFamily="18" charset="0"/>
              </a:rPr>
              <a:t>opy</a:t>
            </a:r>
            <a:r>
              <a:rPr lang="en-GB" sz="1200" b="1" dirty="0" smtClean="0">
                <a:latin typeface="Times New Roman" panose="02020603050405020304" pitchFamily="18" charset="0"/>
                <a:cs typeface="Times New Roman" panose="02020603050405020304" pitchFamily="18" charset="0"/>
              </a:rPr>
              <a:t> </a:t>
            </a:r>
            <a:r>
              <a:rPr lang="en-GB" sz="1200" dirty="0" smtClean="0">
                <a:latin typeface="Times New Roman" panose="02020603050405020304" pitchFamily="18" charset="0"/>
                <a:cs typeface="Times New Roman" panose="02020603050405020304" pitchFamily="18" charset="0"/>
              </a:rPr>
              <a:t>the documents for yourself!</a:t>
            </a:r>
          </a:p>
          <a:p>
            <a:pPr marL="285750" indent="-285750">
              <a:spcBef>
                <a:spcPts val="1200"/>
              </a:spcBef>
              <a:buFont typeface="Arial" panose="020B0604020202020204" pitchFamily="34" charset="0"/>
              <a:buChar char="•"/>
            </a:pPr>
            <a:r>
              <a:rPr lang="en-GB" sz="1200" dirty="0" smtClean="0">
                <a:latin typeface="Times New Roman" panose="02020603050405020304" pitchFamily="18" charset="0"/>
                <a:cs typeface="Times New Roman" panose="02020603050405020304" pitchFamily="18" charset="0"/>
              </a:rPr>
              <a:t>The mail size that can be received at </a:t>
            </a:r>
            <a:r>
              <a:rPr lang="en-GB" sz="1200" dirty="0" smtClean="0">
                <a:latin typeface="Times New Roman" panose="02020603050405020304" pitchFamily="18" charset="0"/>
                <a:cs typeface="Times New Roman" panose="02020603050405020304" pitchFamily="18" charset="0"/>
                <a:hlinkClick r:id="rId3"/>
              </a:rPr>
              <a:t>masa.barbara@szte.hu</a:t>
            </a:r>
            <a:r>
              <a:rPr lang="en-GB" sz="1200" dirty="0" smtClean="0">
                <a:latin typeface="Times New Roman" panose="02020603050405020304" pitchFamily="18" charset="0"/>
                <a:cs typeface="Times New Roman" panose="02020603050405020304" pitchFamily="18" charset="0"/>
              </a:rPr>
              <a:t> is </a:t>
            </a:r>
            <a:r>
              <a:rPr lang="en-GB" sz="1200" b="1" dirty="0" smtClean="0">
                <a:latin typeface="Times New Roman" panose="02020603050405020304" pitchFamily="18" charset="0"/>
                <a:cs typeface="Times New Roman" panose="02020603050405020304" pitchFamily="18" charset="0"/>
              </a:rPr>
              <a:t>10 MB</a:t>
            </a:r>
            <a:r>
              <a:rPr lang="en-GB" sz="1200" dirty="0" smtClean="0">
                <a:latin typeface="Times New Roman" panose="02020603050405020304" pitchFamily="18" charset="0"/>
                <a:cs typeface="Times New Roman" panose="02020603050405020304" pitchFamily="18" charset="0"/>
              </a:rPr>
              <a:t>, so reduce the file size before sending. For example: file compression, file cutting or rational resolution scanning.</a:t>
            </a:r>
          </a:p>
          <a:p>
            <a:pPr marL="285750" indent="-285750">
              <a:spcBef>
                <a:spcPts val="1200"/>
              </a:spcBef>
              <a:buFont typeface="Arial" panose="020B0604020202020204" pitchFamily="34" charset="0"/>
              <a:buChar char="•"/>
            </a:pPr>
            <a:r>
              <a:rPr lang="en-GB" sz="1200" b="1" dirty="0" smtClean="0">
                <a:latin typeface="Times New Roman" panose="02020603050405020304" pitchFamily="18" charset="0"/>
                <a:cs typeface="Times New Roman" panose="02020603050405020304" pitchFamily="18" charset="0"/>
              </a:rPr>
              <a:t>If anything has changed about your </a:t>
            </a:r>
            <a:r>
              <a:rPr lang="hu-HU" sz="1200" b="1" dirty="0" err="1" smtClean="0">
                <a:latin typeface="Times New Roman" panose="02020603050405020304" pitchFamily="18" charset="0"/>
                <a:cs typeface="Times New Roman" panose="02020603050405020304" pitchFamily="18" charset="0"/>
              </a:rPr>
              <a:t>internship</a:t>
            </a:r>
            <a:r>
              <a:rPr lang="en-GB" sz="1200" b="1" dirty="0" smtClean="0">
                <a:latin typeface="Times New Roman" panose="02020603050405020304" pitchFamily="18" charset="0"/>
                <a:cs typeface="Times New Roman" panose="02020603050405020304" pitchFamily="18" charset="0"/>
              </a:rPr>
              <a:t>, write me an e-mail! (I understand English better than I speak it.)</a:t>
            </a:r>
          </a:p>
          <a:p>
            <a:pPr marL="285750" indent="-285750">
              <a:spcBef>
                <a:spcPts val="1200"/>
              </a:spcBef>
              <a:buFont typeface="Arial" panose="020B0604020202020204" pitchFamily="34" charset="0"/>
              <a:buChar char="•"/>
            </a:pPr>
            <a:r>
              <a:rPr lang="en-GB" sz="1200" dirty="0" smtClean="0">
                <a:latin typeface="Times New Roman" panose="02020603050405020304" pitchFamily="18" charset="0"/>
                <a:cs typeface="Times New Roman" panose="02020603050405020304" pitchFamily="18" charset="0"/>
              </a:rPr>
              <a:t>Be aware of your mentor’s vacation</a:t>
            </a:r>
            <a:r>
              <a:rPr lang="hu-HU" sz="1200" dirty="0" smtClean="0">
                <a:latin typeface="Times New Roman" panose="02020603050405020304" pitchFamily="18" charset="0"/>
                <a:cs typeface="Times New Roman" panose="02020603050405020304" pitchFamily="18" charset="0"/>
              </a:rPr>
              <a:t>/</a:t>
            </a:r>
            <a:r>
              <a:rPr lang="hu-HU" sz="1200" dirty="0" err="1" smtClean="0">
                <a:latin typeface="Times New Roman" panose="02020603050405020304" pitchFamily="18" charset="0"/>
                <a:cs typeface="Times New Roman" panose="02020603050405020304" pitchFamily="18" charset="0"/>
              </a:rPr>
              <a:t>holiday</a:t>
            </a:r>
            <a:r>
              <a:rPr lang="en-GB" sz="1200" dirty="0" smtClean="0">
                <a:latin typeface="Times New Roman" panose="02020603050405020304" pitchFamily="18" charset="0"/>
                <a:cs typeface="Times New Roman" panose="02020603050405020304" pitchFamily="18" charset="0"/>
              </a:rPr>
              <a:t>. </a:t>
            </a:r>
            <a:r>
              <a:rPr lang="en-GB" sz="1200" b="1" dirty="0" smtClean="0">
                <a:latin typeface="Times New Roman" panose="02020603050405020304" pitchFamily="18" charset="0"/>
                <a:cs typeface="Times New Roman" panose="02020603050405020304" pitchFamily="18" charset="0"/>
              </a:rPr>
              <a:t>Don't send your documents late because of it.</a:t>
            </a:r>
          </a:p>
          <a:p>
            <a:pPr marL="285750" indent="-285750">
              <a:spcBef>
                <a:spcPts val="1200"/>
              </a:spcBef>
              <a:buFont typeface="Arial" panose="020B0604020202020204" pitchFamily="34" charset="0"/>
              <a:buChar char="•"/>
            </a:pPr>
            <a:r>
              <a:rPr lang="en-GB" sz="1200" dirty="0" smtClean="0">
                <a:latin typeface="Times New Roman" panose="02020603050405020304" pitchFamily="18" charset="0"/>
                <a:cs typeface="Times New Roman" panose="02020603050405020304" pitchFamily="18" charset="0"/>
              </a:rPr>
              <a:t>For practical questions</a:t>
            </a:r>
            <a:r>
              <a:rPr lang="en-GB" sz="1200" b="1" dirty="0" smtClean="0">
                <a:latin typeface="Times New Roman" panose="02020603050405020304" pitchFamily="18" charset="0"/>
                <a:cs typeface="Times New Roman" panose="02020603050405020304" pitchFamily="18" charset="0"/>
              </a:rPr>
              <a:t>, always contact me first</a:t>
            </a:r>
            <a:r>
              <a:rPr lang="en-GB" sz="1200" dirty="0" smtClean="0">
                <a:latin typeface="Times New Roman" panose="02020603050405020304" pitchFamily="18" charset="0"/>
                <a:cs typeface="Times New Roman" panose="02020603050405020304" pitchFamily="18" charset="0"/>
              </a:rPr>
              <a:t>!</a:t>
            </a:r>
          </a:p>
          <a:p>
            <a:pPr marL="285750" indent="-285750">
              <a:spcBef>
                <a:spcPts val="1200"/>
              </a:spcBef>
              <a:buFont typeface="Arial" panose="020B0604020202020204" pitchFamily="34" charset="0"/>
              <a:buChar char="•"/>
            </a:pPr>
            <a:r>
              <a:rPr lang="en-GB" sz="1200" b="1" dirty="0" smtClean="0">
                <a:latin typeface="Times New Roman" panose="02020603050405020304" pitchFamily="18" charset="0"/>
                <a:cs typeface="Times New Roman" panose="02020603050405020304" pitchFamily="18" charset="0"/>
              </a:rPr>
              <a:t>Don’t deliver </a:t>
            </a:r>
            <a:r>
              <a:rPr lang="en-GB" sz="1200" dirty="0" smtClean="0">
                <a:latin typeface="Times New Roman" panose="02020603050405020304" pitchFamily="18" charset="0"/>
                <a:cs typeface="Times New Roman" panose="02020603050405020304" pitchFamily="18" charset="0"/>
              </a:rPr>
              <a:t>all the documents at once! (starting, ending)</a:t>
            </a:r>
          </a:p>
          <a:p>
            <a:pPr marL="285750" indent="-285750">
              <a:spcBef>
                <a:spcPts val="1200"/>
              </a:spcBef>
              <a:buFont typeface="Arial" panose="020B0604020202020204" pitchFamily="34" charset="0"/>
              <a:buChar char="•"/>
            </a:pPr>
            <a:r>
              <a:rPr lang="en-GB" sz="1200" b="1" dirty="0" smtClean="0">
                <a:solidFill>
                  <a:srgbClr val="FF0000"/>
                </a:solidFill>
                <a:latin typeface="Times New Roman" panose="02020603050405020304" pitchFamily="18" charset="0"/>
                <a:cs typeface="Times New Roman" panose="02020603050405020304" pitchFamily="18" charset="0"/>
              </a:rPr>
              <a:t>The deadlines have to be met!</a:t>
            </a:r>
          </a:p>
          <a:p>
            <a:pPr eaLnBrk="1" hangingPunct="1">
              <a:spcBef>
                <a:spcPct val="0"/>
              </a:spcBef>
            </a:pPr>
            <a:endParaRPr lang="en-GB" dirty="0" smtClean="0"/>
          </a:p>
        </p:txBody>
      </p:sp>
    </p:spTree>
    <p:extLst>
      <p:ext uri="{BB962C8B-B14F-4D97-AF65-F5344CB8AC3E}">
        <p14:creationId xmlns:p14="http://schemas.microsoft.com/office/powerpoint/2010/main" val="24564451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0A0B471-C6D4-4B62-B973-CB7CF8F106C1}" type="slidenum">
              <a:rPr kumimoji="0" lang="hu-HU"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hu-HU" sz="12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5363" name="Slide Image Placeholder 1"/>
          <p:cNvSpPr>
            <a:spLocks noGrp="1" noRot="1" noChangeAspect="1" noTextEdit="1"/>
          </p:cNvSpPr>
          <p:nvPr>
            <p:ph type="sldImg"/>
          </p:nvPr>
        </p:nvSpPr>
        <p:spPr>
          <a:noFill/>
          <a:ln/>
        </p:spPr>
      </p:sp>
      <p:sp>
        <p:nvSpPr>
          <p:cNvPr id="15364" name="Notes Placeholder 2"/>
          <p:cNvSpPr>
            <a:spLocks noGrp="1"/>
          </p:cNvSpPr>
          <p:nvPr>
            <p:ph type="body" idx="1"/>
          </p:nvPr>
        </p:nvSpPr>
        <p:spPr>
          <a:xfrm>
            <a:off x="906357" y="4715153"/>
            <a:ext cx="4984962" cy="4466987"/>
          </a:xfrm>
          <a:noFill/>
          <a:ln>
            <a:solidFill>
              <a:srgbClr val="000000"/>
            </a:solidFill>
          </a:ln>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hu-HU" sz="1200" b="1" kern="0" dirty="0" smtClean="0">
                <a:solidFill>
                  <a:srgbClr val="020266"/>
                </a:solidFill>
                <a:latin typeface="Times New Roman" pitchFamily="18" charset="0"/>
                <a:cs typeface="Times New Roman" pitchFamily="18" charset="0"/>
              </a:rPr>
              <a:t>T</a:t>
            </a:r>
            <a:r>
              <a:rPr lang="en-US" sz="1200" b="1" kern="0" dirty="0" smtClean="0">
                <a:solidFill>
                  <a:srgbClr val="020266"/>
                </a:solidFill>
                <a:latin typeface="Times New Roman" pitchFamily="18" charset="0"/>
                <a:cs typeface="Times New Roman" pitchFamily="18" charset="0"/>
              </a:rPr>
              <a:t>hank you for your attention</a:t>
            </a:r>
            <a:r>
              <a:rPr lang="hu-HU" sz="1200" b="1" kern="0" dirty="0" smtClean="0">
                <a:solidFill>
                  <a:srgbClr val="020266"/>
                </a:solidFill>
                <a:latin typeface="Times New Roman" pitchFamily="18" charset="0"/>
                <a:cs typeface="Times New Roman" pitchFamily="18" charset="0"/>
              </a:rPr>
              <a:t>!</a:t>
            </a:r>
          </a:p>
          <a:p>
            <a:pPr eaLnBrk="1" hangingPunct="1">
              <a:spcBef>
                <a:spcPct val="0"/>
              </a:spcBef>
            </a:pPr>
            <a:r>
              <a:rPr lang="hu-HU" sz="1200" b="0" i="0" kern="1200" noProof="0" dirty="0" smtClean="0">
                <a:solidFill>
                  <a:schemeClr val="tx1"/>
                </a:solidFill>
                <a:effectLst/>
                <a:latin typeface="+mn-lt"/>
                <a:ea typeface="+mn-ea"/>
                <a:cs typeface="+mn-cs"/>
              </a:rPr>
              <a:t>I</a:t>
            </a:r>
            <a:r>
              <a:rPr lang="en-GB" sz="1200" b="0" i="0" kern="1200" noProof="0" dirty="0" smtClean="0">
                <a:solidFill>
                  <a:schemeClr val="tx1"/>
                </a:solidFill>
                <a:latin typeface="+mn-lt"/>
                <a:ea typeface="+mn-ea"/>
                <a:cs typeface="+mn-cs"/>
              </a:rPr>
              <a:t>f you have any questions</a:t>
            </a:r>
            <a:r>
              <a:rPr lang="hu-HU" sz="1200" b="0" i="0" kern="1200" noProof="0" dirty="0" smtClean="0">
                <a:solidFill>
                  <a:schemeClr val="tx1"/>
                </a:solidFill>
                <a:latin typeface="+mn-lt"/>
                <a:ea typeface="+mn-ea"/>
                <a:cs typeface="+mn-cs"/>
              </a:rPr>
              <a:t>,</a:t>
            </a:r>
            <a:r>
              <a:rPr lang="en-GB" sz="1200" b="0" i="0" kern="1200" noProof="0" dirty="0" smtClean="0">
                <a:solidFill>
                  <a:schemeClr val="tx1"/>
                </a:solidFill>
                <a:latin typeface="+mn-lt"/>
                <a:ea typeface="+mn-ea"/>
                <a:cs typeface="+mn-cs"/>
              </a:rPr>
              <a:t> you can write</a:t>
            </a:r>
            <a:r>
              <a:rPr lang="hu-HU" sz="1200" b="0" i="0" kern="1200" baseline="0" noProof="0" dirty="0" smtClean="0">
                <a:solidFill>
                  <a:schemeClr val="tx1"/>
                </a:solidFill>
                <a:latin typeface="+mn-lt"/>
                <a:ea typeface="+mn-ea"/>
                <a:cs typeface="+mn-cs"/>
              </a:rPr>
              <a:t> an </a:t>
            </a:r>
            <a:r>
              <a:rPr lang="en-GB" sz="1200" b="0" i="0" kern="1200" noProof="0" dirty="0" smtClean="0">
                <a:solidFill>
                  <a:schemeClr val="tx1"/>
                </a:solidFill>
                <a:latin typeface="+mn-lt"/>
                <a:ea typeface="+mn-ea"/>
                <a:cs typeface="+mn-cs"/>
              </a:rPr>
              <a:t>e-mail me to masa.barbara@szte.hu.</a:t>
            </a:r>
            <a:r>
              <a:rPr lang="en-GB" baseline="0" noProof="0" dirty="0" smtClean="0"/>
              <a:t> </a:t>
            </a:r>
            <a:endParaRPr lang="en-GB" dirty="0" smtClean="0"/>
          </a:p>
        </p:txBody>
      </p:sp>
    </p:spTree>
    <p:extLst>
      <p:ext uri="{BB962C8B-B14F-4D97-AF65-F5344CB8AC3E}">
        <p14:creationId xmlns:p14="http://schemas.microsoft.com/office/powerpoint/2010/main" val="16145000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914400" y="2130426"/>
            <a:ext cx="10363200" cy="1470025"/>
          </a:xfrm>
        </p:spPr>
        <p:txBody>
          <a:bodyPr/>
          <a:lstStyle/>
          <a:p>
            <a:r>
              <a:rPr lang="hu-HU" smtClean="0"/>
              <a:t>Mintacím szerkesztése</a:t>
            </a:r>
            <a:endParaRPr lang="hu-HU"/>
          </a:p>
        </p:txBody>
      </p:sp>
      <p:sp>
        <p:nvSpPr>
          <p:cNvPr id="3" name="Alcím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hu-HU" smtClean="0"/>
              <a:t>Alcím mintájának szerkesztése</a:t>
            </a:r>
            <a:endParaRPr lang="hu-HU"/>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8DA57282-714B-44AB-98E1-D72CC6FB69E6}" type="slidenum">
              <a:rPr lang="hu-HU"/>
              <a:pPr>
                <a:defRPr/>
              </a:pPr>
              <a:t>‹#›</a:t>
            </a:fld>
            <a:endParaRPr lang="hu-HU"/>
          </a:p>
        </p:txBody>
      </p:sp>
    </p:spTree>
    <p:extLst>
      <p:ext uri="{BB962C8B-B14F-4D97-AF65-F5344CB8AC3E}">
        <p14:creationId xmlns:p14="http://schemas.microsoft.com/office/powerpoint/2010/main" val="139565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3640EE03-BFDF-4457-B584-90AF33EDC229}" type="slidenum">
              <a:rPr lang="hu-HU"/>
              <a:pPr>
                <a:defRPr/>
              </a:pPr>
              <a:t>‹#›</a:t>
            </a:fld>
            <a:endParaRPr lang="hu-HU"/>
          </a:p>
        </p:txBody>
      </p:sp>
    </p:spTree>
    <p:extLst>
      <p:ext uri="{BB962C8B-B14F-4D97-AF65-F5344CB8AC3E}">
        <p14:creationId xmlns:p14="http://schemas.microsoft.com/office/powerpoint/2010/main" val="3989121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963084" y="4406901"/>
            <a:ext cx="10363200" cy="1362075"/>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u-HU" smtClean="0"/>
              <a:t>Mintaszöveg szerkesztése</a:t>
            </a:r>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D56B000E-0A1D-4B98-BE68-6357E09D19DD}" type="slidenum">
              <a:rPr lang="hu-HU"/>
              <a:pPr>
                <a:defRPr/>
              </a:pPr>
              <a:t>‹#›</a:t>
            </a:fld>
            <a:endParaRPr lang="hu-HU"/>
          </a:p>
        </p:txBody>
      </p:sp>
    </p:spTree>
    <p:extLst>
      <p:ext uri="{BB962C8B-B14F-4D97-AF65-F5344CB8AC3E}">
        <p14:creationId xmlns:p14="http://schemas.microsoft.com/office/powerpoint/2010/main" val="438309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pPr>
              <a:defRPr/>
            </a:pPr>
            <a:fld id="{161A9FF6-B8A9-4A95-A196-8BE52FAE65BD}" type="slidenum">
              <a:rPr lang="hu-HU"/>
              <a:pPr>
                <a:defRPr/>
              </a:pPr>
              <a:t>‹#›</a:t>
            </a:fld>
            <a:endParaRPr lang="hu-HU"/>
          </a:p>
        </p:txBody>
      </p:sp>
    </p:spTree>
    <p:extLst>
      <p:ext uri="{BB962C8B-B14F-4D97-AF65-F5344CB8AC3E}">
        <p14:creationId xmlns:p14="http://schemas.microsoft.com/office/powerpoint/2010/main" val="1917367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Tartalom helye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Tartalom helye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7" name="Rectangle 4"/>
          <p:cNvSpPr>
            <a:spLocks noGrp="1" noChangeArrowheads="1"/>
          </p:cNvSpPr>
          <p:nvPr>
            <p:ph type="dt" sz="half" idx="10"/>
          </p:nvPr>
        </p:nvSpPr>
        <p:spPr>
          <a:ln/>
        </p:spPr>
        <p:txBody>
          <a:bodyPr/>
          <a:lstStyle>
            <a:lvl1pPr>
              <a:defRPr/>
            </a:lvl1pPr>
          </a:lstStyle>
          <a:p>
            <a:pPr>
              <a:defRPr/>
            </a:pPr>
            <a:endParaRPr lang="hu-HU"/>
          </a:p>
        </p:txBody>
      </p:sp>
      <p:sp>
        <p:nvSpPr>
          <p:cNvPr id="8" name="Rectangle 5"/>
          <p:cNvSpPr>
            <a:spLocks noGrp="1" noChangeArrowheads="1"/>
          </p:cNvSpPr>
          <p:nvPr>
            <p:ph type="ftr" sz="quarter" idx="11"/>
          </p:nvPr>
        </p:nvSpPr>
        <p:spPr>
          <a:ln/>
        </p:spPr>
        <p:txBody>
          <a:bodyPr/>
          <a:lstStyle>
            <a:lvl1pPr>
              <a:defRPr/>
            </a:lvl1pPr>
          </a:lstStyle>
          <a:p>
            <a:pPr>
              <a:defRPr/>
            </a:pPr>
            <a:endParaRPr lang="hu-HU"/>
          </a:p>
        </p:txBody>
      </p:sp>
      <p:sp>
        <p:nvSpPr>
          <p:cNvPr id="9" name="Rectangle 6"/>
          <p:cNvSpPr>
            <a:spLocks noGrp="1" noChangeArrowheads="1"/>
          </p:cNvSpPr>
          <p:nvPr>
            <p:ph type="sldNum" sz="quarter" idx="12"/>
          </p:nvPr>
        </p:nvSpPr>
        <p:spPr>
          <a:ln/>
        </p:spPr>
        <p:txBody>
          <a:bodyPr/>
          <a:lstStyle>
            <a:lvl1pPr>
              <a:defRPr/>
            </a:lvl1pPr>
          </a:lstStyle>
          <a:p>
            <a:pPr>
              <a:defRPr/>
            </a:pPr>
            <a:fld id="{09E40EDE-D702-4C7B-BA05-5DC175F64A76}" type="slidenum">
              <a:rPr lang="hu-HU"/>
              <a:pPr>
                <a:defRPr/>
              </a:pPr>
              <a:t>‹#›</a:t>
            </a:fld>
            <a:endParaRPr lang="hu-HU"/>
          </a:p>
        </p:txBody>
      </p:sp>
    </p:spTree>
    <p:extLst>
      <p:ext uri="{BB962C8B-B14F-4D97-AF65-F5344CB8AC3E}">
        <p14:creationId xmlns:p14="http://schemas.microsoft.com/office/powerpoint/2010/main" val="3199634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Rectangle 4"/>
          <p:cNvSpPr>
            <a:spLocks noGrp="1" noChangeArrowheads="1"/>
          </p:cNvSpPr>
          <p:nvPr>
            <p:ph type="dt" sz="half" idx="10"/>
          </p:nvPr>
        </p:nvSpPr>
        <p:spPr>
          <a:ln/>
        </p:spPr>
        <p:txBody>
          <a:bodyPr/>
          <a:lstStyle>
            <a:lvl1pPr>
              <a:defRPr/>
            </a:lvl1pPr>
          </a:lstStyle>
          <a:p>
            <a:pPr>
              <a:defRPr/>
            </a:pPr>
            <a:endParaRPr lang="hu-HU"/>
          </a:p>
        </p:txBody>
      </p:sp>
      <p:sp>
        <p:nvSpPr>
          <p:cNvPr id="4" name="Rectangle 5"/>
          <p:cNvSpPr>
            <a:spLocks noGrp="1" noChangeArrowheads="1"/>
          </p:cNvSpPr>
          <p:nvPr>
            <p:ph type="ftr" sz="quarter" idx="11"/>
          </p:nvPr>
        </p:nvSpPr>
        <p:spPr>
          <a:ln/>
        </p:spPr>
        <p:txBody>
          <a:bodyPr/>
          <a:lstStyle>
            <a:lvl1pPr>
              <a:defRPr/>
            </a:lvl1pPr>
          </a:lstStyle>
          <a:p>
            <a:pPr>
              <a:defRPr/>
            </a:pPr>
            <a:endParaRPr lang="hu-HU"/>
          </a:p>
        </p:txBody>
      </p:sp>
      <p:sp>
        <p:nvSpPr>
          <p:cNvPr id="5" name="Rectangle 6"/>
          <p:cNvSpPr>
            <a:spLocks noGrp="1" noChangeArrowheads="1"/>
          </p:cNvSpPr>
          <p:nvPr>
            <p:ph type="sldNum" sz="quarter" idx="12"/>
          </p:nvPr>
        </p:nvSpPr>
        <p:spPr>
          <a:ln/>
        </p:spPr>
        <p:txBody>
          <a:bodyPr/>
          <a:lstStyle>
            <a:lvl1pPr>
              <a:defRPr/>
            </a:lvl1pPr>
          </a:lstStyle>
          <a:p>
            <a:pPr>
              <a:defRPr/>
            </a:pPr>
            <a:fld id="{C88E87A3-CABE-4B39-B5C4-5E34A6B970BD}" type="slidenum">
              <a:rPr lang="hu-HU"/>
              <a:pPr>
                <a:defRPr/>
              </a:pPr>
              <a:t>‹#›</a:t>
            </a:fld>
            <a:endParaRPr lang="hu-HU"/>
          </a:p>
        </p:txBody>
      </p:sp>
    </p:spTree>
    <p:extLst>
      <p:ext uri="{BB962C8B-B14F-4D97-AF65-F5344CB8AC3E}">
        <p14:creationId xmlns:p14="http://schemas.microsoft.com/office/powerpoint/2010/main" val="3480299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hu-HU"/>
          </a:p>
        </p:txBody>
      </p:sp>
      <p:sp>
        <p:nvSpPr>
          <p:cNvPr id="3" name="Rectangle 5"/>
          <p:cNvSpPr>
            <a:spLocks noGrp="1" noChangeArrowheads="1"/>
          </p:cNvSpPr>
          <p:nvPr>
            <p:ph type="ftr" sz="quarter" idx="11"/>
          </p:nvPr>
        </p:nvSpPr>
        <p:spPr>
          <a:ln/>
        </p:spPr>
        <p:txBody>
          <a:bodyPr/>
          <a:lstStyle>
            <a:lvl1pPr>
              <a:defRPr/>
            </a:lvl1pPr>
          </a:lstStyle>
          <a:p>
            <a:pPr>
              <a:defRPr/>
            </a:pPr>
            <a:endParaRPr lang="hu-HU"/>
          </a:p>
        </p:txBody>
      </p:sp>
      <p:sp>
        <p:nvSpPr>
          <p:cNvPr id="4" name="Rectangle 6"/>
          <p:cNvSpPr>
            <a:spLocks noGrp="1" noChangeArrowheads="1"/>
          </p:cNvSpPr>
          <p:nvPr>
            <p:ph type="sldNum" sz="quarter" idx="12"/>
          </p:nvPr>
        </p:nvSpPr>
        <p:spPr>
          <a:ln/>
        </p:spPr>
        <p:txBody>
          <a:bodyPr/>
          <a:lstStyle>
            <a:lvl1pPr>
              <a:defRPr/>
            </a:lvl1pPr>
          </a:lstStyle>
          <a:p>
            <a:pPr>
              <a:defRPr/>
            </a:pPr>
            <a:fld id="{F018B75A-299A-49DF-87B0-D6DE12E53CCC}" type="slidenum">
              <a:rPr lang="hu-HU"/>
              <a:pPr>
                <a:defRPr/>
              </a:pPr>
              <a:t>‹#›</a:t>
            </a:fld>
            <a:endParaRPr lang="hu-HU"/>
          </a:p>
        </p:txBody>
      </p:sp>
    </p:spTree>
    <p:extLst>
      <p:ext uri="{BB962C8B-B14F-4D97-AF65-F5344CB8AC3E}">
        <p14:creationId xmlns:p14="http://schemas.microsoft.com/office/powerpoint/2010/main" val="857637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609601" y="273050"/>
            <a:ext cx="4011084" cy="1162050"/>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pPr>
              <a:defRPr/>
            </a:pPr>
            <a:fld id="{294686D5-6A22-497A-A8EE-66B0F346199A}" type="slidenum">
              <a:rPr lang="hu-HU"/>
              <a:pPr>
                <a:defRPr/>
              </a:pPr>
              <a:t>‹#›</a:t>
            </a:fld>
            <a:endParaRPr lang="hu-HU"/>
          </a:p>
        </p:txBody>
      </p:sp>
    </p:spTree>
    <p:extLst>
      <p:ext uri="{BB962C8B-B14F-4D97-AF65-F5344CB8AC3E}">
        <p14:creationId xmlns:p14="http://schemas.microsoft.com/office/powerpoint/2010/main" val="662534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2389717" y="4800600"/>
            <a:ext cx="7315200" cy="5667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u-HU" noProof="0" smtClean="0"/>
          </a:p>
        </p:txBody>
      </p:sp>
      <p:sp>
        <p:nvSpPr>
          <p:cNvPr id="4" name="Szöveg hely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pPr>
              <a:defRPr/>
            </a:pPr>
            <a:fld id="{596A0EE1-AA1D-49C0-832E-7E81FFB51E28}" type="slidenum">
              <a:rPr lang="hu-HU"/>
              <a:pPr>
                <a:defRPr/>
              </a:pPr>
              <a:t>‹#›</a:t>
            </a:fld>
            <a:endParaRPr lang="hu-HU"/>
          </a:p>
        </p:txBody>
      </p:sp>
    </p:spTree>
    <p:extLst>
      <p:ext uri="{BB962C8B-B14F-4D97-AF65-F5344CB8AC3E}">
        <p14:creationId xmlns:p14="http://schemas.microsoft.com/office/powerpoint/2010/main" val="1305578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3EAD7615-48A5-4DFE-A1B8-42BA7F210213}" type="slidenum">
              <a:rPr lang="hu-HU"/>
              <a:pPr>
                <a:defRPr/>
              </a:pPr>
              <a:t>‹#›</a:t>
            </a:fld>
            <a:endParaRPr lang="hu-HU"/>
          </a:p>
        </p:txBody>
      </p:sp>
    </p:spTree>
    <p:extLst>
      <p:ext uri="{BB962C8B-B14F-4D97-AF65-F5344CB8AC3E}">
        <p14:creationId xmlns:p14="http://schemas.microsoft.com/office/powerpoint/2010/main" val="3577198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8839200" y="274639"/>
            <a:ext cx="2743200" cy="5851525"/>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609600" y="274639"/>
            <a:ext cx="8026400" cy="5851525"/>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4F415756-E5A2-4703-B0D8-0EEB6BCABE9A}" type="slidenum">
              <a:rPr lang="hu-HU"/>
              <a:pPr>
                <a:defRPr/>
              </a:pPr>
              <a:t>‹#›</a:t>
            </a:fld>
            <a:endParaRPr lang="hu-HU"/>
          </a:p>
        </p:txBody>
      </p:sp>
    </p:spTree>
    <p:extLst>
      <p:ext uri="{BB962C8B-B14F-4D97-AF65-F5344CB8AC3E}">
        <p14:creationId xmlns:p14="http://schemas.microsoft.com/office/powerpoint/2010/main" val="3266250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u-HU" smtClean="0"/>
              <a:t>Mintacím szerkesztése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defRPr b="0"/>
            </a:lvl1pPr>
          </a:lstStyle>
          <a:p>
            <a:pPr>
              <a:defRPr/>
            </a:pPr>
            <a:endParaRPr lang="hu-HU"/>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b="0"/>
            </a:lvl1pPr>
          </a:lstStyle>
          <a:p>
            <a:pPr>
              <a:defRPr/>
            </a:pPr>
            <a:endParaRPr lang="hu-HU"/>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b="0"/>
            </a:lvl1pPr>
          </a:lstStyle>
          <a:p>
            <a:pPr>
              <a:defRPr/>
            </a:pPr>
            <a:fld id="{7F65F1D7-6E4B-4637-9516-521F381FEE94}" type="slidenum">
              <a:rPr lang="hu-HU"/>
              <a:pPr>
                <a:defRPr/>
              </a:pPr>
              <a:t>‹#›</a:t>
            </a:fld>
            <a:endParaRPr lang="hu-HU"/>
          </a:p>
        </p:txBody>
      </p:sp>
    </p:spTree>
    <p:extLst>
      <p:ext uri="{BB962C8B-B14F-4D97-AF65-F5344CB8AC3E}">
        <p14:creationId xmlns:p14="http://schemas.microsoft.com/office/powerpoint/2010/main" val="3264536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hyperlink" Target="https://u-szeged.hu/sztekarrier/hallgatoknak-for/information-in-english"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hyperlink" Target="mailto:masa.barbara@szte.hu"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hyperlink" Target="https://u-szeged.hu/sztekarrier/hallgatoknak-for/information-in-english"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gif"/></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9.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32.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7.png"/><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hyperlink" Target="mailto:masa.barbara@szte.hu" TargetMode="External"/><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3" name="Rectangle 3"/>
          <p:cNvSpPr>
            <a:spLocks noGrp="1" noChangeArrowheads="1"/>
          </p:cNvSpPr>
          <p:nvPr>
            <p:ph type="title"/>
          </p:nvPr>
        </p:nvSpPr>
        <p:spPr>
          <a:xfrm>
            <a:off x="2536530" y="1159614"/>
            <a:ext cx="8229600" cy="2304256"/>
          </a:xfrm>
        </p:spPr>
        <p:txBody>
          <a:bodyPr/>
          <a:lstStyle/>
          <a:p>
            <a:pPr eaLnBrk="1" hangingPunct="1">
              <a:defRPr/>
            </a:pPr>
            <a:r>
              <a:rPr lang="en-GB" sz="5400" b="1" dirty="0">
                <a:solidFill>
                  <a:srgbClr val="660530"/>
                </a:solidFill>
                <a:latin typeface="Times New Roman" pitchFamily="18" charset="0"/>
                <a:cs typeface="Times New Roman" pitchFamily="18" charset="0"/>
              </a:rPr>
              <a:t>General Information on </a:t>
            </a:r>
            <a:r>
              <a:rPr lang="hu-HU" sz="5400" b="1" dirty="0" smtClean="0">
                <a:solidFill>
                  <a:srgbClr val="660530"/>
                </a:solidFill>
                <a:latin typeface="Times New Roman" pitchFamily="18" charset="0"/>
                <a:cs typeface="Times New Roman" pitchFamily="18" charset="0"/>
              </a:rPr>
              <a:t>Professional</a:t>
            </a:r>
            <a:r>
              <a:rPr lang="en-GB" sz="5400" b="1" dirty="0" smtClean="0">
                <a:solidFill>
                  <a:srgbClr val="660530"/>
                </a:solidFill>
                <a:latin typeface="Times New Roman" pitchFamily="18" charset="0"/>
                <a:cs typeface="Times New Roman" pitchFamily="18" charset="0"/>
              </a:rPr>
              <a:t> </a:t>
            </a:r>
            <a:r>
              <a:rPr lang="en-GB" sz="5400" b="1" dirty="0">
                <a:solidFill>
                  <a:srgbClr val="660530"/>
                </a:solidFill>
                <a:latin typeface="Times New Roman" pitchFamily="18" charset="0"/>
                <a:cs typeface="Times New Roman" pitchFamily="18" charset="0"/>
              </a:rPr>
              <a:t>Internship</a:t>
            </a:r>
            <a:endParaRPr lang="hu-HU" sz="5400" b="1" dirty="0">
              <a:solidFill>
                <a:srgbClr val="660530"/>
              </a:solidFill>
              <a:latin typeface="Times New Roman" pitchFamily="18" charset="0"/>
              <a:cs typeface="Times New Roman" pitchFamily="18" charset="0"/>
            </a:endParaRPr>
          </a:p>
        </p:txBody>
      </p:sp>
      <p:pic>
        <p:nvPicPr>
          <p:cNvPr id="2055" name="Picture 7" descr="KÃ©ptalÃ¡lat a kÃ¶vetkezÅre: âszte gtk logoâ"/>
          <p:cNvPicPr>
            <a:picLocks noChangeAspect="1" noChangeArrowheads="1"/>
          </p:cNvPicPr>
          <p:nvPr/>
        </p:nvPicPr>
        <p:blipFill>
          <a:blip r:embed="rId3" cstate="print"/>
          <a:srcRect/>
          <a:stretch>
            <a:fillRect/>
          </a:stretch>
        </p:blipFill>
        <p:spPr bwMode="auto">
          <a:xfrm>
            <a:off x="897086" y="450588"/>
            <a:ext cx="4181475" cy="714375"/>
          </a:xfrm>
          <a:prstGeom prst="rect">
            <a:avLst/>
          </a:prstGeom>
          <a:noFill/>
        </p:spPr>
      </p:pic>
      <p:pic>
        <p:nvPicPr>
          <p:cNvPr id="2" name="Kép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37085" y="205371"/>
            <a:ext cx="3785419" cy="1391222"/>
          </a:xfrm>
          <a:prstGeom prst="rect">
            <a:avLst/>
          </a:prstGeom>
        </p:spPr>
      </p:pic>
      <p:sp>
        <p:nvSpPr>
          <p:cNvPr id="5" name="Szövegdoboz 4"/>
          <p:cNvSpPr txBox="1"/>
          <p:nvPr/>
        </p:nvSpPr>
        <p:spPr>
          <a:xfrm>
            <a:off x="2056387" y="4681026"/>
            <a:ext cx="3022174" cy="1754326"/>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Made by: </a:t>
            </a:r>
          </a:p>
          <a:p>
            <a:r>
              <a:rPr lang="en-GB" dirty="0">
                <a:latin typeface="Times New Roman" panose="02020603050405020304" pitchFamily="18" charset="0"/>
                <a:cs typeface="Times New Roman" panose="02020603050405020304" pitchFamily="18" charset="0"/>
              </a:rPr>
              <a:t>Barbara </a:t>
            </a:r>
            <a:r>
              <a:rPr lang="en-GB" dirty="0" smtClean="0">
                <a:latin typeface="Times New Roman" panose="02020603050405020304" pitchFamily="18" charset="0"/>
                <a:cs typeface="Times New Roman" panose="02020603050405020304" pitchFamily="18" charset="0"/>
              </a:rPr>
              <a:t>Masa</a:t>
            </a:r>
            <a:endParaRPr lang="en-GB"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GTK Career </a:t>
            </a:r>
            <a:r>
              <a:rPr lang="en-GB" dirty="0" smtClean="0">
                <a:latin typeface="Times New Roman" panose="02020603050405020304" pitchFamily="18" charset="0"/>
                <a:cs typeface="Times New Roman" panose="02020603050405020304" pitchFamily="18" charset="0"/>
              </a:rPr>
              <a:t>Office</a:t>
            </a:r>
            <a:endParaRPr lang="hu-HU" dirty="0" smtClean="0">
              <a:latin typeface="Times New Roman" panose="02020603050405020304" pitchFamily="18" charset="0"/>
              <a:cs typeface="Times New Roman" panose="02020603050405020304" pitchFamily="18" charset="0"/>
            </a:endParaRPr>
          </a:p>
          <a:p>
            <a:r>
              <a:rPr lang="hu-HU" dirty="0" smtClean="0">
                <a:latin typeface="Times New Roman" panose="02020603050405020304" pitchFamily="18" charset="0"/>
                <a:cs typeface="Times New Roman" panose="02020603050405020304" pitchFamily="18" charset="0"/>
              </a:rPr>
              <a:t>Student </a:t>
            </a:r>
            <a:r>
              <a:rPr lang="hu-HU" dirty="0" err="1" smtClean="0">
                <a:latin typeface="Times New Roman" panose="02020603050405020304" pitchFamily="18" charset="0"/>
                <a:cs typeface="Times New Roman" panose="02020603050405020304" pitchFamily="18" charset="0"/>
              </a:rPr>
              <a:t>Coordinator</a:t>
            </a:r>
            <a:endParaRPr lang="en-GB"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Szeged</a:t>
            </a:r>
            <a:r>
              <a:rPr lang="en-GB" dirty="0" smtClean="0">
                <a:latin typeface="Times New Roman" panose="02020603050405020304" pitchFamily="18" charset="0"/>
                <a:cs typeface="Times New Roman" panose="02020603050405020304" pitchFamily="18" charset="0"/>
              </a:rPr>
              <a:t>, </a:t>
            </a:r>
            <a:r>
              <a:rPr lang="hu-HU" dirty="0" smtClean="0">
                <a:latin typeface="Times New Roman" panose="02020603050405020304" pitchFamily="18" charset="0"/>
                <a:cs typeface="Times New Roman" panose="02020603050405020304" pitchFamily="18" charset="0"/>
              </a:rPr>
              <a:t>10</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March</a:t>
            </a:r>
            <a:r>
              <a:rPr lang="hu-HU" dirty="0" smtClean="0">
                <a:latin typeface="Times New Roman" panose="02020603050405020304" pitchFamily="18" charset="0"/>
                <a:cs typeface="Times New Roman" panose="02020603050405020304" pitchFamily="18" charset="0"/>
              </a:rPr>
              <a:t> </a:t>
            </a:r>
            <a:r>
              <a:rPr lang="hu-HU" dirty="0" smtClean="0">
                <a:latin typeface="Times New Roman" panose="02020603050405020304" pitchFamily="18" charset="0"/>
                <a:cs typeface="Times New Roman" panose="02020603050405020304" pitchFamily="18" charset="0"/>
              </a:rPr>
              <a:t>2025</a:t>
            </a:r>
            <a:endParaRPr lang="en-GB" dirty="0">
              <a:latin typeface="Times New Roman" panose="02020603050405020304" pitchFamily="18" charset="0"/>
              <a:cs typeface="Times New Roman" panose="02020603050405020304" pitchFamily="18" charset="0"/>
            </a:endParaRPr>
          </a:p>
          <a:p>
            <a:endParaRPr lang="hu-HU" dirty="0" smtClean="0">
              <a:latin typeface="Times New Roman" panose="02020603050405020304" pitchFamily="18" charset="0"/>
              <a:cs typeface="Times New Roman" panose="02020603050405020304" pitchFamily="18" charset="0"/>
            </a:endParaRPr>
          </a:p>
        </p:txBody>
      </p:sp>
      <p:pic>
        <p:nvPicPr>
          <p:cNvPr id="6" name="Kép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6469" y="3530366"/>
            <a:ext cx="3829722" cy="255314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074410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grpId="0" nodeType="withEffect">
                                  <p:stCondLst>
                                    <p:cond delay="0"/>
                                  </p:stCondLst>
                                  <p:endCondLst>
                                    <p:cond evt="onNext" delay="0">
                                      <p:tgtEl>
                                        <p:sldTgt/>
                                      </p:tgtEl>
                                    </p:cond>
                                  </p:endCondLst>
                                  <p:childTnLst>
                                    <p:animRot by="120000">
                                      <p:cBhvr>
                                        <p:cTn id="6" dur="100" fill="hold">
                                          <p:stCondLst>
                                            <p:cond delay="0"/>
                                          </p:stCondLst>
                                        </p:cTn>
                                        <p:tgtEl>
                                          <p:spTgt spid="189443"/>
                                        </p:tgtEl>
                                        <p:attrNameLst>
                                          <p:attrName>r</p:attrName>
                                        </p:attrNameLst>
                                      </p:cBhvr>
                                    </p:animRot>
                                    <p:animRot by="-240000">
                                      <p:cBhvr>
                                        <p:cTn id="7" dur="200" fill="hold">
                                          <p:stCondLst>
                                            <p:cond delay="200"/>
                                          </p:stCondLst>
                                        </p:cTn>
                                        <p:tgtEl>
                                          <p:spTgt spid="189443"/>
                                        </p:tgtEl>
                                        <p:attrNameLst>
                                          <p:attrName>r</p:attrName>
                                        </p:attrNameLst>
                                      </p:cBhvr>
                                    </p:animRot>
                                    <p:animRot by="240000">
                                      <p:cBhvr>
                                        <p:cTn id="8" dur="200" fill="hold">
                                          <p:stCondLst>
                                            <p:cond delay="400"/>
                                          </p:stCondLst>
                                        </p:cTn>
                                        <p:tgtEl>
                                          <p:spTgt spid="189443"/>
                                        </p:tgtEl>
                                        <p:attrNameLst>
                                          <p:attrName>r</p:attrName>
                                        </p:attrNameLst>
                                      </p:cBhvr>
                                    </p:animRot>
                                    <p:animRot by="-240000">
                                      <p:cBhvr>
                                        <p:cTn id="9" dur="200" fill="hold">
                                          <p:stCondLst>
                                            <p:cond delay="600"/>
                                          </p:stCondLst>
                                        </p:cTn>
                                        <p:tgtEl>
                                          <p:spTgt spid="189443"/>
                                        </p:tgtEl>
                                        <p:attrNameLst>
                                          <p:attrName>r</p:attrName>
                                        </p:attrNameLst>
                                      </p:cBhvr>
                                    </p:animRot>
                                    <p:animRot by="120000">
                                      <p:cBhvr>
                                        <p:cTn id="10" dur="200" fill="hold">
                                          <p:stCondLst>
                                            <p:cond delay="800"/>
                                          </p:stCondLst>
                                        </p:cTn>
                                        <p:tgtEl>
                                          <p:spTgt spid="18944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4294967295"/>
          </p:nvPr>
        </p:nvSpPr>
        <p:spPr>
          <a:xfrm>
            <a:off x="2209801" y="1124744"/>
            <a:ext cx="8322121" cy="4857750"/>
          </a:xfrm>
        </p:spPr>
        <p:txBody>
          <a:bodyPr/>
          <a:lstStyle/>
          <a:p>
            <a:pPr eaLnBrk="1" hangingPunct="1"/>
            <a:endParaRPr lang="hu-HU" sz="2400" dirty="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a:p>
            <a:pPr eaLnBrk="1" hangingPunct="1"/>
            <a:endParaRPr lang="hu-HU" sz="2400" dirty="0" smtClean="0">
              <a:latin typeface="Times New Roman" panose="02020603050405020304" pitchFamily="18" charset="0"/>
              <a:cs typeface="Times New Roman" panose="02020603050405020304" pitchFamily="18" charset="0"/>
            </a:endParaRPr>
          </a:p>
          <a:p>
            <a:pPr eaLnBrk="1" hangingPunct="1"/>
            <a:endParaRPr lang="hu-HU" sz="2400" dirty="0" smtClean="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p:txBody>
      </p:sp>
      <p:sp>
        <p:nvSpPr>
          <p:cNvPr id="5123" name="Rectangle 2"/>
          <p:cNvSpPr>
            <a:spLocks noChangeArrowheads="1"/>
          </p:cNvSpPr>
          <p:nvPr/>
        </p:nvSpPr>
        <p:spPr bwMode="auto">
          <a:xfrm>
            <a:off x="1192270" y="253999"/>
            <a:ext cx="7772400" cy="533400"/>
          </a:xfrm>
          <a:prstGeom prst="rect">
            <a:avLst/>
          </a:prstGeom>
          <a:noFill/>
          <a:ln>
            <a:noFill/>
          </a:ln>
          <a:extLst/>
        </p:spPr>
        <p:txBody>
          <a:bodyPr anchor="ctr"/>
          <a:lstStyle/>
          <a:p>
            <a:pPr fontAlgn="base">
              <a:spcBef>
                <a:spcPct val="0"/>
              </a:spcBef>
              <a:spcAft>
                <a:spcPct val="0"/>
              </a:spcAft>
              <a:defRPr/>
            </a:pPr>
            <a:endParaRPr lang="en-GB" sz="3200" b="1" dirty="0">
              <a:solidFill>
                <a:srgbClr val="000066"/>
              </a:solidFill>
              <a:latin typeface="Times New Roman" pitchFamily="18" charset="0"/>
              <a:cs typeface="Times New Roman" pitchFamily="18" charset="0"/>
            </a:endParaRPr>
          </a:p>
        </p:txBody>
      </p:sp>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91545" y="44962"/>
            <a:ext cx="2327399" cy="855369"/>
          </a:xfrm>
          <a:prstGeom prst="rect">
            <a:avLst/>
          </a:prstGeom>
        </p:spPr>
      </p:pic>
      <p:sp>
        <p:nvSpPr>
          <p:cNvPr id="18" name="Szövegdoboz 17"/>
          <p:cNvSpPr txBox="1"/>
          <p:nvPr/>
        </p:nvSpPr>
        <p:spPr>
          <a:xfrm>
            <a:off x="802238" y="1291461"/>
            <a:ext cx="6972493" cy="2308324"/>
          </a:xfrm>
          <a:prstGeom prst="rect">
            <a:avLst/>
          </a:prstGeom>
          <a:noFill/>
        </p:spPr>
        <p:txBody>
          <a:bodyPr wrap="square" rtlCol="0">
            <a:spAutoFit/>
          </a:bodyPr>
          <a:lstStyle/>
          <a:p>
            <a:r>
              <a:rPr lang="hu-HU" b="1" u="sng" dirty="0">
                <a:solidFill>
                  <a:srgbClr val="660530"/>
                </a:solidFill>
                <a:latin typeface="Times New Roman" panose="02020603050405020304" pitchFamily="18" charset="0"/>
                <a:cs typeface="Times New Roman" panose="02020603050405020304" pitchFamily="18" charset="0"/>
              </a:rPr>
              <a:t>Website:</a:t>
            </a:r>
            <a:r>
              <a:rPr lang="hu-HU" dirty="0">
                <a:solidFill>
                  <a:srgbClr val="660530"/>
                </a:solidFill>
                <a:latin typeface="Times New Roman" panose="02020603050405020304" pitchFamily="18" charset="0"/>
                <a:cs typeface="Times New Roman" panose="02020603050405020304" pitchFamily="18" charset="0"/>
              </a:rPr>
              <a:t> </a:t>
            </a:r>
            <a:r>
              <a:rPr lang="hu-HU" dirty="0">
                <a:solidFill>
                  <a:schemeClr val="accent2">
                    <a:lumMod val="50000"/>
                  </a:schemeClr>
                </a:solidFill>
                <a:latin typeface="Times New Roman" panose="02020603050405020304" pitchFamily="18" charset="0"/>
                <a:cs typeface="Times New Roman" panose="02020603050405020304" pitchFamily="18" charset="0"/>
                <a:hlinkClick r:id="rId4"/>
              </a:rPr>
              <a:t>https://</a:t>
            </a:r>
            <a:r>
              <a:rPr lang="hu-HU" dirty="0" smtClean="0">
                <a:solidFill>
                  <a:schemeClr val="accent2">
                    <a:lumMod val="50000"/>
                  </a:schemeClr>
                </a:solidFill>
                <a:latin typeface="Times New Roman" panose="02020603050405020304" pitchFamily="18" charset="0"/>
                <a:cs typeface="Times New Roman" panose="02020603050405020304" pitchFamily="18" charset="0"/>
                <a:hlinkClick r:id="rId4"/>
              </a:rPr>
              <a:t>u-szeged.hu/sztekarrier/hallgatoknak-for/information-in-english</a:t>
            </a:r>
            <a:r>
              <a:rPr lang="hu-HU" dirty="0" smtClean="0">
                <a:solidFill>
                  <a:schemeClr val="accent2">
                    <a:lumMod val="50000"/>
                  </a:schemeClr>
                </a:solidFill>
                <a:latin typeface="Times New Roman" panose="02020603050405020304" pitchFamily="18" charset="0"/>
                <a:cs typeface="Times New Roman" panose="02020603050405020304" pitchFamily="18" charset="0"/>
              </a:rPr>
              <a:t> </a:t>
            </a:r>
            <a:r>
              <a:rPr lang="hu-HU" b="1" u="sng" dirty="0" smtClean="0">
                <a:solidFill>
                  <a:schemeClr val="accent2">
                    <a:lumMod val="50000"/>
                  </a:schemeClr>
                </a:solidFill>
                <a:latin typeface="Times New Roman" panose="02020603050405020304" pitchFamily="18" charset="0"/>
                <a:cs typeface="Times New Roman" panose="02020603050405020304" pitchFamily="18" charset="0"/>
              </a:rPr>
              <a:t/>
            </a:r>
            <a:br>
              <a:rPr lang="hu-HU" b="1" u="sng" dirty="0" smtClean="0">
                <a:solidFill>
                  <a:schemeClr val="accent2">
                    <a:lumMod val="50000"/>
                  </a:schemeClr>
                </a:solidFill>
                <a:latin typeface="Times New Roman" panose="02020603050405020304" pitchFamily="18" charset="0"/>
                <a:cs typeface="Times New Roman" panose="02020603050405020304" pitchFamily="18" charset="0"/>
              </a:rPr>
            </a:br>
            <a:r>
              <a:rPr lang="hu-HU" b="1" u="sng" dirty="0" smtClean="0">
                <a:solidFill>
                  <a:schemeClr val="accent2">
                    <a:lumMod val="50000"/>
                  </a:schemeClr>
                </a:solidFill>
                <a:latin typeface="Times New Roman" panose="02020603050405020304" pitchFamily="18" charset="0"/>
                <a:cs typeface="Times New Roman" panose="02020603050405020304" pitchFamily="18" charset="0"/>
              </a:rPr>
              <a:t/>
            </a:r>
            <a:br>
              <a:rPr lang="hu-HU" b="1" u="sng" dirty="0" smtClean="0">
                <a:solidFill>
                  <a:schemeClr val="accent2">
                    <a:lumMod val="50000"/>
                  </a:schemeClr>
                </a:solidFill>
                <a:latin typeface="Times New Roman" panose="02020603050405020304" pitchFamily="18" charset="0"/>
                <a:cs typeface="Times New Roman" panose="02020603050405020304" pitchFamily="18" charset="0"/>
              </a:rPr>
            </a:br>
            <a:r>
              <a:rPr lang="en-US" b="1" u="sng" dirty="0" smtClean="0">
                <a:solidFill>
                  <a:srgbClr val="660530"/>
                </a:solidFill>
                <a:latin typeface="Times New Roman" panose="02020603050405020304" pitchFamily="18" charset="0"/>
                <a:cs typeface="Times New Roman" panose="02020603050405020304" pitchFamily="18" charset="0"/>
              </a:rPr>
              <a:t>Address</a:t>
            </a:r>
            <a:r>
              <a:rPr lang="en-US" b="1" u="sng" dirty="0">
                <a:solidFill>
                  <a:srgbClr val="660530"/>
                </a:solidFill>
                <a:latin typeface="Times New Roman" panose="02020603050405020304" pitchFamily="18" charset="0"/>
                <a:cs typeface="Times New Roman" panose="02020603050405020304" pitchFamily="18" charset="0"/>
              </a:rPr>
              <a:t>:</a:t>
            </a:r>
            <a:r>
              <a:rPr lang="en-US" b="1" dirty="0">
                <a:solidFill>
                  <a:schemeClr val="accent2">
                    <a:lumMod val="50000"/>
                  </a:schemeClr>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6722 Szeged, </a:t>
            </a:r>
            <a:r>
              <a:rPr lang="en-US" dirty="0" err="1">
                <a:latin typeface="Times New Roman" panose="02020603050405020304" pitchFamily="18" charset="0"/>
                <a:cs typeface="Times New Roman" panose="02020603050405020304" pitchFamily="18" charset="0"/>
              </a:rPr>
              <a:t>Vitéz</a:t>
            </a:r>
            <a:r>
              <a:rPr lang="en-US" dirty="0">
                <a:latin typeface="Times New Roman" panose="02020603050405020304" pitchFamily="18" charset="0"/>
                <a:cs typeface="Times New Roman" panose="02020603050405020304" pitchFamily="18" charset="0"/>
              </a:rPr>
              <a:t> street 17. (Career Office;</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Office 8)</a:t>
            </a:r>
            <a:endParaRPr lang="hu-HU" dirty="0">
              <a:latin typeface="Times New Roman" panose="02020603050405020304" pitchFamily="18" charset="0"/>
              <a:cs typeface="Times New Roman" panose="02020603050405020304" pitchFamily="18" charset="0"/>
            </a:endParaRPr>
          </a:p>
          <a:p>
            <a:endParaRPr lang="hu-HU" b="1" dirty="0" smtClean="0">
              <a:latin typeface="Times New Roman" panose="02020603050405020304" pitchFamily="18" charset="0"/>
              <a:cs typeface="Times New Roman" panose="02020603050405020304" pitchFamily="18" charset="0"/>
            </a:endParaRPr>
          </a:p>
          <a:p>
            <a:r>
              <a:rPr lang="hu-HU" dirty="0">
                <a:latin typeface="Times New Roman" panose="02020603050405020304" pitchFamily="18" charset="0"/>
                <a:cs typeface="Times New Roman" panose="02020603050405020304" pitchFamily="18" charset="0"/>
              </a:rPr>
              <a:t/>
            </a:r>
            <a:br>
              <a:rPr lang="hu-HU" dirty="0">
                <a:latin typeface="Times New Roman" panose="02020603050405020304" pitchFamily="18" charset="0"/>
                <a:cs typeface="Times New Roman" panose="02020603050405020304" pitchFamily="18" charset="0"/>
              </a:rPr>
            </a:br>
            <a:endParaRPr lang="hu-HU" dirty="0">
              <a:latin typeface="Times New Roman" panose="02020603050405020304" pitchFamily="18" charset="0"/>
              <a:cs typeface="Times New Roman" panose="02020603050405020304" pitchFamily="18" charset="0"/>
            </a:endParaRPr>
          </a:p>
        </p:txBody>
      </p:sp>
      <p:sp>
        <p:nvSpPr>
          <p:cNvPr id="2" name="Jobbra nyíl 1"/>
          <p:cNvSpPr/>
          <p:nvPr/>
        </p:nvSpPr>
        <p:spPr bwMode="auto">
          <a:xfrm>
            <a:off x="4208206" y="4975002"/>
            <a:ext cx="978408" cy="484632"/>
          </a:xfrm>
          <a:prstGeom prst="rightArrow">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hu-HU" sz="1400" b="1" i="0" u="none" strike="noStrike" cap="none" normalizeH="0" baseline="0" smtClean="0">
              <a:ln>
                <a:noFill/>
              </a:ln>
              <a:solidFill>
                <a:schemeClr val="tx1"/>
              </a:solidFill>
              <a:effectLst/>
              <a:latin typeface="Arial" charset="0"/>
            </a:endParaRPr>
          </a:p>
        </p:txBody>
      </p:sp>
      <p:sp>
        <p:nvSpPr>
          <p:cNvPr id="12" name="Rectangle 2"/>
          <p:cNvSpPr>
            <a:spLocks noChangeArrowheads="1"/>
          </p:cNvSpPr>
          <p:nvPr/>
        </p:nvSpPr>
        <p:spPr bwMode="auto">
          <a:xfrm>
            <a:off x="782844" y="333590"/>
            <a:ext cx="7772400" cy="484909"/>
          </a:xfrm>
          <a:prstGeom prst="rect">
            <a:avLst/>
          </a:prstGeom>
          <a:noFill/>
          <a:ln>
            <a:noFill/>
          </a:ln>
          <a:extLst/>
        </p:spPr>
        <p:txBody>
          <a:bodyPr anchor="ctr"/>
          <a:lstStyle/>
          <a:p>
            <a:pPr fontAlgn="base">
              <a:spcBef>
                <a:spcPct val="0"/>
              </a:spcBef>
              <a:spcAft>
                <a:spcPct val="0"/>
              </a:spcAft>
              <a:defRPr/>
            </a:pPr>
            <a:r>
              <a:rPr lang="en-GB" sz="3200" b="1" dirty="0" smtClean="0">
                <a:solidFill>
                  <a:srgbClr val="660530"/>
                </a:solidFill>
                <a:latin typeface="Times New Roman" pitchFamily="18" charset="0"/>
                <a:cs typeface="Times New Roman" pitchFamily="18" charset="0"/>
              </a:rPr>
              <a:t>General Information on </a:t>
            </a:r>
            <a:r>
              <a:rPr lang="hu-HU" sz="3200" b="1" dirty="0" smtClean="0">
                <a:solidFill>
                  <a:srgbClr val="660530"/>
                </a:solidFill>
                <a:latin typeface="Times New Roman" pitchFamily="18" charset="0"/>
                <a:cs typeface="Times New Roman" pitchFamily="18" charset="0"/>
              </a:rPr>
              <a:t>Professional</a:t>
            </a:r>
            <a:r>
              <a:rPr lang="en-GB" sz="3200" b="1" dirty="0" smtClean="0">
                <a:solidFill>
                  <a:srgbClr val="660530"/>
                </a:solidFill>
                <a:latin typeface="Times New Roman" pitchFamily="18" charset="0"/>
                <a:cs typeface="Times New Roman" pitchFamily="18" charset="0"/>
              </a:rPr>
              <a:t> Internship</a:t>
            </a:r>
            <a:endParaRPr lang="en-GB" sz="3200" b="1" dirty="0">
              <a:solidFill>
                <a:srgbClr val="660530"/>
              </a:solidFill>
              <a:latin typeface="Times New Roman" pitchFamily="18" charset="0"/>
              <a:cs typeface="Times New Roman" pitchFamily="18" charset="0"/>
            </a:endParaRPr>
          </a:p>
        </p:txBody>
      </p:sp>
      <p:pic>
        <p:nvPicPr>
          <p:cNvPr id="14" name="Kép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57882" y="1791693"/>
            <a:ext cx="5080969" cy="2540485"/>
          </a:xfrm>
          <a:prstGeom prst="rect">
            <a:avLst/>
          </a:prstGeom>
        </p:spPr>
      </p:pic>
      <p:sp>
        <p:nvSpPr>
          <p:cNvPr id="15" name="Szövegdoboz 14"/>
          <p:cNvSpPr txBox="1"/>
          <p:nvPr/>
        </p:nvSpPr>
        <p:spPr>
          <a:xfrm>
            <a:off x="7925560" y="4682242"/>
            <a:ext cx="3287224" cy="1477328"/>
          </a:xfrm>
          <a:prstGeom prst="rect">
            <a:avLst/>
          </a:prstGeom>
          <a:noFill/>
        </p:spPr>
        <p:txBody>
          <a:bodyPr wrap="square" rtlCol="0">
            <a:spAutoFit/>
          </a:bodyPr>
          <a:lstStyle/>
          <a:p>
            <a:r>
              <a:rPr lang="hu-HU" dirty="0">
                <a:latin typeface="Times New Roman" panose="02020603050405020304" pitchFamily="18" charset="0"/>
                <a:cs typeface="Times New Roman" panose="02020603050405020304" pitchFamily="18" charset="0"/>
              </a:rPr>
              <a:t>Karrier Iroda </a:t>
            </a:r>
            <a:endParaRPr lang="hu-HU" dirty="0" smtClean="0">
              <a:latin typeface="Times New Roman" panose="02020603050405020304" pitchFamily="18" charset="0"/>
              <a:cs typeface="Times New Roman" panose="02020603050405020304" pitchFamily="18" charset="0"/>
            </a:endParaRPr>
          </a:p>
          <a:p>
            <a:r>
              <a:rPr lang="hu-HU" dirty="0" smtClean="0">
                <a:latin typeface="Times New Roman" panose="02020603050405020304" pitchFamily="18" charset="0"/>
                <a:cs typeface="Times New Roman" panose="02020603050405020304" pitchFamily="18" charset="0"/>
              </a:rPr>
              <a:t>Masa </a:t>
            </a:r>
            <a:r>
              <a:rPr lang="hu-HU" dirty="0">
                <a:latin typeface="Times New Roman" panose="02020603050405020304" pitchFamily="18" charset="0"/>
                <a:cs typeface="Times New Roman" panose="02020603050405020304" pitchFamily="18" charset="0"/>
              </a:rPr>
              <a:t>Barbara részére</a:t>
            </a:r>
          </a:p>
          <a:p>
            <a:r>
              <a:rPr lang="hu-HU" dirty="0">
                <a:latin typeface="Times New Roman" panose="02020603050405020304" pitchFamily="18" charset="0"/>
                <a:cs typeface="Times New Roman" panose="02020603050405020304" pitchFamily="18" charset="0"/>
              </a:rPr>
              <a:t>Szeged, </a:t>
            </a:r>
          </a:p>
          <a:p>
            <a:r>
              <a:rPr lang="hu-HU" dirty="0">
                <a:latin typeface="Times New Roman" panose="02020603050405020304" pitchFamily="18" charset="0"/>
                <a:cs typeface="Times New Roman" panose="02020603050405020304" pitchFamily="18" charset="0"/>
              </a:rPr>
              <a:t>Kálvária sgt. 1.</a:t>
            </a:r>
          </a:p>
          <a:p>
            <a:r>
              <a:rPr lang="hu-HU" dirty="0">
                <a:latin typeface="Times New Roman" panose="02020603050405020304" pitchFamily="18" charset="0"/>
                <a:cs typeface="Times New Roman" panose="02020603050405020304" pitchFamily="18" charset="0"/>
              </a:rPr>
              <a:t>6722</a:t>
            </a:r>
            <a:endParaRPr lang="hu-HU" dirty="0"/>
          </a:p>
        </p:txBody>
      </p:sp>
      <p:sp>
        <p:nvSpPr>
          <p:cNvPr id="19" name="Jobbra nyíl 18"/>
          <p:cNvSpPr/>
          <p:nvPr/>
        </p:nvSpPr>
        <p:spPr bwMode="auto">
          <a:xfrm rot="16200000">
            <a:off x="8373685" y="4013198"/>
            <a:ext cx="828339" cy="430306"/>
          </a:xfrm>
          <a:prstGeom prst="right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hu-HU" sz="1400" b="1" i="0" u="none" strike="noStrike" cap="none" normalizeH="0" baseline="0" smtClean="0">
              <a:ln>
                <a:noFill/>
              </a:ln>
              <a:solidFill>
                <a:schemeClr val="tx1"/>
              </a:solidFill>
              <a:effectLst/>
              <a:latin typeface="Arial" charset="0"/>
            </a:endParaRPr>
          </a:p>
        </p:txBody>
      </p:sp>
      <p:sp>
        <p:nvSpPr>
          <p:cNvPr id="20" name="Jobbra nyíl 19"/>
          <p:cNvSpPr/>
          <p:nvPr/>
        </p:nvSpPr>
        <p:spPr bwMode="auto">
          <a:xfrm rot="20035970">
            <a:off x="5759442" y="2680813"/>
            <a:ext cx="828339" cy="430306"/>
          </a:xfrm>
          <a:prstGeom prst="right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hu-HU" sz="1400" b="1" i="0" u="none" strike="noStrike" cap="none" normalizeH="0" baseline="0" smtClean="0">
              <a:ln>
                <a:noFill/>
              </a:ln>
              <a:solidFill>
                <a:schemeClr val="tx1"/>
              </a:solidFill>
              <a:effectLst/>
              <a:latin typeface="Arial" charset="0"/>
            </a:endParaRPr>
          </a:p>
        </p:txBody>
      </p:sp>
      <p:sp>
        <p:nvSpPr>
          <p:cNvPr id="21" name="Szövegdoboz 20"/>
          <p:cNvSpPr txBox="1"/>
          <p:nvPr/>
        </p:nvSpPr>
        <p:spPr>
          <a:xfrm>
            <a:off x="3600691" y="3062302"/>
            <a:ext cx="2691647" cy="1200329"/>
          </a:xfrm>
          <a:prstGeom prst="rect">
            <a:avLst/>
          </a:prstGeom>
          <a:noFill/>
        </p:spPr>
        <p:txBody>
          <a:bodyPr wrap="square" rtlCol="0">
            <a:spAutoFit/>
          </a:bodyPr>
          <a:lstStyle/>
          <a:p>
            <a:r>
              <a:rPr lang="hu-HU" dirty="0" err="1" smtClean="0">
                <a:latin typeface="Times New Roman" panose="02020603050405020304" pitchFamily="18" charset="0"/>
                <a:cs typeface="Times New Roman" panose="02020603050405020304" pitchFamily="18" charset="0"/>
              </a:rPr>
              <a:t>Your</a:t>
            </a:r>
            <a:r>
              <a:rPr lang="hu-HU" dirty="0" smtClean="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n</a:t>
            </a:r>
            <a:r>
              <a:rPr lang="hu-HU" dirty="0" err="1" smtClean="0">
                <a:latin typeface="Times New Roman" panose="02020603050405020304" pitchFamily="18" charset="0"/>
                <a:cs typeface="Times New Roman" panose="02020603050405020304" pitchFamily="18" charset="0"/>
              </a:rPr>
              <a:t>ame</a:t>
            </a:r>
            <a:endParaRPr lang="hu-HU" dirty="0" smtClean="0">
              <a:latin typeface="Times New Roman" panose="02020603050405020304" pitchFamily="18" charset="0"/>
              <a:cs typeface="Times New Roman" panose="02020603050405020304" pitchFamily="18" charset="0"/>
            </a:endParaRPr>
          </a:p>
          <a:p>
            <a:r>
              <a:rPr lang="hu-HU" dirty="0" smtClean="0">
                <a:latin typeface="Times New Roman" panose="02020603050405020304" pitchFamily="18" charset="0"/>
                <a:cs typeface="Times New Roman" panose="02020603050405020304" pitchFamily="18" charset="0"/>
              </a:rPr>
              <a:t>City,</a:t>
            </a:r>
          </a:p>
          <a:p>
            <a:r>
              <a:rPr lang="hu-HU" dirty="0" smtClean="0">
                <a:latin typeface="Times New Roman" panose="02020603050405020304" pitchFamily="18" charset="0"/>
                <a:cs typeface="Times New Roman" panose="02020603050405020304" pitchFamily="18" charset="0"/>
              </a:rPr>
              <a:t>Street</a:t>
            </a:r>
            <a:r>
              <a:rPr lang="hu-HU" dirty="0">
                <a:latin typeface="Times New Roman" panose="02020603050405020304" pitchFamily="18" charset="0"/>
                <a:cs typeface="Times New Roman" panose="02020603050405020304" pitchFamily="18" charset="0"/>
              </a:rPr>
              <a:t>, house </a:t>
            </a:r>
            <a:r>
              <a:rPr lang="hu-HU" dirty="0" err="1">
                <a:latin typeface="Times New Roman" panose="02020603050405020304" pitchFamily="18" charset="0"/>
                <a:cs typeface="Times New Roman" panose="02020603050405020304" pitchFamily="18" charset="0"/>
              </a:rPr>
              <a:t>number</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floor</a:t>
            </a:r>
            <a:endParaRPr lang="hu-HU" dirty="0" smtClean="0">
              <a:latin typeface="Times New Roman" panose="02020603050405020304" pitchFamily="18" charset="0"/>
              <a:cs typeface="Times New Roman" panose="02020603050405020304" pitchFamily="18" charset="0"/>
            </a:endParaRPr>
          </a:p>
          <a:p>
            <a:r>
              <a:rPr lang="hu-HU" dirty="0" err="1" smtClean="0">
                <a:latin typeface="Times New Roman" panose="02020603050405020304" pitchFamily="18" charset="0"/>
                <a:cs typeface="Times New Roman" panose="02020603050405020304" pitchFamily="18" charset="0"/>
              </a:rPr>
              <a:t>Postcode</a:t>
            </a:r>
            <a:endParaRPr lang="hu-H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1588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anim calcmode="lin" valueType="num">
                                      <p:cBhvr>
                                        <p:cTn id="13" dur="1000" fill="hold"/>
                                        <p:tgtEl>
                                          <p:spTgt spid="20"/>
                                        </p:tgtEl>
                                        <p:attrNameLst>
                                          <p:attrName>ppt_x</p:attrName>
                                        </p:attrNameLst>
                                      </p:cBhvr>
                                      <p:tavLst>
                                        <p:tav tm="0">
                                          <p:val>
                                            <p:strVal val="#ppt_x"/>
                                          </p:val>
                                        </p:tav>
                                        <p:tav tm="100000">
                                          <p:val>
                                            <p:strVal val="#ppt_x"/>
                                          </p:val>
                                        </p:tav>
                                      </p:tavLst>
                                    </p:anim>
                                    <p:anim calcmode="lin" valueType="num">
                                      <p:cBhvr>
                                        <p:cTn id="14" dur="10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1000"/>
                                        <p:tgtEl>
                                          <p:spTgt spid="19"/>
                                        </p:tgtEl>
                                      </p:cBhvr>
                                    </p:animEffect>
                                    <p:anim calcmode="lin" valueType="num">
                                      <p:cBhvr>
                                        <p:cTn id="23" dur="1000" fill="hold"/>
                                        <p:tgtEl>
                                          <p:spTgt spid="19"/>
                                        </p:tgtEl>
                                        <p:attrNameLst>
                                          <p:attrName>ppt_x</p:attrName>
                                        </p:attrNameLst>
                                      </p:cBhvr>
                                      <p:tavLst>
                                        <p:tav tm="0">
                                          <p:val>
                                            <p:strVal val="#ppt_x"/>
                                          </p:val>
                                        </p:tav>
                                        <p:tav tm="100000">
                                          <p:val>
                                            <p:strVal val="#ppt_x"/>
                                          </p:val>
                                        </p:tav>
                                      </p:tavLst>
                                    </p:anim>
                                    <p:anim calcmode="lin" valueType="num">
                                      <p:cBhvr>
                                        <p:cTn id="24" dur="1000" fill="hold"/>
                                        <p:tgtEl>
                                          <p:spTgt spid="1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animBg="1"/>
      <p:bldP spid="20" grpId="0" animBg="1"/>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4294967295"/>
          </p:nvPr>
        </p:nvSpPr>
        <p:spPr>
          <a:xfrm>
            <a:off x="2209801" y="1124744"/>
            <a:ext cx="8322121" cy="4857750"/>
          </a:xfrm>
        </p:spPr>
        <p:txBody>
          <a:bodyPr/>
          <a:lstStyle/>
          <a:p>
            <a:pPr eaLnBrk="1" hangingPunct="1"/>
            <a:endParaRPr lang="hu-HU" sz="2400" dirty="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a:p>
            <a:pPr eaLnBrk="1" hangingPunct="1"/>
            <a:endParaRPr lang="hu-HU" sz="2400" dirty="0" smtClean="0">
              <a:latin typeface="Times New Roman" panose="02020603050405020304" pitchFamily="18" charset="0"/>
              <a:cs typeface="Times New Roman" panose="02020603050405020304" pitchFamily="18" charset="0"/>
            </a:endParaRPr>
          </a:p>
          <a:p>
            <a:pPr eaLnBrk="1" hangingPunct="1"/>
            <a:endParaRPr lang="hu-HU" sz="2400" dirty="0" smtClean="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p:txBody>
      </p:sp>
      <p:sp>
        <p:nvSpPr>
          <p:cNvPr id="5123" name="Rectangle 2"/>
          <p:cNvSpPr>
            <a:spLocks noChangeArrowheads="1"/>
          </p:cNvSpPr>
          <p:nvPr/>
        </p:nvSpPr>
        <p:spPr bwMode="auto">
          <a:xfrm>
            <a:off x="1192270" y="253999"/>
            <a:ext cx="7772400" cy="533400"/>
          </a:xfrm>
          <a:prstGeom prst="rect">
            <a:avLst/>
          </a:prstGeom>
          <a:noFill/>
          <a:ln>
            <a:noFill/>
          </a:ln>
          <a:extLst/>
        </p:spPr>
        <p:txBody>
          <a:bodyPr anchor="ctr"/>
          <a:lstStyle/>
          <a:p>
            <a:pPr fontAlgn="base">
              <a:spcBef>
                <a:spcPct val="0"/>
              </a:spcBef>
              <a:spcAft>
                <a:spcPct val="0"/>
              </a:spcAft>
              <a:defRPr/>
            </a:pPr>
            <a:endParaRPr lang="en-GB" sz="3200" b="1" dirty="0">
              <a:solidFill>
                <a:srgbClr val="000066"/>
              </a:solidFill>
              <a:latin typeface="Times New Roman" pitchFamily="18" charset="0"/>
              <a:cs typeface="Times New Roman" pitchFamily="18" charset="0"/>
            </a:endParaRPr>
          </a:p>
        </p:txBody>
      </p:sp>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51071" y="500307"/>
            <a:ext cx="2327399" cy="855369"/>
          </a:xfrm>
          <a:prstGeom prst="rect">
            <a:avLst/>
          </a:prstGeom>
        </p:spPr>
      </p:pic>
      <p:sp>
        <p:nvSpPr>
          <p:cNvPr id="18" name="Szövegdoboz 17"/>
          <p:cNvSpPr txBox="1"/>
          <p:nvPr/>
        </p:nvSpPr>
        <p:spPr>
          <a:xfrm>
            <a:off x="802238" y="1291461"/>
            <a:ext cx="6972493" cy="923330"/>
          </a:xfrm>
          <a:prstGeom prst="rect">
            <a:avLst/>
          </a:prstGeom>
          <a:noFill/>
        </p:spPr>
        <p:txBody>
          <a:bodyPr wrap="square" rtlCol="0">
            <a:spAutoFit/>
          </a:bodyPr>
          <a:lstStyle/>
          <a:p>
            <a:endParaRPr lang="hu-HU" b="1" dirty="0" smtClean="0">
              <a:latin typeface="Times New Roman" panose="02020603050405020304" pitchFamily="18" charset="0"/>
              <a:cs typeface="Times New Roman" panose="02020603050405020304" pitchFamily="18" charset="0"/>
            </a:endParaRPr>
          </a:p>
          <a:p>
            <a:r>
              <a:rPr lang="hu-HU" dirty="0">
                <a:latin typeface="Times New Roman" panose="02020603050405020304" pitchFamily="18" charset="0"/>
                <a:cs typeface="Times New Roman" panose="02020603050405020304" pitchFamily="18" charset="0"/>
              </a:rPr>
              <a:t/>
            </a:r>
            <a:br>
              <a:rPr lang="hu-HU" dirty="0">
                <a:latin typeface="Times New Roman" panose="02020603050405020304" pitchFamily="18" charset="0"/>
                <a:cs typeface="Times New Roman" panose="02020603050405020304" pitchFamily="18" charset="0"/>
              </a:rPr>
            </a:br>
            <a:endParaRPr lang="hu-HU" dirty="0">
              <a:latin typeface="Times New Roman" panose="02020603050405020304" pitchFamily="18" charset="0"/>
              <a:cs typeface="Times New Roman" panose="02020603050405020304" pitchFamily="18" charset="0"/>
            </a:endParaRPr>
          </a:p>
        </p:txBody>
      </p:sp>
      <p:sp>
        <p:nvSpPr>
          <p:cNvPr id="2" name="Jobbra nyíl 1"/>
          <p:cNvSpPr/>
          <p:nvPr/>
        </p:nvSpPr>
        <p:spPr bwMode="auto">
          <a:xfrm>
            <a:off x="4208206" y="4975002"/>
            <a:ext cx="978408" cy="484632"/>
          </a:xfrm>
          <a:prstGeom prst="rightArrow">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hu-HU" sz="1400" b="1" i="0" u="none" strike="noStrike" cap="none" normalizeH="0" baseline="0" smtClean="0">
              <a:ln>
                <a:noFill/>
              </a:ln>
              <a:solidFill>
                <a:schemeClr val="tx1"/>
              </a:solidFill>
              <a:effectLst/>
              <a:latin typeface="Arial" charset="0"/>
            </a:endParaRPr>
          </a:p>
        </p:txBody>
      </p:sp>
      <p:sp>
        <p:nvSpPr>
          <p:cNvPr id="12" name="Rectangle 2"/>
          <p:cNvSpPr>
            <a:spLocks noChangeArrowheads="1"/>
          </p:cNvSpPr>
          <p:nvPr/>
        </p:nvSpPr>
        <p:spPr bwMode="auto">
          <a:xfrm>
            <a:off x="782845" y="257853"/>
            <a:ext cx="7772400" cy="484909"/>
          </a:xfrm>
          <a:prstGeom prst="rect">
            <a:avLst/>
          </a:prstGeom>
          <a:noFill/>
          <a:ln>
            <a:noFill/>
          </a:ln>
          <a:extLst/>
        </p:spPr>
        <p:txBody>
          <a:bodyPr anchor="ctr"/>
          <a:lstStyle/>
          <a:p>
            <a:pPr fontAlgn="base">
              <a:spcBef>
                <a:spcPct val="0"/>
              </a:spcBef>
              <a:spcAft>
                <a:spcPct val="0"/>
              </a:spcAft>
              <a:defRPr/>
            </a:pPr>
            <a:r>
              <a:rPr lang="en-GB" sz="3200" b="1" dirty="0" smtClean="0">
                <a:solidFill>
                  <a:srgbClr val="660530"/>
                </a:solidFill>
                <a:latin typeface="Times New Roman" pitchFamily="18" charset="0"/>
                <a:cs typeface="Times New Roman" pitchFamily="18" charset="0"/>
              </a:rPr>
              <a:t>General Information on </a:t>
            </a:r>
            <a:r>
              <a:rPr lang="hu-HU" sz="3200" b="1" dirty="0" smtClean="0">
                <a:solidFill>
                  <a:srgbClr val="660530"/>
                </a:solidFill>
                <a:latin typeface="Times New Roman" pitchFamily="18" charset="0"/>
                <a:cs typeface="Times New Roman" pitchFamily="18" charset="0"/>
              </a:rPr>
              <a:t>Professional</a:t>
            </a:r>
            <a:r>
              <a:rPr lang="en-GB" sz="3200" b="1" dirty="0" smtClean="0">
                <a:solidFill>
                  <a:srgbClr val="660530"/>
                </a:solidFill>
                <a:latin typeface="Times New Roman" pitchFamily="18" charset="0"/>
                <a:cs typeface="Times New Roman" pitchFamily="18" charset="0"/>
              </a:rPr>
              <a:t> Internship</a:t>
            </a:r>
            <a:endParaRPr lang="en-GB" sz="3200" b="1" dirty="0">
              <a:solidFill>
                <a:srgbClr val="660530"/>
              </a:solidFill>
              <a:latin typeface="Times New Roman" pitchFamily="18" charset="0"/>
              <a:cs typeface="Times New Roman" pitchFamily="18" charset="0"/>
            </a:endParaRPr>
          </a:p>
        </p:txBody>
      </p:sp>
      <p:sp>
        <p:nvSpPr>
          <p:cNvPr id="13" name="Szövegdoboz 12"/>
          <p:cNvSpPr txBox="1"/>
          <p:nvPr/>
        </p:nvSpPr>
        <p:spPr>
          <a:xfrm>
            <a:off x="802238" y="1426191"/>
            <a:ext cx="4805013" cy="2585323"/>
          </a:xfrm>
          <a:prstGeom prst="rect">
            <a:avLst/>
          </a:prstGeom>
          <a:noFill/>
        </p:spPr>
        <p:txBody>
          <a:bodyPr wrap="square" rtlCol="0">
            <a:spAutoFit/>
          </a:bodyPr>
          <a:lstStyle/>
          <a:p>
            <a:r>
              <a:rPr lang="en-US" b="1" u="sng" dirty="0">
                <a:solidFill>
                  <a:srgbClr val="660530"/>
                </a:solidFill>
                <a:latin typeface="Times New Roman" panose="02020603050405020304" pitchFamily="18" charset="0"/>
                <a:cs typeface="Times New Roman" panose="02020603050405020304" pitchFamily="18" charset="0"/>
              </a:rPr>
              <a:t>Telephone number:</a:t>
            </a:r>
            <a:r>
              <a:rPr lang="en-US" b="1" dirty="0">
                <a:solidFill>
                  <a:srgbClr val="660530"/>
                </a:solidFill>
                <a:latin typeface="Times New Roman" panose="02020603050405020304" pitchFamily="18" charset="0"/>
                <a:cs typeface="Times New Roman" panose="02020603050405020304" pitchFamily="18" charset="0"/>
              </a:rPr>
              <a:t> </a:t>
            </a:r>
            <a:r>
              <a:rPr lang="hu-HU" dirty="0">
                <a:latin typeface="Times New Roman" panose="02020603050405020304" pitchFamily="18" charset="0"/>
                <a:cs typeface="Times New Roman" panose="02020603050405020304" pitchFamily="18" charset="0"/>
              </a:rPr>
              <a:t>+36 30 121 13 </a:t>
            </a:r>
            <a:r>
              <a:rPr lang="hu-HU" dirty="0" smtClean="0">
                <a:latin typeface="Times New Roman" panose="02020603050405020304" pitchFamily="18" charset="0"/>
                <a:cs typeface="Times New Roman" panose="02020603050405020304" pitchFamily="18" charset="0"/>
              </a:rPr>
              <a:t>53</a:t>
            </a:r>
          </a:p>
          <a:p>
            <a:endParaRPr lang="hu-HU" u="sng" dirty="0">
              <a:latin typeface="Times New Roman" panose="02020603050405020304" pitchFamily="18" charset="0"/>
              <a:cs typeface="Times New Roman" panose="02020603050405020304" pitchFamily="18" charset="0"/>
            </a:endParaRPr>
          </a:p>
          <a:p>
            <a:r>
              <a:rPr lang="hu-HU" b="1" u="sng" dirty="0">
                <a:solidFill>
                  <a:srgbClr val="660530"/>
                </a:solidFill>
                <a:latin typeface="Times New Roman" panose="02020603050405020304" pitchFamily="18" charset="0"/>
                <a:cs typeface="Times New Roman" panose="02020603050405020304" pitchFamily="18" charset="0"/>
              </a:rPr>
              <a:t>E</a:t>
            </a:r>
            <a:r>
              <a:rPr lang="en-GB" b="1" u="sng" dirty="0">
                <a:solidFill>
                  <a:srgbClr val="660530"/>
                </a:solidFill>
                <a:latin typeface="Times New Roman" panose="02020603050405020304" pitchFamily="18" charset="0"/>
                <a:cs typeface="Times New Roman" panose="02020603050405020304" pitchFamily="18" charset="0"/>
              </a:rPr>
              <a:t>-mail ad</a:t>
            </a:r>
            <a:r>
              <a:rPr lang="hu-HU" b="1" u="sng" dirty="0">
                <a:solidFill>
                  <a:srgbClr val="660530"/>
                </a:solidFill>
                <a:latin typeface="Times New Roman" panose="02020603050405020304" pitchFamily="18" charset="0"/>
                <a:cs typeface="Times New Roman" panose="02020603050405020304" pitchFamily="18" charset="0"/>
              </a:rPr>
              <a:t>d</a:t>
            </a:r>
            <a:r>
              <a:rPr lang="en-GB" b="1" u="sng" dirty="0" err="1">
                <a:solidFill>
                  <a:srgbClr val="660530"/>
                </a:solidFill>
                <a:latin typeface="Times New Roman" panose="02020603050405020304" pitchFamily="18" charset="0"/>
                <a:cs typeface="Times New Roman" panose="02020603050405020304" pitchFamily="18" charset="0"/>
              </a:rPr>
              <a:t>ress</a:t>
            </a:r>
            <a:r>
              <a:rPr lang="en-GB" b="1" u="sng" dirty="0">
                <a:solidFill>
                  <a:srgbClr val="660530"/>
                </a:solidFill>
                <a:latin typeface="Times New Roman" panose="02020603050405020304" pitchFamily="18" charset="0"/>
                <a:cs typeface="Times New Roman" panose="02020603050405020304" pitchFamily="18" charset="0"/>
              </a:rPr>
              <a:t>:</a:t>
            </a:r>
            <a:r>
              <a:rPr lang="en-GB" b="1" dirty="0">
                <a:solidFill>
                  <a:srgbClr val="660530"/>
                </a:solidFill>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hlinkClick r:id="rId4"/>
              </a:rPr>
              <a:t>masa.barbara@szte.hu</a:t>
            </a:r>
            <a:r>
              <a:rPr lang="hu-HU" dirty="0">
                <a:latin typeface="Times New Roman" panose="02020603050405020304" pitchFamily="18" charset="0"/>
                <a:cs typeface="Times New Roman" panose="02020603050405020304" pitchFamily="18" charset="0"/>
              </a:rPr>
              <a:t/>
            </a:r>
            <a:br>
              <a:rPr lang="hu-HU" dirty="0">
                <a:latin typeface="Times New Roman" panose="02020603050405020304" pitchFamily="18" charset="0"/>
                <a:cs typeface="Times New Roman" panose="02020603050405020304" pitchFamily="18" charset="0"/>
              </a:rPr>
            </a:br>
            <a:endParaRPr lang="hu-HU" dirty="0">
              <a:latin typeface="Times New Roman" panose="02020603050405020304" pitchFamily="18" charset="0"/>
              <a:cs typeface="Times New Roman" panose="02020603050405020304" pitchFamily="18" charset="0"/>
            </a:endParaRPr>
          </a:p>
          <a:p>
            <a:r>
              <a:rPr lang="hu-HU" b="1" u="sng" dirty="0">
                <a:solidFill>
                  <a:srgbClr val="660530"/>
                </a:solidFill>
                <a:latin typeface="Times New Roman" panose="02020603050405020304" pitchFamily="18" charset="0"/>
                <a:cs typeface="Times New Roman" panose="02020603050405020304" pitchFamily="18" charset="0"/>
              </a:rPr>
              <a:t>O</a:t>
            </a:r>
            <a:r>
              <a:rPr lang="en-GB" b="1" u="sng" dirty="0" err="1">
                <a:solidFill>
                  <a:srgbClr val="660530"/>
                </a:solidFill>
                <a:latin typeface="Times New Roman" panose="02020603050405020304" pitchFamily="18" charset="0"/>
                <a:cs typeface="Times New Roman" panose="02020603050405020304" pitchFamily="18" charset="0"/>
              </a:rPr>
              <a:t>pening</a:t>
            </a:r>
            <a:r>
              <a:rPr lang="en-GB" b="1" u="sng" dirty="0">
                <a:solidFill>
                  <a:srgbClr val="660530"/>
                </a:solidFill>
                <a:latin typeface="Times New Roman" panose="02020603050405020304" pitchFamily="18" charset="0"/>
                <a:cs typeface="Times New Roman" panose="02020603050405020304" pitchFamily="18" charset="0"/>
              </a:rPr>
              <a:t> hours: </a:t>
            </a:r>
          </a:p>
          <a:p>
            <a:r>
              <a:rPr lang="en-US" dirty="0">
                <a:latin typeface="Times New Roman" panose="02020603050405020304" pitchFamily="18" charset="0"/>
                <a:cs typeface="Times New Roman" panose="02020603050405020304" pitchFamily="18" charset="0"/>
              </a:rPr>
              <a:t>You have to make an </a:t>
            </a:r>
            <a:endParaRPr lang="hu-HU"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appointment with me</a:t>
            </a:r>
            <a:r>
              <a:rPr lang="hu-HU" dirty="0">
                <a:latin typeface="Times New Roman" panose="02020603050405020304" pitchFamily="18" charset="0"/>
                <a:cs typeface="Times New Roman" panose="02020603050405020304" pitchFamily="18" charset="0"/>
              </a:rPr>
              <a:t/>
            </a:r>
            <a:br>
              <a:rPr lang="hu-HU" dirty="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for </a:t>
            </a:r>
            <a:r>
              <a:rPr lang="en-US" dirty="0">
                <a:latin typeface="Times New Roman" panose="02020603050405020304" pitchFamily="18" charset="0"/>
                <a:cs typeface="Times New Roman" panose="02020603050405020304" pitchFamily="18" charset="0"/>
              </a:rPr>
              <a:t>personal meeting.</a:t>
            </a:r>
            <a:endParaRPr lang="hu-HU" dirty="0">
              <a:latin typeface="Times New Roman" panose="02020603050405020304" pitchFamily="18" charset="0"/>
              <a:cs typeface="Times New Roman" panose="02020603050405020304" pitchFamily="18" charset="0"/>
            </a:endParaRPr>
          </a:p>
          <a:p>
            <a:pPr algn="ctr"/>
            <a:endParaRPr lang="hu-HU" dirty="0">
              <a:solidFill>
                <a:schemeClr val="accent6"/>
              </a:solidFill>
              <a:latin typeface="Times New Roman" panose="02020603050405020304" pitchFamily="18" charset="0"/>
              <a:cs typeface="Times New Roman" panose="02020603050405020304" pitchFamily="18" charset="0"/>
            </a:endParaRPr>
          </a:p>
        </p:txBody>
      </p:sp>
      <p:sp>
        <p:nvSpPr>
          <p:cNvPr id="16" name="Szövegdoboz 15"/>
          <p:cNvSpPr txBox="1"/>
          <p:nvPr/>
        </p:nvSpPr>
        <p:spPr>
          <a:xfrm>
            <a:off x="4475302" y="3597136"/>
            <a:ext cx="1683301" cy="1200329"/>
          </a:xfrm>
          <a:prstGeom prst="rect">
            <a:avLst/>
          </a:prstGeom>
          <a:noFill/>
        </p:spPr>
        <p:txBody>
          <a:bodyPr wrap="square" rtlCol="0">
            <a:spAutoFit/>
          </a:bodyPr>
          <a:lstStyle/>
          <a:p>
            <a:pPr algn="ctr"/>
            <a:r>
              <a:rPr lang="hu-HU" b="1" dirty="0" err="1" smtClean="0">
                <a:latin typeface="Times New Roman" panose="02020603050405020304" pitchFamily="18" charset="0"/>
                <a:cs typeface="Times New Roman" panose="02020603050405020304" pitchFamily="18" charset="0"/>
              </a:rPr>
              <a:t>Always</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identify</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yourself</a:t>
            </a:r>
            <a:r>
              <a:rPr lang="hu-HU" dirty="0" smtClean="0">
                <a:latin typeface="Times New Roman" panose="02020603050405020304" pitchFamily="18" charset="0"/>
                <a:cs typeface="Times New Roman" panose="02020603050405020304" pitchFamily="18" charset="0"/>
              </a:rPr>
              <a:t>! </a:t>
            </a:r>
          </a:p>
          <a:p>
            <a:pPr algn="ctr"/>
            <a:r>
              <a:rPr lang="hu-HU" dirty="0" err="1" smtClean="0">
                <a:latin typeface="Times New Roman" panose="02020603050405020304" pitchFamily="18" charset="0"/>
                <a:cs typeface="Times New Roman" panose="02020603050405020304" pitchFamily="18" charset="0"/>
              </a:rPr>
              <a:t>Name</a:t>
            </a:r>
            <a:r>
              <a:rPr lang="hu-HU" dirty="0" smtClean="0">
                <a:latin typeface="Times New Roman" panose="02020603050405020304" pitchFamily="18" charset="0"/>
                <a:cs typeface="Times New Roman" panose="02020603050405020304" pitchFamily="18" charset="0"/>
              </a:rPr>
              <a:t>, major, etc. </a:t>
            </a:r>
          </a:p>
        </p:txBody>
      </p:sp>
      <p:sp>
        <p:nvSpPr>
          <p:cNvPr id="17" name="Lekerekített téglalap 16"/>
          <p:cNvSpPr/>
          <p:nvPr/>
        </p:nvSpPr>
        <p:spPr bwMode="auto">
          <a:xfrm>
            <a:off x="4475302" y="3100964"/>
            <a:ext cx="1683302" cy="1995356"/>
          </a:xfrm>
          <a:prstGeom prst="roundRect">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hu-HU" sz="1400" b="1" i="0" u="none" strike="noStrike" cap="none" normalizeH="0" baseline="0" smtClean="0">
              <a:ln>
                <a:noFill/>
              </a:ln>
              <a:solidFill>
                <a:schemeClr val="tx1"/>
              </a:solidFill>
              <a:effectLst/>
              <a:latin typeface="Arial" charset="0"/>
            </a:endParaRPr>
          </a:p>
        </p:txBody>
      </p:sp>
      <p:pic>
        <p:nvPicPr>
          <p:cNvPr id="14" name="Kép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20968" y="2933840"/>
            <a:ext cx="3118543" cy="3115294"/>
          </a:xfrm>
          <a:prstGeom prst="rect">
            <a:avLst/>
          </a:prstGeom>
        </p:spPr>
      </p:pic>
      <p:sp>
        <p:nvSpPr>
          <p:cNvPr id="15" name="Szövegdoboz 14"/>
          <p:cNvSpPr txBox="1"/>
          <p:nvPr/>
        </p:nvSpPr>
        <p:spPr>
          <a:xfrm>
            <a:off x="7455028" y="2921826"/>
            <a:ext cx="2121438" cy="3139321"/>
          </a:xfrm>
          <a:prstGeom prst="rect">
            <a:avLst/>
          </a:prstGeom>
          <a:noFill/>
        </p:spPr>
        <p:txBody>
          <a:bodyPr wrap="square" rtlCol="0">
            <a:spAutoFit/>
          </a:bodyPr>
          <a:lstStyle/>
          <a:p>
            <a:r>
              <a:rPr lang="hu-HU" dirty="0" err="1" smtClean="0">
                <a:latin typeface="Times New Roman" panose="02020603050405020304" pitchFamily="18" charset="0"/>
                <a:cs typeface="Times New Roman" panose="02020603050405020304" pitchFamily="18" charset="0"/>
              </a:rPr>
              <a:t>Saturday</a:t>
            </a:r>
            <a:r>
              <a:rPr lang="hu-HU" dirty="0" smtClean="0">
                <a:latin typeface="Times New Roman" panose="02020603050405020304" pitchFamily="18" charset="0"/>
                <a:cs typeface="Times New Roman" panose="02020603050405020304" pitchFamily="18" charset="0"/>
              </a:rPr>
              <a:t> </a:t>
            </a:r>
          </a:p>
          <a:p>
            <a:endParaRPr lang="hu-HU" dirty="0">
              <a:latin typeface="Times New Roman" panose="02020603050405020304" pitchFamily="18" charset="0"/>
              <a:cs typeface="Times New Roman" panose="02020603050405020304" pitchFamily="18" charset="0"/>
            </a:endParaRPr>
          </a:p>
          <a:p>
            <a:endParaRPr lang="hu-HU" dirty="0" smtClean="0">
              <a:latin typeface="Times New Roman" panose="02020603050405020304" pitchFamily="18" charset="0"/>
              <a:cs typeface="Times New Roman" panose="02020603050405020304" pitchFamily="18" charset="0"/>
            </a:endParaRPr>
          </a:p>
          <a:p>
            <a:endParaRPr lang="hu-HU" dirty="0">
              <a:latin typeface="Times New Roman" panose="02020603050405020304" pitchFamily="18" charset="0"/>
              <a:cs typeface="Times New Roman" panose="02020603050405020304" pitchFamily="18" charset="0"/>
            </a:endParaRPr>
          </a:p>
          <a:p>
            <a:endParaRPr lang="hu-HU" dirty="0" smtClean="0">
              <a:latin typeface="Times New Roman" panose="02020603050405020304" pitchFamily="18" charset="0"/>
              <a:cs typeface="Times New Roman" panose="02020603050405020304" pitchFamily="18" charset="0"/>
            </a:endParaRPr>
          </a:p>
          <a:p>
            <a:endParaRPr lang="hu-HU" dirty="0">
              <a:latin typeface="Times New Roman" panose="02020603050405020304" pitchFamily="18" charset="0"/>
              <a:cs typeface="Times New Roman" panose="02020603050405020304" pitchFamily="18" charset="0"/>
            </a:endParaRPr>
          </a:p>
          <a:p>
            <a:endParaRPr lang="hu-HU" dirty="0" smtClean="0">
              <a:latin typeface="Times New Roman" panose="02020603050405020304" pitchFamily="18" charset="0"/>
              <a:cs typeface="Times New Roman" panose="02020603050405020304" pitchFamily="18" charset="0"/>
            </a:endParaRPr>
          </a:p>
          <a:p>
            <a:endParaRPr lang="hu-HU" dirty="0">
              <a:latin typeface="Times New Roman" panose="02020603050405020304" pitchFamily="18" charset="0"/>
              <a:cs typeface="Times New Roman" panose="02020603050405020304" pitchFamily="18" charset="0"/>
            </a:endParaRPr>
          </a:p>
          <a:p>
            <a:endParaRPr lang="hu-HU" dirty="0" smtClean="0">
              <a:latin typeface="Times New Roman" panose="02020603050405020304" pitchFamily="18" charset="0"/>
              <a:cs typeface="Times New Roman" panose="02020603050405020304" pitchFamily="18" charset="0"/>
            </a:endParaRPr>
          </a:p>
          <a:p>
            <a:endParaRPr lang="hu-HU" dirty="0">
              <a:latin typeface="Times New Roman" panose="02020603050405020304" pitchFamily="18" charset="0"/>
              <a:cs typeface="Times New Roman" panose="02020603050405020304" pitchFamily="18" charset="0"/>
            </a:endParaRPr>
          </a:p>
          <a:p>
            <a:r>
              <a:rPr lang="hu-HU" dirty="0" smtClean="0">
                <a:latin typeface="Times New Roman" panose="02020603050405020304" pitchFamily="18" charset="0"/>
                <a:cs typeface="Times New Roman" panose="02020603050405020304" pitchFamily="18" charset="0"/>
              </a:rPr>
              <a:t>Sunday</a:t>
            </a:r>
            <a:endParaRPr lang="hu-HU" dirty="0">
              <a:latin typeface="Times New Roman" panose="02020603050405020304" pitchFamily="18" charset="0"/>
              <a:cs typeface="Times New Roman" panose="02020603050405020304" pitchFamily="18" charset="0"/>
            </a:endParaRPr>
          </a:p>
        </p:txBody>
      </p:sp>
      <p:cxnSp>
        <p:nvCxnSpPr>
          <p:cNvPr id="19" name="Egyenes összekötő 18"/>
          <p:cNvCxnSpPr/>
          <p:nvPr/>
        </p:nvCxnSpPr>
        <p:spPr bwMode="auto">
          <a:xfrm>
            <a:off x="7520968" y="2976798"/>
            <a:ext cx="762973" cy="330123"/>
          </a:xfrm>
          <a:prstGeom prst="line">
            <a:avLst/>
          </a:prstGeom>
          <a:noFill/>
          <a:ln w="38100" cap="flat" cmpd="sng" algn="ctr">
            <a:solidFill>
              <a:srgbClr val="FF0000"/>
            </a:solidFill>
            <a:prstDash val="solid"/>
            <a:round/>
            <a:headEnd type="none" w="med" len="med"/>
            <a:tailEnd type="none" w="med" len="med"/>
          </a:ln>
          <a:effectLst/>
        </p:spPr>
      </p:cxnSp>
      <p:cxnSp>
        <p:nvCxnSpPr>
          <p:cNvPr id="20" name="Egyenes összekötő 19"/>
          <p:cNvCxnSpPr/>
          <p:nvPr/>
        </p:nvCxnSpPr>
        <p:spPr bwMode="auto">
          <a:xfrm>
            <a:off x="7520968" y="5652371"/>
            <a:ext cx="762973" cy="330123"/>
          </a:xfrm>
          <a:prstGeom prst="line">
            <a:avLst/>
          </a:prstGeom>
          <a:noFill/>
          <a:ln w="38100" cap="flat" cmpd="sng" algn="ctr">
            <a:solidFill>
              <a:srgbClr val="FF0000"/>
            </a:solidFill>
            <a:prstDash val="solid"/>
            <a:round/>
            <a:headEnd type="none" w="med" len="med"/>
            <a:tailEnd type="none" w="med" len="med"/>
          </a:ln>
          <a:effectLst/>
        </p:spPr>
      </p:cxnSp>
    </p:spTree>
    <p:extLst>
      <p:ext uri="{BB962C8B-B14F-4D97-AF65-F5344CB8AC3E}">
        <p14:creationId xmlns:p14="http://schemas.microsoft.com/office/powerpoint/2010/main" val="420338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8">
                                            <p:txEl>
                                              <p:pRg st="1" end="1"/>
                                            </p:txEl>
                                          </p:spTgt>
                                        </p:tgtEl>
                                        <p:attrNameLst>
                                          <p:attrName>style.visibility</p:attrName>
                                        </p:attrNameLst>
                                      </p:cBhvr>
                                      <p:to>
                                        <p:strVal val="visible"/>
                                      </p:to>
                                    </p:set>
                                    <p:animEffect transition="in" filter="fade">
                                      <p:cBhvr>
                                        <p:cTn id="7" dur="1000"/>
                                        <p:tgtEl>
                                          <p:spTgt spid="18">
                                            <p:txEl>
                                              <p:pRg st="1" end="1"/>
                                            </p:txEl>
                                          </p:spTgt>
                                        </p:tgtEl>
                                      </p:cBhvr>
                                    </p:animEffect>
                                    <p:anim calcmode="lin" valueType="num">
                                      <p:cBhvr>
                                        <p:cTn id="8" dur="1000" fill="hold"/>
                                        <p:tgtEl>
                                          <p:spTgt spid="18">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anim calcmode="lin" valueType="num">
                                      <p:cBhvr>
                                        <p:cTn id="37" dur="1000" fill="hold"/>
                                        <p:tgtEl>
                                          <p:spTgt spid="15"/>
                                        </p:tgtEl>
                                        <p:attrNameLst>
                                          <p:attrName>ppt_x</p:attrName>
                                        </p:attrNameLst>
                                      </p:cBhvr>
                                      <p:tavLst>
                                        <p:tav tm="0">
                                          <p:val>
                                            <p:strVal val="#ppt_x"/>
                                          </p:val>
                                        </p:tav>
                                        <p:tav tm="100000">
                                          <p:val>
                                            <p:strVal val="#ppt_x"/>
                                          </p:val>
                                        </p:tav>
                                      </p:tavLst>
                                    </p:anim>
                                    <p:anim calcmode="lin" valueType="num">
                                      <p:cBhvr>
                                        <p:cTn id="38" dur="1000" fill="hold"/>
                                        <p:tgtEl>
                                          <p:spTgt spid="15"/>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1000"/>
                                        <p:tgtEl>
                                          <p:spTgt spid="20"/>
                                        </p:tgtEl>
                                      </p:cBhvr>
                                    </p:animEffect>
                                    <p:anim calcmode="lin" valueType="num">
                                      <p:cBhvr>
                                        <p:cTn id="47" dur="1000" fill="hold"/>
                                        <p:tgtEl>
                                          <p:spTgt spid="20"/>
                                        </p:tgtEl>
                                        <p:attrNameLst>
                                          <p:attrName>ppt_x</p:attrName>
                                        </p:attrNameLst>
                                      </p:cBhvr>
                                      <p:tavLst>
                                        <p:tav tm="0">
                                          <p:val>
                                            <p:strVal val="#ppt_x"/>
                                          </p:val>
                                        </p:tav>
                                        <p:tav tm="100000">
                                          <p:val>
                                            <p:strVal val="#ppt_x"/>
                                          </p:val>
                                        </p:tav>
                                      </p:tavLst>
                                    </p:anim>
                                    <p:anim calcmode="lin" valueType="num">
                                      <p:cBhvr>
                                        <p:cTn id="4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17" grpId="0"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Kép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31226" y="4165087"/>
            <a:ext cx="3590162" cy="2019309"/>
          </a:xfrm>
          <a:prstGeom prst="rect">
            <a:avLst/>
          </a:prstGeom>
        </p:spPr>
      </p:pic>
      <p:pic>
        <p:nvPicPr>
          <p:cNvPr id="4" name="Kép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06322" y="49211"/>
            <a:ext cx="2327399" cy="855369"/>
          </a:xfrm>
          <a:prstGeom prst="rect">
            <a:avLst/>
          </a:prstGeom>
        </p:spPr>
      </p:pic>
      <p:pic>
        <p:nvPicPr>
          <p:cNvPr id="21" name="Kép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78888" y="2319747"/>
            <a:ext cx="4774133" cy="3819306"/>
          </a:xfrm>
          <a:prstGeom prst="rect">
            <a:avLst/>
          </a:prstGeom>
        </p:spPr>
      </p:pic>
      <p:pic>
        <p:nvPicPr>
          <p:cNvPr id="5" name="Kép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1415" y="851422"/>
            <a:ext cx="4774133" cy="3819306"/>
          </a:xfrm>
          <a:prstGeom prst="rect">
            <a:avLst/>
          </a:prstGeom>
        </p:spPr>
      </p:pic>
      <p:sp>
        <p:nvSpPr>
          <p:cNvPr id="3074" name="Rectangle 3"/>
          <p:cNvSpPr>
            <a:spLocks noGrp="1" noChangeArrowheads="1"/>
          </p:cNvSpPr>
          <p:nvPr>
            <p:ph type="body" idx="4294967295"/>
          </p:nvPr>
        </p:nvSpPr>
        <p:spPr>
          <a:xfrm>
            <a:off x="2209801" y="1124744"/>
            <a:ext cx="8322121" cy="4857750"/>
          </a:xfrm>
        </p:spPr>
        <p:txBody>
          <a:bodyPr/>
          <a:lstStyle/>
          <a:p>
            <a:pPr eaLnBrk="1" hangingPunct="1"/>
            <a:endParaRPr lang="hu-HU" sz="2400" dirty="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a:p>
            <a:pPr eaLnBrk="1" hangingPunct="1"/>
            <a:endParaRPr lang="hu-HU" sz="2400" dirty="0" smtClean="0">
              <a:latin typeface="Times New Roman" panose="02020603050405020304" pitchFamily="18" charset="0"/>
              <a:cs typeface="Times New Roman" panose="02020603050405020304" pitchFamily="18" charset="0"/>
            </a:endParaRPr>
          </a:p>
          <a:p>
            <a:pPr eaLnBrk="1" hangingPunct="1"/>
            <a:endParaRPr lang="hu-HU" sz="2400" dirty="0" smtClean="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p:txBody>
      </p:sp>
      <p:sp>
        <p:nvSpPr>
          <p:cNvPr id="5123" name="Rectangle 2"/>
          <p:cNvSpPr>
            <a:spLocks noChangeArrowheads="1"/>
          </p:cNvSpPr>
          <p:nvPr/>
        </p:nvSpPr>
        <p:spPr bwMode="auto">
          <a:xfrm>
            <a:off x="1192270" y="253999"/>
            <a:ext cx="7772400" cy="533400"/>
          </a:xfrm>
          <a:prstGeom prst="rect">
            <a:avLst/>
          </a:prstGeom>
          <a:noFill/>
          <a:ln>
            <a:noFill/>
          </a:ln>
          <a:extLst/>
        </p:spPr>
        <p:txBody>
          <a:bodyPr anchor="ctr"/>
          <a:lstStyle/>
          <a:p>
            <a:pPr fontAlgn="base">
              <a:spcBef>
                <a:spcPct val="0"/>
              </a:spcBef>
              <a:spcAft>
                <a:spcPct val="0"/>
              </a:spcAft>
              <a:defRPr/>
            </a:pPr>
            <a:endParaRPr lang="en-GB" sz="3200" b="1" dirty="0">
              <a:solidFill>
                <a:srgbClr val="000066"/>
              </a:solidFill>
              <a:latin typeface="Times New Roman" pitchFamily="18" charset="0"/>
              <a:cs typeface="Times New Roman" pitchFamily="18" charset="0"/>
            </a:endParaRPr>
          </a:p>
        </p:txBody>
      </p:sp>
      <p:cxnSp>
        <p:nvCxnSpPr>
          <p:cNvPr id="6" name="Egyenes összekötő 5"/>
          <p:cNvCxnSpPr/>
          <p:nvPr/>
        </p:nvCxnSpPr>
        <p:spPr bwMode="auto">
          <a:xfrm flipV="1">
            <a:off x="2923953" y="1166877"/>
            <a:ext cx="2295070" cy="1152870"/>
          </a:xfrm>
          <a:prstGeom prst="line">
            <a:avLst/>
          </a:prstGeom>
          <a:ln>
            <a:solidFill>
              <a:srgbClr val="C00000"/>
            </a:solidFill>
            <a:headEnd type="none" w="med" len="med"/>
            <a:tailEnd type="none" w="med" len="med"/>
          </a:ln>
        </p:spPr>
        <p:style>
          <a:lnRef idx="3">
            <a:schemeClr val="accent5"/>
          </a:lnRef>
          <a:fillRef idx="0">
            <a:schemeClr val="accent5"/>
          </a:fillRef>
          <a:effectRef idx="2">
            <a:schemeClr val="accent5"/>
          </a:effectRef>
          <a:fontRef idx="minor">
            <a:schemeClr val="tx1"/>
          </a:fontRef>
        </p:style>
      </p:cxnSp>
      <p:sp>
        <p:nvSpPr>
          <p:cNvPr id="2" name="Jobbra nyíl 1"/>
          <p:cNvSpPr/>
          <p:nvPr/>
        </p:nvSpPr>
        <p:spPr bwMode="auto">
          <a:xfrm>
            <a:off x="4208206" y="4975002"/>
            <a:ext cx="978408" cy="484632"/>
          </a:xfrm>
          <a:prstGeom prst="rightArrow">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hu-HU" sz="1400" b="1" i="0" u="none" strike="noStrike" cap="none" normalizeH="0" baseline="0" smtClean="0">
              <a:ln>
                <a:noFill/>
              </a:ln>
              <a:solidFill>
                <a:schemeClr val="tx1"/>
              </a:solidFill>
              <a:effectLst/>
              <a:latin typeface="Arial" charset="0"/>
            </a:endParaRPr>
          </a:p>
        </p:txBody>
      </p:sp>
      <p:sp>
        <p:nvSpPr>
          <p:cNvPr id="11" name="Szövegdoboz 10"/>
          <p:cNvSpPr txBox="1"/>
          <p:nvPr/>
        </p:nvSpPr>
        <p:spPr>
          <a:xfrm>
            <a:off x="3729762" y="4910979"/>
            <a:ext cx="2392219" cy="923330"/>
          </a:xfrm>
          <a:prstGeom prst="rect">
            <a:avLst/>
          </a:prstGeom>
          <a:noFill/>
        </p:spPr>
        <p:txBody>
          <a:bodyPr wrap="square" rtlCol="0">
            <a:spAutoFit/>
          </a:bodyPr>
          <a:lstStyle/>
          <a:p>
            <a:pPr algn="ctr"/>
            <a:r>
              <a:rPr lang="hu-HU" dirty="0" err="1" smtClean="0">
                <a:latin typeface="Times New Roman" panose="02020603050405020304" pitchFamily="18" charset="0"/>
                <a:cs typeface="Times New Roman" panose="02020603050405020304" pitchFamily="18" charset="0"/>
              </a:rPr>
              <a:t>Dear</a:t>
            </a:r>
            <a:r>
              <a:rPr lang="hu-HU" dirty="0" smtClean="0">
                <a:latin typeface="Times New Roman" panose="02020603050405020304" pitchFamily="18" charset="0"/>
                <a:cs typeface="Times New Roman" panose="02020603050405020304" pitchFamily="18" charset="0"/>
              </a:rPr>
              <a:t> TAC </a:t>
            </a:r>
            <a:r>
              <a:rPr lang="hu-HU" dirty="0" err="1" smtClean="0">
                <a:latin typeface="Times New Roman" panose="02020603050405020304" pitchFamily="18" charset="0"/>
                <a:cs typeface="Times New Roman" panose="02020603050405020304" pitchFamily="18" charset="0"/>
              </a:rPr>
              <a:t>students</a:t>
            </a:r>
            <a:r>
              <a:rPr lang="hu-HU" dirty="0" smtClean="0">
                <a:latin typeface="Times New Roman" panose="02020603050405020304" pitchFamily="18" charset="0"/>
                <a:cs typeface="Times New Roman" panose="02020603050405020304" pitchFamily="18" charset="0"/>
              </a:rPr>
              <a:t>!</a:t>
            </a:r>
          </a:p>
          <a:p>
            <a:pPr algn="ctr"/>
            <a:r>
              <a:rPr lang="hu-HU" dirty="0" smtClean="0">
                <a:latin typeface="Times New Roman" panose="02020603050405020304" pitchFamily="18" charset="0"/>
                <a:cs typeface="Times New Roman" panose="02020603050405020304" pitchFamily="18" charset="0"/>
              </a:rPr>
              <a:t>C</a:t>
            </a:r>
            <a:r>
              <a:rPr lang="en-US" dirty="0" err="1" smtClean="0">
                <a:latin typeface="Times New Roman" panose="02020603050405020304" pitchFamily="18" charset="0"/>
                <a:cs typeface="Times New Roman" panose="02020603050405020304" pitchFamily="18" charset="0"/>
              </a:rPr>
              <a:t>ontact</a:t>
            </a:r>
            <a:r>
              <a:rPr lang="en-US" dirty="0" smtClean="0">
                <a:latin typeface="Times New Roman" panose="02020603050405020304" pitchFamily="18" charset="0"/>
                <a:cs typeface="Times New Roman" panose="02020603050405020304" pitchFamily="18" charset="0"/>
              </a:rPr>
              <a:t> me about the </a:t>
            </a:r>
            <a:r>
              <a:rPr lang="hu-HU" dirty="0" err="1" smtClean="0">
                <a:latin typeface="Times New Roman" panose="02020603050405020304" pitchFamily="18" charset="0"/>
                <a:cs typeface="Times New Roman" panose="02020603050405020304" pitchFamily="18" charset="0"/>
              </a:rPr>
              <a:t>internship</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course</a:t>
            </a:r>
            <a:r>
              <a:rPr lang="en-US" dirty="0" smtClean="0">
                <a:latin typeface="Times New Roman" panose="02020603050405020304" pitchFamily="18" charset="0"/>
                <a:cs typeface="Times New Roman" panose="02020603050405020304" pitchFamily="18" charset="0"/>
              </a:rPr>
              <a:t>!</a:t>
            </a:r>
            <a:endParaRPr lang="hu-HU" dirty="0">
              <a:latin typeface="Times New Roman" panose="02020603050405020304" pitchFamily="18" charset="0"/>
              <a:cs typeface="Times New Roman" panose="02020603050405020304" pitchFamily="18" charset="0"/>
            </a:endParaRPr>
          </a:p>
        </p:txBody>
      </p:sp>
      <p:sp>
        <p:nvSpPr>
          <p:cNvPr id="12" name="Rectangle 2"/>
          <p:cNvSpPr>
            <a:spLocks noChangeArrowheads="1"/>
          </p:cNvSpPr>
          <p:nvPr/>
        </p:nvSpPr>
        <p:spPr bwMode="auto">
          <a:xfrm>
            <a:off x="782845" y="257853"/>
            <a:ext cx="7772400" cy="484909"/>
          </a:xfrm>
          <a:prstGeom prst="rect">
            <a:avLst/>
          </a:prstGeom>
          <a:noFill/>
          <a:ln>
            <a:noFill/>
          </a:ln>
          <a:extLst/>
        </p:spPr>
        <p:txBody>
          <a:bodyPr anchor="ctr"/>
          <a:lstStyle/>
          <a:p>
            <a:pPr fontAlgn="base">
              <a:spcBef>
                <a:spcPct val="0"/>
              </a:spcBef>
              <a:spcAft>
                <a:spcPct val="0"/>
              </a:spcAft>
              <a:defRPr/>
            </a:pPr>
            <a:r>
              <a:rPr lang="hu-HU" sz="3200" b="1" dirty="0" err="1" smtClean="0">
                <a:solidFill>
                  <a:srgbClr val="660530"/>
                </a:solidFill>
                <a:latin typeface="Times New Roman" pitchFamily="18" charset="0"/>
                <a:cs typeface="Times New Roman" pitchFamily="18" charset="0"/>
              </a:rPr>
              <a:t>First</a:t>
            </a:r>
            <a:r>
              <a:rPr lang="hu-HU" sz="3200" b="1" dirty="0" smtClean="0">
                <a:solidFill>
                  <a:srgbClr val="660530"/>
                </a:solidFill>
                <a:latin typeface="Times New Roman" pitchFamily="18" charset="0"/>
                <a:cs typeface="Times New Roman" pitchFamily="18" charset="0"/>
              </a:rPr>
              <a:t> </a:t>
            </a:r>
            <a:r>
              <a:rPr lang="hu-HU" sz="3200" b="1" dirty="0" err="1" smtClean="0">
                <a:solidFill>
                  <a:srgbClr val="660530"/>
                </a:solidFill>
                <a:latin typeface="Times New Roman" pitchFamily="18" charset="0"/>
                <a:cs typeface="Times New Roman" pitchFamily="18" charset="0"/>
              </a:rPr>
              <a:t>questions</a:t>
            </a:r>
            <a:endParaRPr lang="en-GB" sz="3200" b="1" dirty="0">
              <a:solidFill>
                <a:srgbClr val="660530"/>
              </a:solidFill>
              <a:latin typeface="Times New Roman" pitchFamily="18" charset="0"/>
              <a:cs typeface="Times New Roman" pitchFamily="18" charset="0"/>
            </a:endParaRPr>
          </a:p>
        </p:txBody>
      </p:sp>
      <p:sp>
        <p:nvSpPr>
          <p:cNvPr id="17" name="Szövegdoboz 16"/>
          <p:cNvSpPr txBox="1"/>
          <p:nvPr/>
        </p:nvSpPr>
        <p:spPr>
          <a:xfrm>
            <a:off x="2826804" y="1335310"/>
            <a:ext cx="2392219" cy="923330"/>
          </a:xfrm>
          <a:prstGeom prst="rect">
            <a:avLst/>
          </a:prstGeom>
          <a:noFill/>
        </p:spPr>
        <p:txBody>
          <a:bodyPr wrap="square" rtlCol="0">
            <a:spAutoFit/>
          </a:bodyPr>
          <a:lstStyle/>
          <a:p>
            <a:pPr algn="ctr"/>
            <a:r>
              <a:rPr lang="hu-HU" dirty="0" smtClean="0">
                <a:latin typeface="Times New Roman" panose="02020603050405020304" pitchFamily="18" charset="0"/>
                <a:cs typeface="Times New Roman" panose="02020603050405020304" pitchFamily="18" charset="0"/>
              </a:rPr>
              <a:t>I </a:t>
            </a:r>
            <a:r>
              <a:rPr lang="hu-HU" dirty="0" err="1" smtClean="0">
                <a:latin typeface="Times New Roman" panose="02020603050405020304" pitchFamily="18" charset="0"/>
                <a:cs typeface="Times New Roman" panose="02020603050405020304" pitchFamily="18" charset="0"/>
              </a:rPr>
              <a:t>have</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any</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questions</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about</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the</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final</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exam</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or</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the</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thesis</a:t>
            </a:r>
            <a:r>
              <a:rPr lang="hu-HU" dirty="0" smtClean="0">
                <a:latin typeface="Times New Roman" panose="02020603050405020304" pitchFamily="18" charset="0"/>
                <a:cs typeface="Times New Roman" panose="02020603050405020304" pitchFamily="18" charset="0"/>
              </a:rPr>
              <a:t>.</a:t>
            </a:r>
            <a:endParaRPr lang="hu-HU" dirty="0">
              <a:latin typeface="Times New Roman" panose="02020603050405020304" pitchFamily="18" charset="0"/>
              <a:cs typeface="Times New Roman" panose="02020603050405020304" pitchFamily="18" charset="0"/>
            </a:endParaRPr>
          </a:p>
        </p:txBody>
      </p:sp>
      <p:sp>
        <p:nvSpPr>
          <p:cNvPr id="19" name="Szövegdoboz 18"/>
          <p:cNvSpPr txBox="1"/>
          <p:nvPr/>
        </p:nvSpPr>
        <p:spPr>
          <a:xfrm>
            <a:off x="9395615" y="2495334"/>
            <a:ext cx="2392219" cy="1200329"/>
          </a:xfrm>
          <a:prstGeom prst="rect">
            <a:avLst/>
          </a:prstGeom>
          <a:noFill/>
        </p:spPr>
        <p:txBody>
          <a:bodyPr wrap="square" rtlCol="0">
            <a:spAutoFit/>
          </a:bodyPr>
          <a:lstStyle/>
          <a:p>
            <a:pPr algn="ctr"/>
            <a:r>
              <a:rPr lang="en-US" dirty="0"/>
              <a:t/>
            </a:r>
            <a:br>
              <a:rPr lang="en-US" dirty="0"/>
            </a:br>
            <a:r>
              <a:rPr lang="en-US" dirty="0">
                <a:latin typeface="Times New Roman" panose="02020603050405020304" pitchFamily="18" charset="0"/>
                <a:cs typeface="Times New Roman" panose="02020603050405020304" pitchFamily="18" charset="0"/>
              </a:rPr>
              <a:t>Can I make an appointment on Saturday?</a:t>
            </a:r>
            <a:endParaRPr lang="hu-HU" dirty="0">
              <a:latin typeface="Times New Roman" panose="02020603050405020304" pitchFamily="18" charset="0"/>
              <a:cs typeface="Times New Roman" panose="02020603050405020304" pitchFamily="18" charset="0"/>
            </a:endParaRPr>
          </a:p>
        </p:txBody>
      </p:sp>
      <p:cxnSp>
        <p:nvCxnSpPr>
          <p:cNvPr id="20" name="Egyenes összekötő 19"/>
          <p:cNvCxnSpPr/>
          <p:nvPr/>
        </p:nvCxnSpPr>
        <p:spPr bwMode="auto">
          <a:xfrm flipV="1">
            <a:off x="9395615" y="2587384"/>
            <a:ext cx="2289566" cy="1258501"/>
          </a:xfrm>
          <a:prstGeom prst="line">
            <a:avLst/>
          </a:prstGeom>
          <a:ln>
            <a:solidFill>
              <a:srgbClr val="C00000"/>
            </a:solidFill>
            <a:headEnd type="none" w="med" len="med"/>
            <a:tailEnd type="none" w="med" len="med"/>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2453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anim calcmode="lin" valueType="num">
                                      <p:cBhvr>
                                        <p:cTn id="25" dur="1000" fill="hold"/>
                                        <p:tgtEl>
                                          <p:spTgt spid="17"/>
                                        </p:tgtEl>
                                        <p:attrNameLst>
                                          <p:attrName>ppt_x</p:attrName>
                                        </p:attrNameLst>
                                      </p:cBhvr>
                                      <p:tavLst>
                                        <p:tav tm="0">
                                          <p:val>
                                            <p:strVal val="#ppt_x"/>
                                          </p:val>
                                        </p:tav>
                                        <p:tav tm="100000">
                                          <p:val>
                                            <p:strVal val="#ppt_x"/>
                                          </p:val>
                                        </p:tav>
                                      </p:tavLst>
                                    </p:anim>
                                    <p:anim calcmode="lin" valueType="num">
                                      <p:cBhvr>
                                        <p:cTn id="26" dur="1000" fill="hold"/>
                                        <p:tgtEl>
                                          <p:spTgt spid="17"/>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2" presetClass="entr" presetSubtype="0"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1000"/>
                                        <p:tgtEl>
                                          <p:spTgt spid="21"/>
                                        </p:tgtEl>
                                      </p:cBhvr>
                                    </p:animEffect>
                                    <p:anim calcmode="lin" valueType="num">
                                      <p:cBhvr>
                                        <p:cTn id="38" dur="1000" fill="hold"/>
                                        <p:tgtEl>
                                          <p:spTgt spid="21"/>
                                        </p:tgtEl>
                                        <p:attrNameLst>
                                          <p:attrName>ppt_x</p:attrName>
                                        </p:attrNameLst>
                                      </p:cBhvr>
                                      <p:tavLst>
                                        <p:tav tm="0">
                                          <p:val>
                                            <p:strVal val="#ppt_x"/>
                                          </p:val>
                                        </p:tav>
                                        <p:tav tm="100000">
                                          <p:val>
                                            <p:strVal val="#ppt_x"/>
                                          </p:val>
                                        </p:tav>
                                      </p:tavLst>
                                    </p:anim>
                                    <p:anim calcmode="lin" valueType="num">
                                      <p:cBhvr>
                                        <p:cTn id="39" dur="1000" fill="hold"/>
                                        <p:tgtEl>
                                          <p:spTgt spid="2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anim calcmode="lin" valueType="num">
                                      <p:cBhvr>
                                        <p:cTn id="43" dur="1000" fill="hold"/>
                                        <p:tgtEl>
                                          <p:spTgt spid="19"/>
                                        </p:tgtEl>
                                        <p:attrNameLst>
                                          <p:attrName>ppt_x</p:attrName>
                                        </p:attrNameLst>
                                      </p:cBhvr>
                                      <p:tavLst>
                                        <p:tav tm="0">
                                          <p:val>
                                            <p:strVal val="#ppt_x"/>
                                          </p:val>
                                        </p:tav>
                                        <p:tav tm="100000">
                                          <p:val>
                                            <p:strVal val="#ppt_x"/>
                                          </p:val>
                                        </p:tav>
                                      </p:tavLst>
                                    </p:anim>
                                    <p:anim calcmode="lin" valueType="num">
                                      <p:cBhvr>
                                        <p:cTn id="44" dur="1000" fill="hold"/>
                                        <p:tgtEl>
                                          <p:spTgt spid="19"/>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2" presetClass="entr" presetSubtype="0"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7"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4294967295"/>
          </p:nvPr>
        </p:nvSpPr>
        <p:spPr>
          <a:xfrm>
            <a:off x="715459" y="1257967"/>
            <a:ext cx="4268765" cy="3701410"/>
          </a:xfrm>
        </p:spPr>
        <p:txBody>
          <a:bodyPr/>
          <a:lstStyle/>
          <a:p>
            <a:pPr eaLnBrk="1" hangingPunct="1"/>
            <a:r>
              <a:rPr lang="hu-HU" sz="2400" dirty="0" err="1" smtClean="0">
                <a:latin typeface="Times New Roman" panose="02020603050405020304" pitchFamily="18" charset="0"/>
                <a:cs typeface="Times New Roman" panose="02020603050405020304" pitchFamily="18" charset="0"/>
              </a:rPr>
              <a:t>CooSpace</a:t>
            </a:r>
            <a:r>
              <a:rPr lang="hu-HU" sz="2400" dirty="0">
                <a:latin typeface="Times New Roman" panose="02020603050405020304" pitchFamily="18" charset="0"/>
                <a:cs typeface="Times New Roman" panose="02020603050405020304" pitchFamily="18" charset="0"/>
              </a:rPr>
              <a:t/>
            </a:r>
            <a:br>
              <a:rPr lang="hu-HU" sz="2400" dirty="0">
                <a:latin typeface="Times New Roman" panose="02020603050405020304" pitchFamily="18" charset="0"/>
                <a:cs typeface="Times New Roman" panose="02020603050405020304" pitchFamily="18" charset="0"/>
              </a:rPr>
            </a:br>
            <a:endParaRPr lang="hu-HU" sz="2400" dirty="0" smtClean="0">
              <a:latin typeface="Times New Roman" panose="02020603050405020304" pitchFamily="18" charset="0"/>
              <a:cs typeface="Times New Roman" panose="02020603050405020304" pitchFamily="18" charset="0"/>
            </a:endParaRPr>
          </a:p>
          <a:p>
            <a:pPr eaLnBrk="1" hangingPunct="1"/>
            <a:endParaRPr lang="hu-HU" sz="2400" dirty="0" smtClean="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p:txBody>
      </p:sp>
      <p:sp>
        <p:nvSpPr>
          <p:cNvPr id="5123" name="Rectangle 2"/>
          <p:cNvSpPr>
            <a:spLocks noChangeArrowheads="1"/>
          </p:cNvSpPr>
          <p:nvPr/>
        </p:nvSpPr>
        <p:spPr bwMode="auto">
          <a:xfrm>
            <a:off x="715459" y="523309"/>
            <a:ext cx="5558009" cy="533400"/>
          </a:xfrm>
          <a:prstGeom prst="rect">
            <a:avLst/>
          </a:prstGeom>
          <a:noFill/>
          <a:ln>
            <a:noFill/>
          </a:ln>
          <a:extLst/>
        </p:spPr>
        <p:txBody>
          <a:bodyPr anchor="ctr"/>
          <a:lstStyle/>
          <a:p>
            <a:pPr fontAlgn="base">
              <a:spcBef>
                <a:spcPct val="0"/>
              </a:spcBef>
              <a:spcAft>
                <a:spcPct val="0"/>
              </a:spcAft>
              <a:defRPr/>
            </a:pPr>
            <a:r>
              <a:rPr lang="en-US" sz="3200" b="1" dirty="0">
                <a:solidFill>
                  <a:srgbClr val="660530"/>
                </a:solidFill>
                <a:latin typeface="Times New Roman" pitchFamily="18" charset="0"/>
                <a:cs typeface="Times New Roman" pitchFamily="18" charset="0"/>
              </a:rPr>
              <a:t>GTK General Information Study Affairs</a:t>
            </a:r>
            <a:endParaRPr lang="en-GB" sz="3200" b="1" dirty="0">
              <a:solidFill>
                <a:srgbClr val="660530"/>
              </a:solidFill>
              <a:latin typeface="Times New Roman" pitchFamily="18" charset="0"/>
              <a:cs typeface="Times New Roman" pitchFamily="18" charset="0"/>
            </a:endParaRPr>
          </a:p>
          <a:p>
            <a:pPr fontAlgn="base">
              <a:spcBef>
                <a:spcPct val="0"/>
              </a:spcBef>
              <a:spcAft>
                <a:spcPct val="0"/>
              </a:spcAft>
              <a:defRPr/>
            </a:pPr>
            <a:endParaRPr lang="en-GB" sz="3200" b="1" dirty="0">
              <a:solidFill>
                <a:srgbClr val="000066"/>
              </a:solidFill>
              <a:latin typeface="Times New Roman" pitchFamily="18" charset="0"/>
              <a:cs typeface="Times New Roman" pitchFamily="18" charset="0"/>
            </a:endParaRPr>
          </a:p>
        </p:txBody>
      </p:sp>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6993" y="-1455"/>
            <a:ext cx="2327399" cy="855369"/>
          </a:xfrm>
          <a:prstGeom prst="rect">
            <a:avLst/>
          </a:prstGeom>
        </p:spPr>
      </p:pic>
      <p:pic>
        <p:nvPicPr>
          <p:cNvPr id="8" name="Kép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17908" y="790009"/>
            <a:ext cx="7574092" cy="6002630"/>
          </a:xfrm>
          <a:prstGeom prst="rect">
            <a:avLst/>
          </a:prstGeom>
        </p:spPr>
      </p:pic>
    </p:spTree>
    <p:extLst>
      <p:ext uri="{BB962C8B-B14F-4D97-AF65-F5344CB8AC3E}">
        <p14:creationId xmlns:p14="http://schemas.microsoft.com/office/powerpoint/2010/main" val="3149853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4294967295"/>
          </p:nvPr>
        </p:nvSpPr>
        <p:spPr>
          <a:xfrm>
            <a:off x="694690" y="871248"/>
            <a:ext cx="4168513" cy="1689628"/>
          </a:xfrm>
        </p:spPr>
        <p:txBody>
          <a:bodyPr/>
          <a:lstStyle/>
          <a:p>
            <a:pPr eaLnBrk="1" hangingPunct="1"/>
            <a:r>
              <a:rPr lang="hu-HU" sz="2000" dirty="0" err="1" smtClean="0">
                <a:latin typeface="Times New Roman" panose="02020603050405020304" pitchFamily="18" charset="0"/>
                <a:cs typeface="Times New Roman" panose="02020603050405020304" pitchFamily="18" charset="0"/>
              </a:rPr>
              <a:t>CooSpace</a:t>
            </a:r>
            <a:endParaRPr lang="hu-HU" sz="2000" dirty="0" smtClean="0">
              <a:latin typeface="Times New Roman" panose="02020603050405020304" pitchFamily="18" charset="0"/>
              <a:cs typeface="Times New Roman" panose="02020603050405020304" pitchFamily="18" charset="0"/>
            </a:endParaRPr>
          </a:p>
          <a:p>
            <a:pPr marL="0" indent="0" eaLnBrk="1" hangingPunct="1">
              <a:buNone/>
            </a:pPr>
            <a:endParaRPr lang="hu-HU" sz="2400" dirty="0">
              <a:latin typeface="Times New Roman" panose="02020603050405020304" pitchFamily="18" charset="0"/>
              <a:cs typeface="Times New Roman" panose="02020603050405020304" pitchFamily="18" charset="0"/>
            </a:endParaRPr>
          </a:p>
        </p:txBody>
      </p:sp>
      <p:sp>
        <p:nvSpPr>
          <p:cNvPr id="5123" name="Rectangle 2"/>
          <p:cNvSpPr>
            <a:spLocks noChangeArrowheads="1"/>
          </p:cNvSpPr>
          <p:nvPr/>
        </p:nvSpPr>
        <p:spPr bwMode="auto">
          <a:xfrm>
            <a:off x="694690" y="361556"/>
            <a:ext cx="5558009" cy="533400"/>
          </a:xfrm>
          <a:prstGeom prst="rect">
            <a:avLst/>
          </a:prstGeom>
          <a:noFill/>
          <a:ln>
            <a:noFill/>
          </a:ln>
          <a:extLst/>
        </p:spPr>
        <p:txBody>
          <a:bodyPr anchor="ctr"/>
          <a:lstStyle/>
          <a:p>
            <a:pPr fontAlgn="base">
              <a:spcBef>
                <a:spcPct val="0"/>
              </a:spcBef>
              <a:spcAft>
                <a:spcPct val="0"/>
              </a:spcAft>
              <a:defRPr/>
            </a:pPr>
            <a:r>
              <a:rPr lang="hu-HU" sz="3200" b="1" dirty="0" err="1">
                <a:solidFill>
                  <a:srgbClr val="660530"/>
                </a:solidFill>
                <a:latin typeface="Times New Roman" pitchFamily="18" charset="0"/>
                <a:cs typeface="Times New Roman" pitchFamily="18" charset="0"/>
              </a:rPr>
              <a:t>Downloadable</a:t>
            </a:r>
            <a:r>
              <a:rPr lang="hu-HU" sz="3200" b="1" dirty="0">
                <a:solidFill>
                  <a:srgbClr val="660530"/>
                </a:solidFill>
                <a:latin typeface="Times New Roman" pitchFamily="18" charset="0"/>
                <a:cs typeface="Times New Roman" pitchFamily="18" charset="0"/>
              </a:rPr>
              <a:t> </a:t>
            </a:r>
            <a:r>
              <a:rPr lang="hu-HU" sz="3200" b="1" dirty="0" err="1" smtClean="0">
                <a:solidFill>
                  <a:srgbClr val="660530"/>
                </a:solidFill>
                <a:latin typeface="Times New Roman" pitchFamily="18" charset="0"/>
                <a:cs typeface="Times New Roman" pitchFamily="18" charset="0"/>
              </a:rPr>
              <a:t>documents</a:t>
            </a:r>
            <a:endParaRPr lang="en-GB" sz="3200" b="1" dirty="0">
              <a:solidFill>
                <a:srgbClr val="660530"/>
              </a:solidFill>
              <a:latin typeface="Times New Roman" pitchFamily="18" charset="0"/>
              <a:cs typeface="Times New Roman" pitchFamily="18" charset="0"/>
            </a:endParaRPr>
          </a:p>
        </p:txBody>
      </p:sp>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1530" y="361556"/>
            <a:ext cx="2327399" cy="855369"/>
          </a:xfrm>
          <a:prstGeom prst="rect">
            <a:avLst/>
          </a:prstGeom>
        </p:spPr>
      </p:pic>
      <p:sp>
        <p:nvSpPr>
          <p:cNvPr id="9" name="Rectangle 3"/>
          <p:cNvSpPr txBox="1">
            <a:spLocks noChangeArrowheads="1"/>
          </p:cNvSpPr>
          <p:nvPr/>
        </p:nvSpPr>
        <p:spPr bwMode="auto">
          <a:xfrm>
            <a:off x="694690" y="3611177"/>
            <a:ext cx="4132491" cy="1103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r>
              <a:rPr lang="hu-HU" sz="2000" kern="0" dirty="0" err="1" smtClean="0">
                <a:latin typeface="Times New Roman" panose="02020603050405020304" pitchFamily="18" charset="0"/>
                <a:cs typeface="Times New Roman" panose="02020603050405020304" pitchFamily="18" charset="0"/>
              </a:rPr>
              <a:t>On</a:t>
            </a:r>
            <a:r>
              <a:rPr lang="hu-HU" sz="2000" kern="0" dirty="0" smtClean="0">
                <a:latin typeface="Times New Roman" panose="02020603050405020304" pitchFamily="18" charset="0"/>
                <a:cs typeface="Times New Roman" panose="02020603050405020304" pitchFamily="18" charset="0"/>
              </a:rPr>
              <a:t> </a:t>
            </a:r>
            <a:r>
              <a:rPr lang="hu-HU" sz="2000" kern="0" dirty="0" err="1" smtClean="0">
                <a:latin typeface="Times New Roman" panose="02020603050405020304" pitchFamily="18" charset="0"/>
                <a:cs typeface="Times New Roman" panose="02020603050405020304" pitchFamily="18" charset="0"/>
              </a:rPr>
              <a:t>our</a:t>
            </a:r>
            <a:r>
              <a:rPr lang="hu-HU" sz="2000" kern="0" dirty="0" smtClean="0">
                <a:latin typeface="Times New Roman" panose="02020603050405020304" pitchFamily="18" charset="0"/>
                <a:cs typeface="Times New Roman" panose="02020603050405020304" pitchFamily="18" charset="0"/>
              </a:rPr>
              <a:t> website</a:t>
            </a:r>
            <a:br>
              <a:rPr lang="hu-HU" sz="2000" kern="0" dirty="0" smtClean="0">
                <a:latin typeface="Times New Roman" panose="02020603050405020304" pitchFamily="18" charset="0"/>
                <a:cs typeface="Times New Roman" panose="02020603050405020304" pitchFamily="18" charset="0"/>
              </a:rPr>
            </a:br>
            <a:r>
              <a:rPr lang="hu-HU" sz="2000" kern="0" dirty="0" smtClean="0">
                <a:latin typeface="Times New Roman" panose="02020603050405020304" pitchFamily="18" charset="0"/>
                <a:cs typeface="Times New Roman" panose="02020603050405020304" pitchFamily="18" charset="0"/>
                <a:hlinkClick r:id="rId4"/>
              </a:rPr>
              <a:t>https://u-szeged.hu/sztekarrier/hallgatoknak-for/information-in-english</a:t>
            </a:r>
            <a:r>
              <a:rPr lang="hu-HU" sz="2000" kern="0" dirty="0" smtClean="0">
                <a:latin typeface="Times New Roman" panose="02020603050405020304" pitchFamily="18" charset="0"/>
                <a:cs typeface="Times New Roman" panose="02020603050405020304" pitchFamily="18" charset="0"/>
              </a:rPr>
              <a:t> </a:t>
            </a:r>
            <a:endParaRPr lang="hu-HU" sz="2400" kern="0" dirty="0" smtClean="0">
              <a:latin typeface="Times New Roman" panose="02020603050405020304" pitchFamily="18" charset="0"/>
              <a:cs typeface="Times New Roman" panose="02020603050405020304" pitchFamily="18" charset="0"/>
            </a:endParaRPr>
          </a:p>
          <a:p>
            <a:pPr eaLnBrk="1" hangingPunct="1"/>
            <a:endParaRPr lang="hu-HU" sz="2400" kern="0" dirty="0">
              <a:latin typeface="Times New Roman" panose="02020603050405020304" pitchFamily="18" charset="0"/>
              <a:cs typeface="Times New Roman" panose="02020603050405020304" pitchFamily="18" charset="0"/>
            </a:endParaRPr>
          </a:p>
        </p:txBody>
      </p:sp>
      <p:pic>
        <p:nvPicPr>
          <p:cNvPr id="3" name="Kép 2"/>
          <p:cNvPicPr>
            <a:picLocks noChangeAspect="1"/>
          </p:cNvPicPr>
          <p:nvPr/>
        </p:nvPicPr>
        <p:blipFill>
          <a:blip r:embed="rId5" cstate="print"/>
          <a:stretch>
            <a:fillRect/>
          </a:stretch>
        </p:blipFill>
        <p:spPr>
          <a:xfrm>
            <a:off x="4827181" y="1572070"/>
            <a:ext cx="7299961" cy="5181413"/>
          </a:xfrm>
          <a:prstGeom prst="rect">
            <a:avLst/>
          </a:prstGeom>
        </p:spPr>
      </p:pic>
      <p:sp>
        <p:nvSpPr>
          <p:cNvPr id="5" name="Ellipszis 4"/>
          <p:cNvSpPr/>
          <p:nvPr/>
        </p:nvSpPr>
        <p:spPr bwMode="auto">
          <a:xfrm>
            <a:off x="8006316" y="5720316"/>
            <a:ext cx="2328531" cy="776177"/>
          </a:xfrm>
          <a:prstGeom prst="ellipse">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hu-HU" sz="1400" b="1" i="0" u="none" strike="noStrike" cap="none" normalizeH="0" baseline="0" smtClean="0">
              <a:ln>
                <a:noFill/>
              </a:ln>
              <a:solidFill>
                <a:schemeClr val="tx1"/>
              </a:solidFill>
              <a:effectLst/>
              <a:latin typeface="Arial" charset="0"/>
            </a:endParaRPr>
          </a:p>
        </p:txBody>
      </p:sp>
      <p:pic>
        <p:nvPicPr>
          <p:cNvPr id="2" name="Kép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4690" y="1404648"/>
            <a:ext cx="4129948" cy="2008359"/>
          </a:xfrm>
          <a:prstGeom prst="rect">
            <a:avLst/>
          </a:prstGeom>
        </p:spPr>
      </p:pic>
    </p:spTree>
    <p:extLst>
      <p:ext uri="{BB962C8B-B14F-4D97-AF65-F5344CB8AC3E}">
        <p14:creationId xmlns:p14="http://schemas.microsoft.com/office/powerpoint/2010/main" val="3792124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074">
                                            <p:txEl>
                                              <p:pRg st="0" end="0"/>
                                            </p:txEl>
                                          </p:spTgt>
                                        </p:tgtEl>
                                        <p:attrNameLst>
                                          <p:attrName>style.visibility</p:attrName>
                                        </p:attrNameLst>
                                      </p:cBhvr>
                                      <p:to>
                                        <p:strVal val="visible"/>
                                      </p:to>
                                    </p:set>
                                    <p:animEffect transition="in" filter="fade">
                                      <p:cBhvr>
                                        <p:cTn id="7" dur="1000"/>
                                        <p:tgtEl>
                                          <p:spTgt spid="3074">
                                            <p:txEl>
                                              <p:pRg st="0" end="0"/>
                                            </p:txEl>
                                          </p:spTgt>
                                        </p:tgtEl>
                                      </p:cBhvr>
                                    </p:animEffect>
                                    <p:anim calcmode="lin" valueType="num">
                                      <p:cBhvr>
                                        <p:cTn id="8" dur="1000" fill="hold"/>
                                        <p:tgtEl>
                                          <p:spTgt spid="307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07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build="p"/>
      <p:bldP spid="9"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737220" y="223333"/>
            <a:ext cx="5558009" cy="533400"/>
          </a:xfrm>
          <a:prstGeom prst="rect">
            <a:avLst/>
          </a:prstGeom>
          <a:noFill/>
          <a:ln>
            <a:noFill/>
          </a:ln>
          <a:extLst/>
        </p:spPr>
        <p:txBody>
          <a:bodyPr anchor="ctr"/>
          <a:lstStyle/>
          <a:p>
            <a:pPr fontAlgn="base">
              <a:spcBef>
                <a:spcPct val="0"/>
              </a:spcBef>
              <a:spcAft>
                <a:spcPct val="0"/>
              </a:spcAft>
              <a:defRPr/>
            </a:pPr>
            <a:r>
              <a:rPr lang="hu-HU" sz="3200" b="1" dirty="0" smtClean="0">
                <a:solidFill>
                  <a:srgbClr val="660530"/>
                </a:solidFill>
                <a:latin typeface="Times New Roman" pitchFamily="18" charset="0"/>
                <a:cs typeface="Times New Roman" pitchFamily="18" charset="0"/>
              </a:rPr>
              <a:t>R</a:t>
            </a:r>
            <a:r>
              <a:rPr lang="en-GB" sz="3200" b="1" dirty="0" err="1" smtClean="0">
                <a:solidFill>
                  <a:srgbClr val="660530"/>
                </a:solidFill>
                <a:latin typeface="Times New Roman" pitchFamily="18" charset="0"/>
                <a:cs typeface="Times New Roman" pitchFamily="18" charset="0"/>
              </a:rPr>
              <a:t>egular</a:t>
            </a:r>
            <a:r>
              <a:rPr lang="en-GB" sz="3200" b="1" dirty="0" smtClean="0">
                <a:solidFill>
                  <a:srgbClr val="660530"/>
                </a:solidFill>
                <a:latin typeface="Times New Roman" pitchFamily="18" charset="0"/>
                <a:cs typeface="Times New Roman" pitchFamily="18" charset="0"/>
              </a:rPr>
              <a:t> </a:t>
            </a:r>
            <a:r>
              <a:rPr lang="en-GB" sz="3200" b="1" dirty="0">
                <a:solidFill>
                  <a:srgbClr val="660530"/>
                </a:solidFill>
                <a:latin typeface="Times New Roman" pitchFamily="18" charset="0"/>
                <a:cs typeface="Times New Roman" pitchFamily="18" charset="0"/>
              </a:rPr>
              <a:t>use of sites</a:t>
            </a:r>
          </a:p>
        </p:txBody>
      </p:sp>
      <p:pic>
        <p:nvPicPr>
          <p:cNvPr id="3" name="Kép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2266" y="756733"/>
            <a:ext cx="5327915" cy="3779528"/>
          </a:xfrm>
          <a:prstGeom prst="rect">
            <a:avLst/>
          </a:prstGeom>
        </p:spPr>
      </p:pic>
      <p:pic>
        <p:nvPicPr>
          <p:cNvPr id="4" name="Kép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95227" y="1371600"/>
            <a:ext cx="5720261" cy="4795282"/>
          </a:xfrm>
          <a:prstGeom prst="rect">
            <a:avLst/>
          </a:prstGeom>
        </p:spPr>
      </p:pic>
      <p:sp>
        <p:nvSpPr>
          <p:cNvPr id="8" name="Ellipszis 7"/>
          <p:cNvSpPr/>
          <p:nvPr/>
        </p:nvSpPr>
        <p:spPr bwMode="auto">
          <a:xfrm>
            <a:off x="6180181" y="2200941"/>
            <a:ext cx="3188388" cy="2080604"/>
          </a:xfrm>
          <a:prstGeom prst="ellipse">
            <a:avLst/>
          </a:prstGeom>
          <a:noFill/>
          <a:ln>
            <a:solidFill>
              <a:srgbClr val="660530"/>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hu-HU" sz="1400" b="1"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582749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áblázat 1"/>
          <p:cNvGraphicFramePr>
            <a:graphicFrameLocks noGrp="1"/>
          </p:cNvGraphicFramePr>
          <p:nvPr>
            <p:extLst>
              <p:ext uri="{D42A27DB-BD31-4B8C-83A1-F6EECF244321}">
                <p14:modId xmlns:p14="http://schemas.microsoft.com/office/powerpoint/2010/main" val="344997395"/>
              </p:ext>
            </p:extLst>
          </p:nvPr>
        </p:nvGraphicFramePr>
        <p:xfrm>
          <a:off x="2317898" y="1265273"/>
          <a:ext cx="7591646" cy="4199862"/>
        </p:xfrm>
        <a:graphic>
          <a:graphicData uri="http://schemas.openxmlformats.org/drawingml/2006/table">
            <a:tbl>
              <a:tblPr firstRow="1" firstCol="1" bandRow="1">
                <a:tableStyleId>{93296810-A885-4BE3-A3E7-6D5BEEA58F35}</a:tableStyleId>
              </a:tblPr>
              <a:tblGrid>
                <a:gridCol w="1659742">
                  <a:extLst>
                    <a:ext uri="{9D8B030D-6E8A-4147-A177-3AD203B41FA5}">
                      <a16:colId xmlns:a16="http://schemas.microsoft.com/office/drawing/2014/main" val="3749705359"/>
                    </a:ext>
                  </a:extLst>
                </a:gridCol>
                <a:gridCol w="2731504">
                  <a:extLst>
                    <a:ext uri="{9D8B030D-6E8A-4147-A177-3AD203B41FA5}">
                      <a16:colId xmlns:a16="http://schemas.microsoft.com/office/drawing/2014/main" val="114576404"/>
                    </a:ext>
                  </a:extLst>
                </a:gridCol>
                <a:gridCol w="3200400">
                  <a:extLst>
                    <a:ext uri="{9D8B030D-6E8A-4147-A177-3AD203B41FA5}">
                      <a16:colId xmlns:a16="http://schemas.microsoft.com/office/drawing/2014/main" val="1682410226"/>
                    </a:ext>
                  </a:extLst>
                </a:gridCol>
              </a:tblGrid>
              <a:tr h="419986">
                <a:tc gridSpan="3">
                  <a:txBody>
                    <a:bodyPr/>
                    <a:lstStyle/>
                    <a:p>
                      <a:pPr algn="ctr">
                        <a:spcAft>
                          <a:spcPts val="0"/>
                        </a:spcAft>
                      </a:pPr>
                      <a:r>
                        <a:rPr lang="hu-HU" sz="1800">
                          <a:effectLst/>
                          <a:latin typeface="Times New Roman" panose="02020603050405020304" pitchFamily="18" charset="0"/>
                          <a:cs typeface="Times New Roman" panose="02020603050405020304" pitchFamily="18" charset="0"/>
                        </a:rPr>
                        <a:t>THE START AND END DATE OF THE INTERNSHIP </a:t>
                      </a:r>
                      <a:endParaRPr lang="hu-H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hu-HU"/>
                    </a:p>
                  </a:txBody>
                  <a:tcPr/>
                </a:tc>
                <a:tc hMerge="1">
                  <a:txBody>
                    <a:bodyPr/>
                    <a:lstStyle/>
                    <a:p>
                      <a:endParaRPr lang="hu-HU"/>
                    </a:p>
                  </a:txBody>
                  <a:tcPr/>
                </a:tc>
                <a:extLst>
                  <a:ext uri="{0D108BD9-81ED-4DB2-BD59-A6C34878D82A}">
                    <a16:rowId xmlns:a16="http://schemas.microsoft.com/office/drawing/2014/main" val="471737997"/>
                  </a:ext>
                </a:extLst>
              </a:tr>
              <a:tr h="839972">
                <a:tc>
                  <a:txBody>
                    <a:bodyPr/>
                    <a:lstStyle/>
                    <a:p>
                      <a:pPr algn="ctr">
                        <a:spcAft>
                          <a:spcPts val="0"/>
                        </a:spcAft>
                      </a:pPr>
                      <a:r>
                        <a:rPr lang="hu-HU" sz="1800">
                          <a:effectLst/>
                          <a:latin typeface="Times New Roman" panose="02020603050405020304" pitchFamily="18" charset="0"/>
                          <a:cs typeface="Times New Roman" panose="02020603050405020304" pitchFamily="18" charset="0"/>
                        </a:rPr>
                        <a:t>SEMESTER</a:t>
                      </a:r>
                      <a:endParaRPr lang="hu-H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hu-HU" sz="1800">
                          <a:effectLst/>
                          <a:latin typeface="Times New Roman" panose="02020603050405020304" pitchFamily="18" charset="0"/>
                          <a:cs typeface="Times New Roman" panose="02020603050405020304" pitchFamily="18" charset="0"/>
                        </a:rPr>
                        <a:t>START OF THE INTERNSHIP</a:t>
                      </a:r>
                      <a:endParaRPr lang="hu-H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hu-HU" sz="1800" dirty="0">
                          <a:effectLst/>
                          <a:latin typeface="Times New Roman" panose="02020603050405020304" pitchFamily="18" charset="0"/>
                          <a:cs typeface="Times New Roman" panose="02020603050405020304" pitchFamily="18" charset="0"/>
                        </a:rPr>
                        <a:t>THE END DATE OF THE INTERNSHIP</a:t>
                      </a:r>
                      <a:endParaRPr lang="hu-H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610154759"/>
                  </a:ext>
                </a:extLst>
              </a:tr>
              <a:tr h="1679945">
                <a:tc>
                  <a:txBody>
                    <a:bodyPr/>
                    <a:lstStyle/>
                    <a:p>
                      <a:pPr algn="ctr">
                        <a:spcAft>
                          <a:spcPts val="0"/>
                        </a:spcAft>
                      </a:pPr>
                      <a:r>
                        <a:rPr lang="hu-HU" sz="1800">
                          <a:effectLst/>
                          <a:latin typeface="Times New Roman" panose="02020603050405020304" pitchFamily="18" charset="0"/>
                          <a:cs typeface="Times New Roman" panose="02020603050405020304" pitchFamily="18" charset="0"/>
                        </a:rPr>
                        <a:t>FALL</a:t>
                      </a:r>
                      <a:endParaRPr lang="hu-H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800" dirty="0">
                          <a:effectLst/>
                          <a:latin typeface="Times New Roman" panose="02020603050405020304" pitchFamily="18" charset="0"/>
                          <a:cs typeface="Times New Roman" panose="02020603050405020304" pitchFamily="18" charset="0"/>
                        </a:rPr>
                        <a:t>The internship could be started in Summer complying with the given deadlines</a:t>
                      </a:r>
                      <a:endParaRPr lang="hu-H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800">
                          <a:effectLst/>
                          <a:latin typeface="Times New Roman" panose="02020603050405020304" pitchFamily="18" charset="0"/>
                          <a:cs typeface="Times New Roman" panose="02020603050405020304" pitchFamily="18" charset="0"/>
                        </a:rPr>
                        <a:t>The end date of the internship shall fall in the Autumn semester (from September) and comply with the given deadlines</a:t>
                      </a:r>
                      <a:endParaRPr lang="hu-H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57097418"/>
                  </a:ext>
                </a:extLst>
              </a:tr>
              <a:tr h="1259959">
                <a:tc>
                  <a:txBody>
                    <a:bodyPr/>
                    <a:lstStyle/>
                    <a:p>
                      <a:pPr algn="ctr">
                        <a:spcAft>
                          <a:spcPts val="0"/>
                        </a:spcAft>
                      </a:pPr>
                      <a:r>
                        <a:rPr lang="hu-HU" sz="1800" dirty="0">
                          <a:effectLst/>
                          <a:latin typeface="Times New Roman" panose="02020603050405020304" pitchFamily="18" charset="0"/>
                          <a:cs typeface="Times New Roman" panose="02020603050405020304" pitchFamily="18" charset="0"/>
                        </a:rPr>
                        <a:t>SPRING</a:t>
                      </a:r>
                      <a:endParaRPr lang="hu-H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800">
                          <a:effectLst/>
                          <a:latin typeface="Times New Roman" panose="02020603050405020304" pitchFamily="18" charset="0"/>
                          <a:cs typeface="Times New Roman" panose="02020603050405020304" pitchFamily="18" charset="0"/>
                        </a:rPr>
                        <a:t>The internship could be started in Winter complying with the given deadlines</a:t>
                      </a:r>
                      <a:endParaRPr lang="hu-H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GB" sz="1800" dirty="0">
                          <a:effectLst/>
                          <a:latin typeface="Times New Roman" panose="02020603050405020304" pitchFamily="18" charset="0"/>
                          <a:cs typeface="Times New Roman" panose="02020603050405020304" pitchFamily="18" charset="0"/>
                        </a:rPr>
                        <a:t>The end date of the internship shall fall in the Spring semester (from February) and comply with the given deadlines</a:t>
                      </a:r>
                      <a:endParaRPr lang="hu-H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81729456"/>
                  </a:ext>
                </a:extLst>
              </a:tr>
            </a:tbl>
          </a:graphicData>
        </a:graphic>
      </p:graphicFrame>
      <p:sp>
        <p:nvSpPr>
          <p:cNvPr id="3" name="Rectangle 2"/>
          <p:cNvSpPr>
            <a:spLocks noChangeArrowheads="1"/>
          </p:cNvSpPr>
          <p:nvPr/>
        </p:nvSpPr>
        <p:spPr bwMode="auto">
          <a:xfrm>
            <a:off x="737220" y="223333"/>
            <a:ext cx="5558009" cy="533400"/>
          </a:xfrm>
          <a:prstGeom prst="rect">
            <a:avLst/>
          </a:prstGeom>
          <a:noFill/>
          <a:ln>
            <a:noFill/>
          </a:ln>
          <a:extLst/>
        </p:spPr>
        <p:txBody>
          <a:bodyPr anchor="ctr"/>
          <a:lstStyle/>
          <a:p>
            <a:pPr fontAlgn="base">
              <a:spcBef>
                <a:spcPct val="0"/>
              </a:spcBef>
              <a:spcAft>
                <a:spcPct val="0"/>
              </a:spcAft>
              <a:defRPr/>
            </a:pPr>
            <a:r>
              <a:rPr lang="hu-HU" sz="3200" b="1" dirty="0" err="1" smtClean="0">
                <a:solidFill>
                  <a:srgbClr val="660530"/>
                </a:solidFill>
                <a:latin typeface="Times New Roman" pitchFamily="18" charset="0"/>
                <a:cs typeface="Times New Roman" pitchFamily="18" charset="0"/>
              </a:rPr>
              <a:t>Deadlines</a:t>
            </a:r>
            <a:endParaRPr lang="en-GB" sz="3200" b="1" dirty="0">
              <a:solidFill>
                <a:srgbClr val="660530"/>
              </a:solidFill>
              <a:latin typeface="Times New Roman" pitchFamily="18" charset="0"/>
              <a:cs typeface="Times New Roman" pitchFamily="18" charset="0"/>
            </a:endParaRPr>
          </a:p>
        </p:txBody>
      </p:sp>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5606" y="73509"/>
            <a:ext cx="2327399" cy="855369"/>
          </a:xfrm>
          <a:prstGeom prst="rect">
            <a:avLst/>
          </a:prstGeom>
        </p:spPr>
      </p:pic>
    </p:spTree>
    <p:extLst>
      <p:ext uri="{BB962C8B-B14F-4D97-AF65-F5344CB8AC3E}">
        <p14:creationId xmlns:p14="http://schemas.microsoft.com/office/powerpoint/2010/main" val="24671116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1101" y="163467"/>
            <a:ext cx="6366382" cy="3803251"/>
          </a:xfrm>
          <a:prstGeom prst="rect">
            <a:avLst/>
          </a:prstGeom>
        </p:spPr>
      </p:pic>
      <p:sp>
        <p:nvSpPr>
          <p:cNvPr id="5123" name="Rectangle 2"/>
          <p:cNvSpPr>
            <a:spLocks noChangeArrowheads="1"/>
          </p:cNvSpPr>
          <p:nvPr/>
        </p:nvSpPr>
        <p:spPr bwMode="auto">
          <a:xfrm>
            <a:off x="739778" y="464385"/>
            <a:ext cx="7772400" cy="533400"/>
          </a:xfrm>
          <a:prstGeom prst="rect">
            <a:avLst/>
          </a:prstGeom>
          <a:noFill/>
          <a:ln>
            <a:noFill/>
          </a:ln>
          <a:extLst/>
        </p:spPr>
        <p:txBody>
          <a:bodyPr anchor="ctr"/>
          <a:lstStyle/>
          <a:p>
            <a:pPr fontAlgn="base">
              <a:spcBef>
                <a:spcPct val="0"/>
              </a:spcBef>
              <a:spcAft>
                <a:spcPct val="0"/>
              </a:spcAft>
              <a:defRPr/>
            </a:pPr>
            <a:r>
              <a:rPr lang="hu-HU" sz="3200" b="1" dirty="0" smtClean="0">
                <a:solidFill>
                  <a:srgbClr val="660530"/>
                </a:solidFill>
                <a:latin typeface="Times New Roman" pitchFamily="18" charset="0"/>
                <a:cs typeface="Times New Roman" pitchFamily="18" charset="0"/>
              </a:rPr>
              <a:t/>
            </a:r>
            <a:br>
              <a:rPr lang="hu-HU" sz="3200" b="1" dirty="0" smtClean="0">
                <a:solidFill>
                  <a:srgbClr val="660530"/>
                </a:solidFill>
                <a:latin typeface="Times New Roman" pitchFamily="18" charset="0"/>
                <a:cs typeface="Times New Roman" pitchFamily="18" charset="0"/>
              </a:rPr>
            </a:br>
            <a:r>
              <a:rPr lang="hu-HU" sz="3200" b="1" dirty="0" err="1" smtClean="0">
                <a:solidFill>
                  <a:srgbClr val="660530"/>
                </a:solidFill>
                <a:latin typeface="Times New Roman" pitchFamily="18" charset="0"/>
                <a:cs typeface="Times New Roman" pitchFamily="18" charset="0"/>
              </a:rPr>
              <a:t>Common</a:t>
            </a:r>
            <a:r>
              <a:rPr lang="hu-HU" sz="3200" b="1" dirty="0" smtClean="0">
                <a:solidFill>
                  <a:srgbClr val="660530"/>
                </a:solidFill>
                <a:latin typeface="Times New Roman" pitchFamily="18" charset="0"/>
                <a:cs typeface="Times New Roman" pitchFamily="18" charset="0"/>
              </a:rPr>
              <a:t> </a:t>
            </a:r>
            <a:r>
              <a:rPr lang="hu-HU" sz="3200" b="1" dirty="0" err="1" smtClean="0">
                <a:solidFill>
                  <a:srgbClr val="660530"/>
                </a:solidFill>
                <a:latin typeface="Times New Roman" pitchFamily="18" charset="0"/>
                <a:cs typeface="Times New Roman" pitchFamily="18" charset="0"/>
              </a:rPr>
              <a:t>question</a:t>
            </a:r>
            <a:r>
              <a:rPr lang="hu-HU" sz="3200" b="1" dirty="0" smtClean="0">
                <a:solidFill>
                  <a:srgbClr val="660530"/>
                </a:solidFill>
                <a:latin typeface="Times New Roman" pitchFamily="18" charset="0"/>
                <a:cs typeface="Times New Roman" pitchFamily="18" charset="0"/>
              </a:rPr>
              <a:t> </a:t>
            </a:r>
            <a:r>
              <a:rPr lang="hu-HU" sz="3200" b="1" dirty="0" err="1" smtClean="0">
                <a:solidFill>
                  <a:srgbClr val="660530"/>
                </a:solidFill>
                <a:latin typeface="Times New Roman" pitchFamily="18" charset="0"/>
                <a:cs typeface="Times New Roman" pitchFamily="18" charset="0"/>
              </a:rPr>
              <a:t>about</a:t>
            </a:r>
            <a:r>
              <a:rPr lang="hu-HU" sz="3200" b="1" dirty="0" smtClean="0">
                <a:solidFill>
                  <a:srgbClr val="660530"/>
                </a:solidFill>
                <a:latin typeface="Times New Roman" pitchFamily="18" charset="0"/>
                <a:cs typeface="Times New Roman" pitchFamily="18" charset="0"/>
              </a:rPr>
              <a:t> </a:t>
            </a:r>
            <a:r>
              <a:rPr lang="hu-HU" sz="3200" b="1" dirty="0" err="1" smtClean="0">
                <a:solidFill>
                  <a:srgbClr val="660530"/>
                </a:solidFill>
                <a:latin typeface="Times New Roman" pitchFamily="18" charset="0"/>
                <a:cs typeface="Times New Roman" pitchFamily="18" charset="0"/>
              </a:rPr>
              <a:t>the</a:t>
            </a:r>
            <a:r>
              <a:rPr lang="hu-HU" sz="3200" b="1" dirty="0" smtClean="0">
                <a:solidFill>
                  <a:srgbClr val="660530"/>
                </a:solidFill>
                <a:latin typeface="Times New Roman" pitchFamily="18" charset="0"/>
                <a:cs typeface="Times New Roman" pitchFamily="18" charset="0"/>
              </a:rPr>
              <a:t> </a:t>
            </a:r>
            <a:r>
              <a:rPr lang="hu-HU" sz="3200" b="1" dirty="0" err="1" smtClean="0">
                <a:solidFill>
                  <a:srgbClr val="660530"/>
                </a:solidFill>
                <a:latin typeface="Times New Roman" pitchFamily="18" charset="0"/>
                <a:cs typeface="Times New Roman" pitchFamily="18" charset="0"/>
              </a:rPr>
              <a:t>deadlines</a:t>
            </a:r>
            <a:r>
              <a:rPr lang="hu-HU" sz="3200" b="1" dirty="0" smtClean="0">
                <a:solidFill>
                  <a:srgbClr val="660530"/>
                </a:solidFill>
                <a:latin typeface="Times New Roman" pitchFamily="18" charset="0"/>
                <a:cs typeface="Times New Roman" pitchFamily="18" charset="0"/>
              </a:rPr>
              <a:t> </a:t>
            </a:r>
          </a:p>
          <a:p>
            <a:pPr fontAlgn="base">
              <a:spcBef>
                <a:spcPct val="0"/>
              </a:spcBef>
              <a:spcAft>
                <a:spcPct val="0"/>
              </a:spcAft>
              <a:defRPr/>
            </a:pPr>
            <a:endParaRPr lang="hu-HU" sz="3200" b="1" dirty="0">
              <a:solidFill>
                <a:srgbClr val="000066"/>
              </a:solidFill>
              <a:latin typeface="Times New Roman" pitchFamily="18" charset="0"/>
              <a:cs typeface="Times New Roman" pitchFamily="18" charset="0"/>
            </a:endParaRPr>
          </a:p>
          <a:p>
            <a:pPr fontAlgn="base">
              <a:spcBef>
                <a:spcPct val="0"/>
              </a:spcBef>
              <a:spcAft>
                <a:spcPct val="0"/>
              </a:spcAft>
              <a:defRPr/>
            </a:pPr>
            <a:endParaRPr lang="en-GB" sz="3200" b="1" dirty="0">
              <a:solidFill>
                <a:srgbClr val="000066"/>
              </a:solidFill>
              <a:latin typeface="Times New Roman" pitchFamily="18" charset="0"/>
              <a:cs typeface="Times New Roman" pitchFamily="18" charset="0"/>
            </a:endParaRPr>
          </a:p>
        </p:txBody>
      </p:sp>
      <p:pic>
        <p:nvPicPr>
          <p:cNvPr id="4" name="Kép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2567" y="815150"/>
            <a:ext cx="2327399" cy="855369"/>
          </a:xfrm>
          <a:prstGeom prst="rect">
            <a:avLst/>
          </a:prstGeom>
        </p:spPr>
      </p:pic>
      <p:sp>
        <p:nvSpPr>
          <p:cNvPr id="16" name="Téglalap 15"/>
          <p:cNvSpPr/>
          <p:nvPr/>
        </p:nvSpPr>
        <p:spPr>
          <a:xfrm>
            <a:off x="7478499" y="4267636"/>
            <a:ext cx="4226312" cy="1477328"/>
          </a:xfrm>
          <a:prstGeom prst="rect">
            <a:avLst/>
          </a:prstGeom>
        </p:spPr>
        <p:txBody>
          <a:bodyPr wrap="square">
            <a:spAutoFit/>
          </a:bodyPr>
          <a:lstStyle/>
          <a:p>
            <a:r>
              <a:rPr lang="hu-HU" dirty="0">
                <a:latin typeface="Times New Roman" panose="02020603050405020304" pitchFamily="18" charset="0"/>
                <a:cs typeface="Times New Roman" panose="02020603050405020304" pitchFamily="18" charset="0"/>
              </a:rPr>
              <a:t>Y</a:t>
            </a:r>
            <a:r>
              <a:rPr lang="en-US" dirty="0" err="1">
                <a:latin typeface="Times New Roman" panose="02020603050405020304" pitchFamily="18" charset="0"/>
                <a:cs typeface="Times New Roman" panose="02020603050405020304" pitchFamily="18" charset="0"/>
              </a:rPr>
              <a:t>ou</a:t>
            </a:r>
            <a:r>
              <a:rPr lang="en-US" dirty="0">
                <a:latin typeface="Times New Roman" panose="02020603050405020304" pitchFamily="18" charset="0"/>
                <a:cs typeface="Times New Roman" panose="02020603050405020304" pitchFamily="18" charset="0"/>
              </a:rPr>
              <a:t> have to do your internship when you </a:t>
            </a:r>
            <a:r>
              <a:rPr lang="hu-HU" dirty="0" err="1">
                <a:latin typeface="Times New Roman" panose="02020603050405020304" pitchFamily="18" charset="0"/>
                <a:cs typeface="Times New Roman" panose="02020603050405020304" pitchFamily="18" charset="0"/>
              </a:rPr>
              <a:t>register</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for</a:t>
            </a:r>
            <a:r>
              <a:rPr lang="en-US" dirty="0">
                <a:latin typeface="Times New Roman" panose="02020603050405020304" pitchFamily="18" charset="0"/>
                <a:cs typeface="Times New Roman" panose="02020603050405020304" pitchFamily="18" charset="0"/>
              </a:rPr>
              <a:t> the internship course</a:t>
            </a:r>
            <a:r>
              <a:rPr lang="hu-HU" dirty="0">
                <a:latin typeface="Times New Roman" panose="02020603050405020304" pitchFamily="18" charset="0"/>
                <a:cs typeface="Times New Roman" panose="02020603050405020304" pitchFamily="18" charset="0"/>
              </a:rPr>
              <a:t>. W</a:t>
            </a:r>
            <a:r>
              <a:rPr lang="en-US" dirty="0">
                <a:latin typeface="Times New Roman" panose="02020603050405020304" pitchFamily="18" charset="0"/>
                <a:cs typeface="Times New Roman" panose="02020603050405020304" pitchFamily="18" charset="0"/>
              </a:rPr>
              <a:t>e can</a:t>
            </a:r>
            <a:r>
              <a:rPr lang="hu-HU" dirty="0">
                <a:latin typeface="Times New Roman" panose="02020603050405020304" pitchFamily="18" charset="0"/>
                <a:cs typeface="Times New Roman" panose="02020603050405020304" pitchFamily="18" charset="0"/>
              </a:rPr>
              <a:t>’t</a:t>
            </a:r>
            <a:r>
              <a:rPr lang="en-US" dirty="0">
                <a:latin typeface="Times New Roman" panose="02020603050405020304" pitchFamily="18" charset="0"/>
                <a:cs typeface="Times New Roman" panose="02020603050405020304" pitchFamily="18" charset="0"/>
              </a:rPr>
              <a:t> accept a previous</a:t>
            </a:r>
            <a:r>
              <a:rPr lang="hu-HU" dirty="0" err="1">
                <a:latin typeface="Times New Roman" panose="02020603050405020304" pitchFamily="18" charset="0"/>
                <a:cs typeface="Times New Roman" panose="02020603050405020304" pitchFamily="18" charset="0"/>
              </a:rPr>
              <a:t>ly</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accomplished</a:t>
            </a:r>
            <a:r>
              <a:rPr lang="en-US"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internship</a:t>
            </a:r>
            <a:r>
              <a:rPr lang="hu-HU"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endParaRPr lang="hu-HU" dirty="0">
              <a:latin typeface="Times New Roman" panose="02020603050405020304" pitchFamily="18" charset="0"/>
              <a:cs typeface="Times New Roman" panose="02020603050405020304" pitchFamily="18" charset="0"/>
            </a:endParaRPr>
          </a:p>
        </p:txBody>
      </p:sp>
      <p:sp>
        <p:nvSpPr>
          <p:cNvPr id="21" name="Szövegdoboz 20"/>
          <p:cNvSpPr txBox="1"/>
          <p:nvPr/>
        </p:nvSpPr>
        <p:spPr>
          <a:xfrm>
            <a:off x="2178551" y="4498511"/>
            <a:ext cx="4236632" cy="646331"/>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Do you accept a previously completed internship?</a:t>
            </a:r>
            <a:endParaRPr lang="hu-HU" dirty="0">
              <a:latin typeface="Times New Roman" panose="02020603050405020304" pitchFamily="18" charset="0"/>
              <a:cs typeface="Times New Roman" panose="02020603050405020304" pitchFamily="18" charset="0"/>
            </a:endParaRPr>
          </a:p>
        </p:txBody>
      </p:sp>
      <p:sp>
        <p:nvSpPr>
          <p:cNvPr id="19" name="Jobbra nyíl 18"/>
          <p:cNvSpPr/>
          <p:nvPr/>
        </p:nvSpPr>
        <p:spPr bwMode="auto">
          <a:xfrm>
            <a:off x="6330123" y="4463136"/>
            <a:ext cx="828339" cy="430306"/>
          </a:xfrm>
          <a:prstGeom prst="right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hu-HU" sz="1400" b="1"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4656030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1" grpId="0"/>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4294967295"/>
          </p:nvPr>
        </p:nvSpPr>
        <p:spPr>
          <a:xfrm>
            <a:off x="912731" y="900622"/>
            <a:ext cx="8805427" cy="4857750"/>
          </a:xfrm>
        </p:spPr>
        <p:txBody>
          <a:bodyPr/>
          <a:lstStyle/>
          <a:p>
            <a:pPr marL="0" indent="0">
              <a:buNone/>
            </a:pPr>
            <a:r>
              <a:rPr lang="hu-HU" sz="2000" dirty="0" smtClean="0">
                <a:latin typeface="Times New Roman" panose="02020603050405020304" pitchFamily="18" charset="0"/>
                <a:cs typeface="Times New Roman" panose="02020603050405020304" pitchFamily="18" charset="0"/>
              </a:rPr>
              <a:t>1. </a:t>
            </a:r>
            <a:r>
              <a:rPr lang="hu-HU" sz="2000" dirty="0" err="1">
                <a:latin typeface="Times New Roman" panose="02020603050405020304" pitchFamily="18" charset="0"/>
                <a:cs typeface="Times New Roman" panose="02020603050405020304" pitchFamily="18" charset="0"/>
              </a:rPr>
              <a:t>c</a:t>
            </a:r>
            <a:r>
              <a:rPr lang="hu-HU" sz="2000" dirty="0" err="1" smtClean="0">
                <a:latin typeface="Times New Roman" panose="02020603050405020304" pitchFamily="18" charset="0"/>
                <a:cs typeface="Times New Roman" panose="02020603050405020304" pitchFamily="18" charset="0"/>
              </a:rPr>
              <a:t>an</a:t>
            </a:r>
            <a:r>
              <a:rPr lang="hu-HU" sz="2000" dirty="0" smtClean="0">
                <a:latin typeface="Times New Roman" panose="02020603050405020304" pitchFamily="18" charset="0"/>
                <a:cs typeface="Times New Roman" panose="02020603050405020304" pitchFamily="18" charset="0"/>
              </a:rPr>
              <a:t> be </a:t>
            </a:r>
            <a:r>
              <a:rPr lang="en-US" sz="2000" dirty="0" smtClean="0">
                <a:latin typeface="Times New Roman" panose="02020603050405020304" pitchFamily="18" charset="0"/>
                <a:cs typeface="Times New Roman" panose="02020603050405020304" pitchFamily="18" charset="0"/>
              </a:rPr>
              <a:t>proposed </a:t>
            </a:r>
            <a:r>
              <a:rPr lang="en-US" sz="2000" dirty="0">
                <a:latin typeface="Times New Roman" panose="02020603050405020304" pitchFamily="18" charset="0"/>
                <a:cs typeface="Times New Roman" panose="02020603050405020304" pitchFamily="18" charset="0"/>
              </a:rPr>
              <a:t>by the </a:t>
            </a:r>
            <a:r>
              <a:rPr lang="en-US" sz="2000" dirty="0" smtClean="0">
                <a:latin typeface="Times New Roman" panose="02020603050405020304" pitchFamily="18" charset="0"/>
                <a:cs typeface="Times New Roman" panose="02020603050405020304" pitchFamily="18" charset="0"/>
              </a:rPr>
              <a:t>student</a:t>
            </a:r>
            <a:r>
              <a:rPr lang="hu-HU" sz="2000" dirty="0" smtClean="0">
                <a:latin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cs typeface="Times New Roman" panose="02020603050405020304" pitchFamily="18" charset="0"/>
              </a:rPr>
              <a:t> </a:t>
            </a:r>
            <a:endParaRPr lang="hu-HU" sz="2000" dirty="0" smtClean="0">
              <a:latin typeface="Times New Roman" panose="02020603050405020304" pitchFamily="18" charset="0"/>
              <a:cs typeface="Times New Roman" panose="02020603050405020304" pitchFamily="18" charset="0"/>
            </a:endParaRPr>
          </a:p>
          <a:p>
            <a:pPr marL="0" indent="0">
              <a:buNone/>
            </a:pPr>
            <a:r>
              <a:rPr lang="hu-HU" sz="2000" dirty="0" smtClean="0">
                <a:latin typeface="Times New Roman" panose="02020603050405020304" pitchFamily="18" charset="0"/>
                <a:cs typeface="Times New Roman" panose="02020603050405020304" pitchFamily="18" charset="0"/>
              </a:rPr>
              <a:t>2. </a:t>
            </a:r>
            <a:r>
              <a:rPr lang="hu-HU" sz="2000" dirty="0">
                <a:latin typeface="Times New Roman" panose="02020603050405020304" pitchFamily="18" charset="0"/>
                <a:cs typeface="Times New Roman" panose="02020603050405020304" pitchFamily="18" charset="0"/>
              </a:rPr>
              <a:t>S</a:t>
            </a:r>
            <a:r>
              <a:rPr lang="en-US" sz="2000" dirty="0" err="1" smtClean="0">
                <a:latin typeface="Times New Roman" panose="02020603050405020304" pitchFamily="18" charset="0"/>
                <a:cs typeface="Times New Roman" panose="02020603050405020304" pitchFamily="18" charset="0"/>
              </a:rPr>
              <a:t>tudents</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that have jobs may perform their internship at their workplaces. </a:t>
            </a:r>
            <a:r>
              <a:rPr lang="hu-HU" sz="2000" dirty="0" smtClean="0">
                <a:latin typeface="Times New Roman" panose="02020603050405020304" pitchFamily="18" charset="0"/>
                <a:cs typeface="Times New Roman" panose="02020603050405020304" pitchFamily="18" charset="0"/>
              </a:rPr>
              <a:t> </a:t>
            </a:r>
          </a:p>
          <a:p>
            <a:pPr marL="0" indent="0">
              <a:buNone/>
            </a:pPr>
            <a:r>
              <a:rPr lang="hu-HU" sz="2000" dirty="0" smtClean="0">
                <a:latin typeface="Times New Roman" panose="02020603050405020304" pitchFamily="18" charset="0"/>
                <a:cs typeface="Times New Roman" panose="02020603050405020304" pitchFamily="18" charset="0"/>
              </a:rPr>
              <a:t>3. </a:t>
            </a:r>
            <a:r>
              <a:rPr lang="hu-HU" sz="2000" dirty="0">
                <a:latin typeface="Times New Roman" panose="02020603050405020304" pitchFamily="18" charset="0"/>
                <a:cs typeface="Times New Roman" panose="02020603050405020304" pitchFamily="18" charset="0"/>
              </a:rPr>
              <a:t>I</a:t>
            </a:r>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you can't find a </a:t>
            </a:r>
            <a:r>
              <a:rPr lang="en-US" sz="2000" dirty="0" smtClean="0">
                <a:latin typeface="Times New Roman" panose="02020603050405020304" pitchFamily="18" charset="0"/>
                <a:cs typeface="Times New Roman" panose="02020603050405020304" pitchFamily="18" charset="0"/>
              </a:rPr>
              <a:t>company</a:t>
            </a:r>
            <a:r>
              <a:rPr lang="hu-HU" sz="2000" dirty="0" smtClean="0">
                <a:latin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contact </a:t>
            </a:r>
            <a:r>
              <a:rPr lang="en-US" sz="2000" dirty="0" smtClean="0">
                <a:latin typeface="Times New Roman" panose="02020603050405020304" pitchFamily="18" charset="0"/>
                <a:cs typeface="Times New Roman" panose="02020603050405020304" pitchFamily="18" charset="0"/>
              </a:rPr>
              <a:t>me</a:t>
            </a:r>
            <a:r>
              <a:rPr lang="hu-HU" sz="2000" dirty="0" smtClean="0">
                <a:latin typeface="Times New Roman" panose="02020603050405020304" pitchFamily="18" charset="0"/>
                <a:cs typeface="Times New Roman" panose="02020603050405020304" pitchFamily="18" charset="0"/>
              </a:rPr>
              <a:t>.</a:t>
            </a:r>
            <a:endParaRPr lang="hu-HU" sz="2000" dirty="0">
              <a:latin typeface="Times New Roman" panose="02020603050405020304" pitchFamily="18" charset="0"/>
              <a:cs typeface="Times New Roman" panose="02020603050405020304" pitchFamily="18" charset="0"/>
            </a:endParaRPr>
          </a:p>
          <a:p>
            <a:pPr algn="ctr">
              <a:buFontTx/>
              <a:buChar char="-"/>
            </a:pPr>
            <a:endParaRPr lang="hu-HU" sz="2400" dirty="0">
              <a:latin typeface="Times New Roman" panose="02020603050405020304" pitchFamily="18" charset="0"/>
              <a:cs typeface="Times New Roman" panose="02020603050405020304" pitchFamily="18" charset="0"/>
            </a:endParaRPr>
          </a:p>
          <a:p>
            <a:pPr algn="ctr">
              <a:buNone/>
            </a:pPr>
            <a:r>
              <a:rPr lang="en-GB" sz="2400" b="1" dirty="0" smtClean="0">
                <a:latin typeface="Times New Roman" panose="02020603050405020304" pitchFamily="18" charset="0"/>
                <a:cs typeface="Times New Roman" panose="02020603050405020304" pitchFamily="18" charset="0"/>
              </a:rPr>
              <a:t>Looking for an internship place is already a rehearsal for real labour market search.</a:t>
            </a:r>
          </a:p>
          <a:p>
            <a:pPr marL="0" indent="0" algn="ctr">
              <a:buNone/>
            </a:pPr>
            <a:r>
              <a:rPr lang="en-GB" sz="2400" b="1" dirty="0" smtClean="0"/>
              <a:t> </a:t>
            </a:r>
            <a:r>
              <a:rPr lang="hu-HU" sz="2400" b="1" dirty="0" smtClean="0"/>
              <a:t>   </a:t>
            </a:r>
            <a:r>
              <a:rPr lang="en-GB" sz="2400" b="1" dirty="0" smtClean="0">
                <a:latin typeface="Times New Roman" panose="02020603050405020304" pitchFamily="18" charset="0"/>
                <a:cs typeface="Times New Roman" panose="02020603050405020304" pitchFamily="18" charset="0"/>
              </a:rPr>
              <a:t>Start searching soon</a:t>
            </a:r>
            <a:r>
              <a:rPr lang="hu-HU" sz="2400" b="1" dirty="0">
                <a:latin typeface="Times New Roman" panose="02020603050405020304" pitchFamily="18" charset="0"/>
                <a:cs typeface="Times New Roman" panose="02020603050405020304" pitchFamily="18" charset="0"/>
              </a:rPr>
              <a:t>!</a:t>
            </a:r>
            <a:endParaRPr lang="en-GB" sz="2400" b="1" dirty="0">
              <a:latin typeface="Times New Roman" panose="02020603050405020304" pitchFamily="18" charset="0"/>
              <a:cs typeface="Times New Roman" panose="02020603050405020304" pitchFamily="18" charset="0"/>
            </a:endParaRPr>
          </a:p>
        </p:txBody>
      </p:sp>
      <p:sp>
        <p:nvSpPr>
          <p:cNvPr id="5123" name="Rectangle 2"/>
          <p:cNvSpPr>
            <a:spLocks noChangeArrowheads="1"/>
          </p:cNvSpPr>
          <p:nvPr/>
        </p:nvSpPr>
        <p:spPr bwMode="auto">
          <a:xfrm>
            <a:off x="912731" y="160985"/>
            <a:ext cx="7772400" cy="533400"/>
          </a:xfrm>
          <a:prstGeom prst="rect">
            <a:avLst/>
          </a:prstGeom>
          <a:noFill/>
          <a:ln>
            <a:noFill/>
          </a:ln>
          <a:extLst/>
        </p:spPr>
        <p:txBody>
          <a:bodyPr anchor="ctr"/>
          <a:lstStyle/>
          <a:p>
            <a:pPr fontAlgn="base">
              <a:spcBef>
                <a:spcPct val="0"/>
              </a:spcBef>
              <a:spcAft>
                <a:spcPct val="0"/>
              </a:spcAft>
              <a:defRPr/>
            </a:pPr>
            <a:r>
              <a:rPr lang="hu-HU" sz="3200" b="1" dirty="0" smtClean="0">
                <a:solidFill>
                  <a:srgbClr val="660530"/>
                </a:solidFill>
                <a:latin typeface="Times New Roman" pitchFamily="18" charset="0"/>
                <a:cs typeface="Times New Roman" pitchFamily="18" charset="0"/>
              </a:rPr>
              <a:t>The </a:t>
            </a:r>
            <a:r>
              <a:rPr lang="hu-HU" sz="3200" b="1" dirty="0" err="1" smtClean="0">
                <a:solidFill>
                  <a:srgbClr val="660530"/>
                </a:solidFill>
                <a:latin typeface="Times New Roman" pitchFamily="18" charset="0"/>
                <a:cs typeface="Times New Roman" pitchFamily="18" charset="0"/>
              </a:rPr>
              <a:t>place</a:t>
            </a:r>
            <a:r>
              <a:rPr lang="hu-HU" sz="3200" b="1" dirty="0" smtClean="0">
                <a:solidFill>
                  <a:srgbClr val="660530"/>
                </a:solidFill>
                <a:latin typeface="Times New Roman" pitchFamily="18" charset="0"/>
                <a:cs typeface="Times New Roman" pitchFamily="18" charset="0"/>
              </a:rPr>
              <a:t> of </a:t>
            </a:r>
            <a:r>
              <a:rPr lang="hu-HU" sz="3200" b="1" dirty="0" err="1" smtClean="0">
                <a:solidFill>
                  <a:srgbClr val="660530"/>
                </a:solidFill>
                <a:latin typeface="Times New Roman" pitchFamily="18" charset="0"/>
                <a:cs typeface="Times New Roman" pitchFamily="18" charset="0"/>
              </a:rPr>
              <a:t>internship</a:t>
            </a:r>
            <a:endParaRPr lang="en-GB" sz="3200" b="1" dirty="0">
              <a:solidFill>
                <a:srgbClr val="660530"/>
              </a:solidFill>
              <a:latin typeface="Times New Roman" pitchFamily="18" charset="0"/>
              <a:cs typeface="Times New Roman" pitchFamily="18" charset="0"/>
            </a:endParaRPr>
          </a:p>
        </p:txBody>
      </p:sp>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88760" y="0"/>
            <a:ext cx="2012501" cy="739637"/>
          </a:xfrm>
          <a:prstGeom prst="rect">
            <a:avLst/>
          </a:prstGeom>
        </p:spPr>
      </p:pic>
      <p:pic>
        <p:nvPicPr>
          <p:cNvPr id="3" name="Kép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23387" y="4008474"/>
            <a:ext cx="4268613" cy="2849526"/>
          </a:xfrm>
          <a:prstGeom prst="rect">
            <a:avLst/>
          </a:prstGeom>
        </p:spPr>
      </p:pic>
    </p:spTree>
    <p:extLst>
      <p:ext uri="{BB962C8B-B14F-4D97-AF65-F5344CB8AC3E}">
        <p14:creationId xmlns:p14="http://schemas.microsoft.com/office/powerpoint/2010/main" val="1164919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xEl>
                                              <p:pRg st="0" end="0"/>
                                            </p:txEl>
                                          </p:spTgt>
                                        </p:tgtEl>
                                        <p:attrNameLst>
                                          <p:attrName>style.visibility</p:attrName>
                                        </p:attrNameLst>
                                      </p:cBhvr>
                                      <p:to>
                                        <p:strVal val="visible"/>
                                      </p:to>
                                    </p:set>
                                    <p:animEffect transition="in" filter="fade">
                                      <p:cBhvr>
                                        <p:cTn id="7" dur="1000"/>
                                        <p:tgtEl>
                                          <p:spTgt spid="3074">
                                            <p:txEl>
                                              <p:pRg st="0" end="0"/>
                                            </p:txEl>
                                          </p:spTgt>
                                        </p:tgtEl>
                                      </p:cBhvr>
                                    </p:animEffect>
                                    <p:anim calcmode="lin" valueType="num">
                                      <p:cBhvr>
                                        <p:cTn id="8" dur="1000" fill="hold"/>
                                        <p:tgtEl>
                                          <p:spTgt spid="307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07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4">
                                            <p:txEl>
                                              <p:pRg st="1" end="1"/>
                                            </p:txEl>
                                          </p:spTgt>
                                        </p:tgtEl>
                                        <p:attrNameLst>
                                          <p:attrName>style.visibility</p:attrName>
                                        </p:attrNameLst>
                                      </p:cBhvr>
                                      <p:to>
                                        <p:strVal val="visible"/>
                                      </p:to>
                                    </p:set>
                                    <p:animEffect transition="in" filter="fade">
                                      <p:cBhvr>
                                        <p:cTn id="12" dur="1000"/>
                                        <p:tgtEl>
                                          <p:spTgt spid="3074">
                                            <p:txEl>
                                              <p:pRg st="1" end="1"/>
                                            </p:txEl>
                                          </p:spTgt>
                                        </p:tgtEl>
                                      </p:cBhvr>
                                    </p:animEffect>
                                    <p:anim calcmode="lin" valueType="num">
                                      <p:cBhvr>
                                        <p:cTn id="13" dur="1000" fill="hold"/>
                                        <p:tgtEl>
                                          <p:spTgt spid="307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07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074">
                                            <p:txEl>
                                              <p:pRg st="2" end="2"/>
                                            </p:txEl>
                                          </p:spTgt>
                                        </p:tgtEl>
                                        <p:attrNameLst>
                                          <p:attrName>style.visibility</p:attrName>
                                        </p:attrNameLst>
                                      </p:cBhvr>
                                      <p:to>
                                        <p:strVal val="visible"/>
                                      </p:to>
                                    </p:set>
                                    <p:animEffect transition="in" filter="fade">
                                      <p:cBhvr>
                                        <p:cTn id="17" dur="1000"/>
                                        <p:tgtEl>
                                          <p:spTgt spid="3074">
                                            <p:txEl>
                                              <p:pRg st="2" end="2"/>
                                            </p:txEl>
                                          </p:spTgt>
                                        </p:tgtEl>
                                      </p:cBhvr>
                                    </p:animEffect>
                                    <p:anim calcmode="lin" valueType="num">
                                      <p:cBhvr>
                                        <p:cTn id="18" dur="1000" fill="hold"/>
                                        <p:tgtEl>
                                          <p:spTgt spid="307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07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074">
                                            <p:txEl>
                                              <p:pRg st="4" end="4"/>
                                            </p:txEl>
                                          </p:spTgt>
                                        </p:tgtEl>
                                        <p:attrNameLst>
                                          <p:attrName>style.visibility</p:attrName>
                                        </p:attrNameLst>
                                      </p:cBhvr>
                                      <p:to>
                                        <p:strVal val="visible"/>
                                      </p:to>
                                    </p:set>
                                    <p:animEffect transition="in" filter="fade">
                                      <p:cBhvr>
                                        <p:cTn id="24" dur="1000"/>
                                        <p:tgtEl>
                                          <p:spTgt spid="3074">
                                            <p:txEl>
                                              <p:pRg st="4" end="4"/>
                                            </p:txEl>
                                          </p:spTgt>
                                        </p:tgtEl>
                                      </p:cBhvr>
                                    </p:animEffect>
                                    <p:anim calcmode="lin" valueType="num">
                                      <p:cBhvr>
                                        <p:cTn id="25" dur="1000" fill="hold"/>
                                        <p:tgtEl>
                                          <p:spTgt spid="3074">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074">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074">
                                            <p:txEl>
                                              <p:pRg st="5" end="5"/>
                                            </p:txEl>
                                          </p:spTgt>
                                        </p:tgtEl>
                                        <p:attrNameLst>
                                          <p:attrName>style.visibility</p:attrName>
                                        </p:attrNameLst>
                                      </p:cBhvr>
                                      <p:to>
                                        <p:strVal val="visible"/>
                                      </p:to>
                                    </p:set>
                                    <p:animEffect transition="in" filter="fade">
                                      <p:cBhvr>
                                        <p:cTn id="29" dur="1000"/>
                                        <p:tgtEl>
                                          <p:spTgt spid="3074">
                                            <p:txEl>
                                              <p:pRg st="5" end="5"/>
                                            </p:txEl>
                                          </p:spTgt>
                                        </p:tgtEl>
                                      </p:cBhvr>
                                    </p:animEffect>
                                    <p:anim calcmode="lin" valueType="num">
                                      <p:cBhvr>
                                        <p:cTn id="30" dur="1000" fill="hold"/>
                                        <p:tgtEl>
                                          <p:spTgt spid="3074">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074">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anim calcmode="lin" valueType="num">
                                      <p:cBhvr>
                                        <p:cTn id="35" dur="1000" fill="hold"/>
                                        <p:tgtEl>
                                          <p:spTgt spid="3"/>
                                        </p:tgtEl>
                                        <p:attrNameLst>
                                          <p:attrName>ppt_x</p:attrName>
                                        </p:attrNameLst>
                                      </p:cBhvr>
                                      <p:tavLst>
                                        <p:tav tm="0">
                                          <p:val>
                                            <p:strVal val="#ppt_x"/>
                                          </p:val>
                                        </p:tav>
                                        <p:tav tm="100000">
                                          <p:val>
                                            <p:strVal val="#ppt_x"/>
                                          </p:val>
                                        </p:tav>
                                      </p:tavLst>
                                    </p:anim>
                                    <p:anim calcmode="lin" valueType="num">
                                      <p:cBhvr>
                                        <p:cTn id="3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4294967295"/>
          </p:nvPr>
        </p:nvSpPr>
        <p:spPr>
          <a:xfrm>
            <a:off x="912731" y="900622"/>
            <a:ext cx="10698022" cy="4857750"/>
          </a:xfrm>
        </p:spPr>
        <p:txBody>
          <a:bodyPr/>
          <a:lstStyle/>
          <a:p>
            <a:pPr marL="0" indent="0">
              <a:buNone/>
            </a:pPr>
            <a:r>
              <a:rPr lang="hu-HU" sz="2000" kern="1200" dirty="0">
                <a:latin typeface="Times New Roman" panose="02020603050405020304" pitchFamily="18" charset="0"/>
                <a:cs typeface="Times New Roman" panose="02020603050405020304" pitchFamily="18" charset="0"/>
              </a:rPr>
              <a:t>T</a:t>
            </a:r>
            <a:r>
              <a:rPr lang="en-US" sz="2000" kern="1200" dirty="0">
                <a:latin typeface="Times New Roman" panose="02020603050405020304" pitchFamily="18" charset="0"/>
                <a:cs typeface="Times New Roman" panose="02020603050405020304" pitchFamily="18" charset="0"/>
              </a:rPr>
              <a:t>he aim of </a:t>
            </a:r>
            <a:r>
              <a:rPr lang="en-US" sz="2000" kern="1200" dirty="0" err="1">
                <a:latin typeface="Times New Roman" panose="02020603050405020304" pitchFamily="18" charset="0"/>
                <a:cs typeface="Times New Roman" panose="02020603050405020304" pitchFamily="18" charset="0"/>
              </a:rPr>
              <a:t>Highered</a:t>
            </a:r>
            <a:r>
              <a:rPr lang="en-US" sz="2000" kern="1200" dirty="0">
                <a:latin typeface="Times New Roman" panose="02020603050405020304" pitchFamily="18" charset="0"/>
                <a:cs typeface="Times New Roman" panose="02020603050405020304" pitchFamily="18" charset="0"/>
              </a:rPr>
              <a:t> </a:t>
            </a:r>
            <a:r>
              <a:rPr lang="hu-HU" sz="2000" kern="1200" dirty="0" smtClean="0">
                <a:latin typeface="Times New Roman" panose="02020603050405020304" pitchFamily="18" charset="0"/>
                <a:cs typeface="Times New Roman" panose="02020603050405020304" pitchFamily="18" charset="0"/>
              </a:rPr>
              <a:t>P</a:t>
            </a:r>
            <a:r>
              <a:rPr lang="en-US" sz="2000" kern="1200" dirty="0" err="1" smtClean="0">
                <a:latin typeface="Times New Roman" panose="02020603050405020304" pitchFamily="18" charset="0"/>
                <a:cs typeface="Times New Roman" panose="02020603050405020304" pitchFamily="18" charset="0"/>
              </a:rPr>
              <a:t>latform</a:t>
            </a:r>
            <a:r>
              <a:rPr lang="en-US" sz="2000" kern="1200" dirty="0" smtClean="0">
                <a:latin typeface="Times New Roman" panose="02020603050405020304" pitchFamily="18" charset="0"/>
                <a:cs typeface="Times New Roman" panose="02020603050405020304" pitchFamily="18" charset="0"/>
              </a:rPr>
              <a:t> </a:t>
            </a:r>
            <a:r>
              <a:rPr lang="en-US" sz="2000" kern="1200" dirty="0">
                <a:latin typeface="Times New Roman" panose="02020603050405020304" pitchFamily="18" charset="0"/>
                <a:cs typeface="Times New Roman" panose="02020603050405020304" pitchFamily="18" charset="0"/>
              </a:rPr>
              <a:t>is to connect university students with top global recruiters and multinational companies</a:t>
            </a:r>
            <a:r>
              <a:rPr lang="hu-HU" sz="2000" kern="1200" dirty="0">
                <a:latin typeface="Times New Roman" panose="02020603050405020304" pitchFamily="18" charset="0"/>
                <a:cs typeface="Times New Roman" panose="02020603050405020304" pitchFamily="18" charset="0"/>
              </a:rPr>
              <a:t>, </a:t>
            </a:r>
            <a:r>
              <a:rPr lang="hu-HU" sz="2000" kern="1200" dirty="0" err="1">
                <a:latin typeface="Times New Roman" panose="02020603050405020304" pitchFamily="18" charset="0"/>
                <a:cs typeface="Times New Roman" panose="02020603050405020304" pitchFamily="18" charset="0"/>
              </a:rPr>
              <a:t>so</a:t>
            </a:r>
            <a:r>
              <a:rPr lang="hu-HU" sz="2000" kern="1200" dirty="0">
                <a:latin typeface="Times New Roman" panose="02020603050405020304" pitchFamily="18" charset="0"/>
                <a:cs typeface="Times New Roman" panose="02020603050405020304" pitchFamily="18" charset="0"/>
              </a:rPr>
              <a:t> it </a:t>
            </a:r>
            <a:r>
              <a:rPr lang="en-US" sz="2000" kern="1200" dirty="0">
                <a:latin typeface="Times New Roman" panose="02020603050405020304" pitchFamily="18" charset="0"/>
                <a:cs typeface="Times New Roman" panose="02020603050405020304" pitchFamily="18" charset="0"/>
              </a:rPr>
              <a:t>make</a:t>
            </a:r>
            <a:r>
              <a:rPr lang="hu-HU" sz="2000" kern="1200" dirty="0">
                <a:latin typeface="Times New Roman" panose="02020603050405020304" pitchFamily="18" charset="0"/>
                <a:cs typeface="Times New Roman" panose="02020603050405020304" pitchFamily="18" charset="0"/>
              </a:rPr>
              <a:t>s</a:t>
            </a:r>
            <a:r>
              <a:rPr lang="en-US" sz="2000" kern="1200" dirty="0">
                <a:latin typeface="Times New Roman" panose="02020603050405020304" pitchFamily="18" charset="0"/>
                <a:cs typeface="Times New Roman" panose="02020603050405020304" pitchFamily="18" charset="0"/>
              </a:rPr>
              <a:t> the search for internships and job positions much easier</a:t>
            </a:r>
            <a:r>
              <a:rPr lang="en-US" sz="2000" kern="1200" dirty="0" smtClean="0">
                <a:latin typeface="Times New Roman" panose="02020603050405020304" pitchFamily="18" charset="0"/>
                <a:cs typeface="Times New Roman" panose="02020603050405020304" pitchFamily="18" charset="0"/>
              </a:rPr>
              <a:t>.</a:t>
            </a:r>
            <a:r>
              <a:rPr lang="hu-HU" sz="2400" dirty="0" smtClean="0"/>
              <a:t/>
            </a:r>
            <a:br>
              <a:rPr lang="hu-HU" sz="2400" dirty="0" smtClean="0"/>
            </a:br>
            <a:r>
              <a:rPr lang="en-US" sz="2000" kern="1200" dirty="0">
                <a:latin typeface="Times New Roman" panose="02020603050405020304" pitchFamily="18" charset="0"/>
                <a:cs typeface="Times New Roman" panose="02020603050405020304" pitchFamily="18" charset="0"/>
              </a:rPr>
              <a:t>Create a profile here: https://gethighered.com/</a:t>
            </a:r>
            <a:endParaRPr lang="en-GB" sz="2000" kern="1200" dirty="0">
              <a:latin typeface="Times New Roman" panose="02020603050405020304" pitchFamily="18" charset="0"/>
              <a:cs typeface="Times New Roman" panose="02020603050405020304" pitchFamily="18" charset="0"/>
            </a:endParaRPr>
          </a:p>
        </p:txBody>
      </p:sp>
      <p:sp>
        <p:nvSpPr>
          <p:cNvPr id="5123" name="Rectangle 2"/>
          <p:cNvSpPr>
            <a:spLocks noChangeArrowheads="1"/>
          </p:cNvSpPr>
          <p:nvPr/>
        </p:nvSpPr>
        <p:spPr bwMode="auto">
          <a:xfrm>
            <a:off x="912731" y="160985"/>
            <a:ext cx="7772400" cy="533400"/>
          </a:xfrm>
          <a:prstGeom prst="rect">
            <a:avLst/>
          </a:prstGeom>
          <a:noFill/>
          <a:ln>
            <a:noFill/>
          </a:ln>
          <a:extLst/>
        </p:spPr>
        <p:txBody>
          <a:bodyPr anchor="ctr"/>
          <a:lstStyle/>
          <a:p>
            <a:pPr fontAlgn="base">
              <a:spcBef>
                <a:spcPct val="0"/>
              </a:spcBef>
              <a:spcAft>
                <a:spcPct val="0"/>
              </a:spcAft>
              <a:defRPr/>
            </a:pPr>
            <a:r>
              <a:rPr lang="hu-HU" sz="3200" b="1" dirty="0" err="1" smtClean="0">
                <a:solidFill>
                  <a:srgbClr val="660530"/>
                </a:solidFill>
                <a:latin typeface="Times New Roman" pitchFamily="18" charset="0"/>
                <a:cs typeface="Times New Roman" pitchFamily="18" charset="0"/>
              </a:rPr>
              <a:t>Highered</a:t>
            </a:r>
            <a:r>
              <a:rPr lang="hu-HU" sz="3200" b="1" dirty="0" smtClean="0">
                <a:solidFill>
                  <a:srgbClr val="660530"/>
                </a:solidFill>
                <a:latin typeface="Times New Roman" pitchFamily="18" charset="0"/>
                <a:cs typeface="Times New Roman" pitchFamily="18" charset="0"/>
              </a:rPr>
              <a:t> Platform</a:t>
            </a:r>
            <a:endParaRPr lang="en-GB" sz="3200" b="1" dirty="0">
              <a:solidFill>
                <a:srgbClr val="660530"/>
              </a:solidFill>
              <a:latin typeface="Times New Roman" pitchFamily="18" charset="0"/>
              <a:cs typeface="Times New Roman" pitchFamily="18" charset="0"/>
            </a:endParaRPr>
          </a:p>
        </p:txBody>
      </p:sp>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88760" y="0"/>
            <a:ext cx="2012501" cy="739637"/>
          </a:xfrm>
          <a:prstGeom prst="rect">
            <a:avLst/>
          </a:prstGeom>
        </p:spPr>
      </p:pic>
      <p:pic>
        <p:nvPicPr>
          <p:cNvPr id="6" name="Kép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56386" y="2201648"/>
            <a:ext cx="5554532" cy="4656352"/>
          </a:xfrm>
          <a:prstGeom prst="rect">
            <a:avLst/>
          </a:prstGeom>
        </p:spPr>
      </p:pic>
    </p:spTree>
    <p:extLst>
      <p:ext uri="{BB962C8B-B14F-4D97-AF65-F5344CB8AC3E}">
        <p14:creationId xmlns:p14="http://schemas.microsoft.com/office/powerpoint/2010/main" val="14952067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08964" y="212112"/>
            <a:ext cx="8126692" cy="533400"/>
          </a:xfrm>
          <a:prstGeom prst="rect">
            <a:avLst/>
          </a:prstGeom>
          <a:noFill/>
          <a:ln>
            <a:noFill/>
          </a:ln>
          <a:extLst/>
        </p:spPr>
        <p:txBody>
          <a:bodyPr anchor="ctr"/>
          <a:lstStyle/>
          <a:p>
            <a:pPr fontAlgn="base">
              <a:spcBef>
                <a:spcPct val="0"/>
              </a:spcBef>
              <a:spcAft>
                <a:spcPct val="0"/>
              </a:spcAft>
              <a:defRPr/>
            </a:pPr>
            <a:r>
              <a:rPr lang="en-GB" sz="3200" b="1" dirty="0" smtClean="0">
                <a:solidFill>
                  <a:srgbClr val="660530"/>
                </a:solidFill>
                <a:latin typeface="Times New Roman" pitchFamily="18" charset="0"/>
                <a:cs typeface="Times New Roman" pitchFamily="18" charset="0"/>
              </a:rPr>
              <a:t>Duration </a:t>
            </a:r>
            <a:r>
              <a:rPr lang="en-GB" sz="3200" b="1" dirty="0">
                <a:solidFill>
                  <a:srgbClr val="660530"/>
                </a:solidFill>
                <a:latin typeface="Times New Roman" pitchFamily="18" charset="0"/>
                <a:cs typeface="Times New Roman" pitchFamily="18" charset="0"/>
              </a:rPr>
              <a:t>of the Professional Internship</a:t>
            </a:r>
          </a:p>
        </p:txBody>
      </p:sp>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75905" y="0"/>
            <a:ext cx="2327399" cy="855369"/>
          </a:xfrm>
          <a:prstGeom prst="rect">
            <a:avLst/>
          </a:prstGeom>
        </p:spPr>
      </p:pic>
      <p:sp>
        <p:nvSpPr>
          <p:cNvPr id="5" name="Téglalap 4"/>
          <p:cNvSpPr/>
          <p:nvPr/>
        </p:nvSpPr>
        <p:spPr>
          <a:xfrm>
            <a:off x="3048000" y="2828836"/>
            <a:ext cx="6096000" cy="369332"/>
          </a:xfrm>
          <a:prstGeom prst="rect">
            <a:avLst/>
          </a:prstGeom>
        </p:spPr>
        <p:txBody>
          <a:bodyPr>
            <a:spAutoFit/>
          </a:bodyPr>
          <a:lstStyle/>
          <a:p>
            <a:endParaRPr lang="hu-HU" dirty="0"/>
          </a:p>
        </p:txBody>
      </p:sp>
      <p:pic>
        <p:nvPicPr>
          <p:cNvPr id="21" name="Kép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54920" y="4438047"/>
            <a:ext cx="1084684" cy="1123903"/>
          </a:xfrm>
          <a:prstGeom prst="rect">
            <a:avLst/>
          </a:prstGeom>
        </p:spPr>
      </p:pic>
      <p:sp>
        <p:nvSpPr>
          <p:cNvPr id="6" name="Szövegdoboz 5"/>
          <p:cNvSpPr txBox="1"/>
          <p:nvPr/>
        </p:nvSpPr>
        <p:spPr>
          <a:xfrm>
            <a:off x="9358542" y="4823885"/>
            <a:ext cx="3062175" cy="646331"/>
          </a:xfrm>
          <a:prstGeom prst="rect">
            <a:avLst/>
          </a:prstGeom>
          <a:noFill/>
        </p:spPr>
        <p:txBody>
          <a:bodyPr wrap="square" rtlCol="0">
            <a:spAutoFit/>
          </a:bodyPr>
          <a:lstStyle/>
          <a:p>
            <a:r>
              <a:rPr lang="en-GB" dirty="0" smtClean="0">
                <a:latin typeface="Times New Roman" panose="02020603050405020304" pitchFamily="18" charset="0"/>
                <a:cs typeface="Times New Roman" panose="02020603050405020304" pitchFamily="18" charset="0"/>
              </a:rPr>
              <a:t>The </a:t>
            </a:r>
            <a:r>
              <a:rPr lang="en-GB" dirty="0">
                <a:latin typeface="Times New Roman" panose="02020603050405020304" pitchFamily="18" charset="0"/>
                <a:cs typeface="Times New Roman" panose="02020603050405020304" pitchFamily="18" charset="0"/>
              </a:rPr>
              <a:t>deadlines </a:t>
            </a:r>
            <a:endParaRPr lang="hu-HU" dirty="0" smtClean="0">
              <a:latin typeface="Times New Roman" panose="02020603050405020304" pitchFamily="18" charset="0"/>
              <a:cs typeface="Times New Roman" panose="02020603050405020304" pitchFamily="18" charset="0"/>
            </a:endParaRPr>
          </a:p>
          <a:p>
            <a:r>
              <a:rPr lang="en-GB" dirty="0" smtClean="0">
                <a:latin typeface="Times New Roman" panose="02020603050405020304" pitchFamily="18" charset="0"/>
                <a:cs typeface="Times New Roman" panose="02020603050405020304" pitchFamily="18" charset="0"/>
              </a:rPr>
              <a:t>have </a:t>
            </a:r>
            <a:r>
              <a:rPr lang="en-GB" dirty="0">
                <a:latin typeface="Times New Roman" panose="02020603050405020304" pitchFamily="18" charset="0"/>
                <a:cs typeface="Times New Roman" panose="02020603050405020304" pitchFamily="18" charset="0"/>
              </a:rPr>
              <a:t>to be </a:t>
            </a:r>
            <a:r>
              <a:rPr lang="en-GB" dirty="0" smtClean="0">
                <a:latin typeface="Times New Roman" panose="02020603050405020304" pitchFamily="18" charset="0"/>
                <a:cs typeface="Times New Roman" panose="02020603050405020304" pitchFamily="18" charset="0"/>
              </a:rPr>
              <a:t>met</a:t>
            </a:r>
            <a:r>
              <a:rPr lang="hu-HU" dirty="0" smtClean="0">
                <a:latin typeface="Times New Roman" panose="02020603050405020304" pitchFamily="18" charset="0"/>
                <a:cs typeface="Times New Roman" panose="02020603050405020304" pitchFamily="18" charset="0"/>
              </a:rPr>
              <a:t>!</a:t>
            </a:r>
            <a:r>
              <a:rPr lang="hu-HU" dirty="0" smtClean="0"/>
              <a:t> </a:t>
            </a:r>
            <a:endParaRPr lang="hu-HU" dirty="0"/>
          </a:p>
        </p:txBody>
      </p:sp>
      <p:graphicFrame>
        <p:nvGraphicFramePr>
          <p:cNvPr id="13" name="Táblázat 12"/>
          <p:cNvGraphicFramePr>
            <a:graphicFrameLocks noGrp="1"/>
          </p:cNvGraphicFramePr>
          <p:nvPr>
            <p:extLst>
              <p:ext uri="{D42A27DB-BD31-4B8C-83A1-F6EECF244321}">
                <p14:modId xmlns:p14="http://schemas.microsoft.com/office/powerpoint/2010/main" val="3033203849"/>
              </p:ext>
            </p:extLst>
          </p:nvPr>
        </p:nvGraphicFramePr>
        <p:xfrm>
          <a:off x="1456264" y="2034003"/>
          <a:ext cx="7217624" cy="1554480"/>
        </p:xfrm>
        <a:graphic>
          <a:graphicData uri="http://schemas.openxmlformats.org/drawingml/2006/table">
            <a:tbl>
              <a:tblPr firstRow="1" bandRow="1">
                <a:tableStyleId>{9DCAF9ED-07DC-4A11-8D7F-57B35C25682E}</a:tableStyleId>
              </a:tblPr>
              <a:tblGrid>
                <a:gridCol w="7217624">
                  <a:extLst>
                    <a:ext uri="{9D8B030D-6E8A-4147-A177-3AD203B41FA5}">
                      <a16:colId xmlns:a16="http://schemas.microsoft.com/office/drawing/2014/main" val="3722567579"/>
                    </a:ext>
                  </a:extLst>
                </a:gridCol>
              </a:tblGrid>
              <a:tr h="215153">
                <a:tc>
                  <a:txBody>
                    <a:bodyPr/>
                    <a:lstStyle/>
                    <a:p>
                      <a:pPr algn="ctr"/>
                      <a:r>
                        <a:rPr lang="en-US" sz="1800" b="1" i="1" kern="1200" dirty="0" smtClean="0">
                          <a:solidFill>
                            <a:schemeClr val="lt1"/>
                          </a:solidFill>
                          <a:effectLst/>
                          <a:latin typeface="Times New Roman" panose="02020603050405020304" pitchFamily="18" charset="0"/>
                          <a:ea typeface="+mn-ea"/>
                          <a:cs typeface="Times New Roman" panose="02020603050405020304" pitchFamily="18" charset="0"/>
                        </a:rPr>
                        <a:t>For undergraduate majors in Tourism and Catering</a:t>
                      </a:r>
                      <a:endParaRPr lang="hu-HU" sz="1800" b="1" i="1" kern="1200" dirty="0">
                        <a:solidFill>
                          <a:schemeClr val="lt1"/>
                        </a:solidFill>
                        <a:effectLst/>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67426743"/>
                  </a:ext>
                </a:extLst>
              </a:tr>
              <a:tr h="370840">
                <a:tc>
                  <a:txBody>
                    <a:bodyPr/>
                    <a:lstStyle/>
                    <a:p>
                      <a:pPr algn="ctr"/>
                      <a:r>
                        <a:rPr lang="en-US" sz="1800" kern="1200" dirty="0" smtClean="0">
                          <a:solidFill>
                            <a:schemeClr val="dk1"/>
                          </a:solidFill>
                          <a:effectLst/>
                          <a:latin typeface="Times New Roman" panose="02020603050405020304" pitchFamily="18" charset="0"/>
                          <a:ea typeface="+mn-ea"/>
                          <a:cs typeface="Times New Roman" panose="02020603050405020304" pitchFamily="18" charset="0"/>
                        </a:rPr>
                        <a:t>for students beginning their studies </a:t>
                      </a: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from September of </a:t>
                      </a:r>
                      <a:r>
                        <a:rPr lang="en-GB" sz="1800" b="1" kern="1200" dirty="0" smtClean="0">
                          <a:solidFill>
                            <a:schemeClr val="dk1"/>
                          </a:solidFill>
                          <a:effectLst/>
                          <a:latin typeface="Times New Roman" panose="02020603050405020304" pitchFamily="18" charset="0"/>
                          <a:ea typeface="+mn-ea"/>
                          <a:cs typeface="Times New Roman" panose="02020603050405020304" pitchFamily="18" charset="0"/>
                        </a:rPr>
                        <a:t>2020 or later</a:t>
                      </a:r>
                      <a:r>
                        <a:rPr lang="en-GB" sz="1800" kern="1200" dirty="0" smtClean="0">
                          <a:solidFill>
                            <a:schemeClr val="dk1"/>
                          </a:solidFill>
                          <a:effectLst/>
                          <a:latin typeface="Times New Roman" panose="02020603050405020304" pitchFamily="18" charset="0"/>
                          <a:ea typeface="+mn-ea"/>
                          <a:cs typeface="Times New Roman" panose="02020603050405020304" pitchFamily="18" charset="0"/>
                        </a:rPr>
                        <a:t>: </a:t>
                      </a:r>
                      <a:r>
                        <a:rPr lang="en-US" sz="1800" kern="1200" dirty="0" smtClean="0">
                          <a:solidFill>
                            <a:schemeClr val="dk1"/>
                          </a:solidFill>
                          <a:effectLst/>
                          <a:latin typeface="Times New Roman" panose="02020603050405020304" pitchFamily="18" charset="0"/>
                          <a:ea typeface="+mn-ea"/>
                          <a:cs typeface="Times New Roman" panose="02020603050405020304" pitchFamily="18" charset="0"/>
                        </a:rPr>
                        <a:t>a minimum of 12 uninterrupted weeks of internship/semester. The two-semester compulsory internship can be spent by the same organization (specialized in tourism and catering)</a:t>
                      </a:r>
                      <a:endParaRPr lang="hu-HU" sz="1800" kern="1200" dirty="0">
                        <a:solidFill>
                          <a:schemeClr val="dk1"/>
                        </a:solidFill>
                        <a:effectLst/>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2672444559"/>
                  </a:ext>
                </a:extLst>
              </a:tr>
            </a:tbl>
          </a:graphicData>
        </a:graphic>
      </p:graphicFrame>
      <p:pic>
        <p:nvPicPr>
          <p:cNvPr id="8" name="Kép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8386" y="3993001"/>
            <a:ext cx="1816735" cy="1816735"/>
          </a:xfrm>
          <a:prstGeom prst="rect">
            <a:avLst/>
          </a:prstGeom>
        </p:spPr>
      </p:pic>
      <p:sp>
        <p:nvSpPr>
          <p:cNvPr id="14" name="Téglalapbuborék 13"/>
          <p:cNvSpPr/>
          <p:nvPr/>
        </p:nvSpPr>
        <p:spPr bwMode="auto">
          <a:xfrm>
            <a:off x="2131437" y="4619798"/>
            <a:ext cx="2303490" cy="1200329"/>
          </a:xfrm>
          <a:prstGeom prst="wedgeRectCallout">
            <a:avLst>
              <a:gd name="adj1" fmla="val 76816"/>
              <a:gd name="adj2" fmla="val 34356"/>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latin typeface="Times New Roman" panose="02020603050405020304" pitchFamily="18" charset="0"/>
                <a:cs typeface="Times New Roman" panose="02020603050405020304" pitchFamily="18" charset="0"/>
              </a:rPr>
              <a:t>Is it possible to complete</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the</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internship</a:t>
            </a:r>
            <a:r>
              <a:rPr lang="en-US" dirty="0">
                <a:latin typeface="Times New Roman" panose="02020603050405020304" pitchFamily="18" charset="0"/>
                <a:cs typeface="Times New Roman" panose="02020603050405020304" pitchFamily="18" charset="0"/>
              </a:rPr>
              <a:t> </a:t>
            </a:r>
            <a:r>
              <a:rPr lang="hu-HU" dirty="0" smtClean="0">
                <a:latin typeface="Times New Roman" panose="02020603050405020304" pitchFamily="18" charset="0"/>
                <a:cs typeface="Times New Roman" panose="02020603050405020304" pitchFamily="18" charset="0"/>
              </a:rPr>
              <a:t>in </a:t>
            </a:r>
            <a:r>
              <a:rPr lang="hu-HU" dirty="0" err="1" smtClean="0">
                <a:latin typeface="Times New Roman" panose="02020603050405020304" pitchFamily="18" charset="0"/>
                <a:cs typeface="Times New Roman" panose="02020603050405020304" pitchFamily="18" charset="0"/>
              </a:rPr>
              <a:t>for</a:t>
            </a:r>
            <a:r>
              <a:rPr lang="hu-HU" dirty="0" smtClean="0">
                <a:latin typeface="Times New Roman" panose="02020603050405020304" pitchFamily="18" charset="0"/>
                <a:cs typeface="Times New Roman" panose="02020603050405020304" pitchFamily="18" charset="0"/>
              </a:rPr>
              <a:t> more </a:t>
            </a:r>
            <a:r>
              <a:rPr lang="hu-HU" dirty="0" err="1" smtClean="0">
                <a:latin typeface="Times New Roman" panose="02020603050405020304" pitchFamily="18" charset="0"/>
                <a:cs typeface="Times New Roman" panose="02020603050405020304" pitchFamily="18" charset="0"/>
              </a:rPr>
              <a:t>than</a:t>
            </a:r>
            <a:r>
              <a:rPr lang="hu-HU" dirty="0" smtClean="0">
                <a:latin typeface="Times New Roman" panose="02020603050405020304" pitchFamily="18" charset="0"/>
                <a:cs typeface="Times New Roman" panose="02020603050405020304" pitchFamily="18" charset="0"/>
              </a:rPr>
              <a:t> 12 </a:t>
            </a:r>
            <a:r>
              <a:rPr lang="en-US" dirty="0">
                <a:latin typeface="Times New Roman" panose="02020603050405020304" pitchFamily="18" charset="0"/>
                <a:cs typeface="Times New Roman" panose="02020603050405020304" pitchFamily="18" charset="0"/>
              </a:rPr>
              <a:t>weeks?</a:t>
            </a:r>
            <a:endParaRPr lang="hu-HU" dirty="0">
              <a:latin typeface="Times New Roman" panose="02020603050405020304" pitchFamily="18" charset="0"/>
              <a:cs typeface="Times New Roman" panose="02020603050405020304" pitchFamily="18" charset="0"/>
            </a:endParaRPr>
          </a:p>
        </p:txBody>
      </p:sp>
      <p:cxnSp>
        <p:nvCxnSpPr>
          <p:cNvPr id="16" name="Egyenes összekötő 15"/>
          <p:cNvCxnSpPr/>
          <p:nvPr/>
        </p:nvCxnSpPr>
        <p:spPr bwMode="auto">
          <a:xfrm flipV="1">
            <a:off x="2131437" y="4595784"/>
            <a:ext cx="2303490" cy="1151701"/>
          </a:xfrm>
          <a:prstGeom prst="line">
            <a:avLst/>
          </a:prstGeom>
          <a:ln>
            <a:solidFill>
              <a:srgbClr val="C00000"/>
            </a:solidFill>
            <a:headEnd type="none" w="med" len="med"/>
            <a:tailEnd type="none" w="med" len="med"/>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346320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1000"/>
                                        <p:tgtEl>
                                          <p:spTgt spid="21"/>
                                        </p:tgtEl>
                                      </p:cBhvr>
                                    </p:animEffect>
                                    <p:anim calcmode="lin" valueType="num">
                                      <p:cBhvr>
                                        <p:cTn id="15" dur="1000" fill="hold"/>
                                        <p:tgtEl>
                                          <p:spTgt spid="21"/>
                                        </p:tgtEl>
                                        <p:attrNameLst>
                                          <p:attrName>ppt_x</p:attrName>
                                        </p:attrNameLst>
                                      </p:cBhvr>
                                      <p:tavLst>
                                        <p:tav tm="0">
                                          <p:val>
                                            <p:strVal val="#ppt_x"/>
                                          </p:val>
                                        </p:tav>
                                        <p:tav tm="100000">
                                          <p:val>
                                            <p:strVal val="#ppt_x"/>
                                          </p:val>
                                        </p:tav>
                                      </p:tavLst>
                                    </p:anim>
                                    <p:anim calcmode="lin" valueType="num">
                                      <p:cBhvr>
                                        <p:cTn id="16" dur="1000" fill="hold"/>
                                        <p:tgtEl>
                                          <p:spTgt spid="2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1000"/>
                                        <p:tgtEl>
                                          <p:spTgt spid="16"/>
                                        </p:tgtEl>
                                      </p:cBhvr>
                                    </p:animEffect>
                                    <p:anim calcmode="lin" valueType="num">
                                      <p:cBhvr>
                                        <p:cTn id="35" dur="1000" fill="hold"/>
                                        <p:tgtEl>
                                          <p:spTgt spid="16"/>
                                        </p:tgtEl>
                                        <p:attrNameLst>
                                          <p:attrName>ppt_x</p:attrName>
                                        </p:attrNameLst>
                                      </p:cBhvr>
                                      <p:tavLst>
                                        <p:tav tm="0">
                                          <p:val>
                                            <p:strVal val="#ppt_x"/>
                                          </p:val>
                                        </p:tav>
                                        <p:tav tm="100000">
                                          <p:val>
                                            <p:strVal val="#ppt_x"/>
                                          </p:val>
                                        </p:tav>
                                      </p:tavLst>
                                    </p:anim>
                                    <p:anim calcmode="lin" valueType="num">
                                      <p:cBhvr>
                                        <p:cTn id="3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Kép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93793" y="1935924"/>
            <a:ext cx="1485088" cy="1485088"/>
          </a:xfrm>
          <a:prstGeom prst="rect">
            <a:avLst/>
          </a:prstGeom>
        </p:spPr>
      </p:pic>
      <p:sp>
        <p:nvSpPr>
          <p:cNvPr id="3074" name="Rectangle 3"/>
          <p:cNvSpPr>
            <a:spLocks noGrp="1" noChangeArrowheads="1"/>
          </p:cNvSpPr>
          <p:nvPr>
            <p:ph type="body" idx="4294967295"/>
          </p:nvPr>
        </p:nvSpPr>
        <p:spPr>
          <a:xfrm>
            <a:off x="670422" y="895903"/>
            <a:ext cx="8526741" cy="2889147"/>
          </a:xfrm>
        </p:spPr>
        <p:txBody>
          <a:bodyPr/>
          <a:lstStyle/>
          <a:p>
            <a:pPr marL="0" indent="0" eaLnBrk="1" hangingPunct="1">
              <a:buNone/>
            </a:pPr>
            <a:r>
              <a:rPr lang="en-US" sz="1800" dirty="0">
                <a:latin typeface="Times New Roman" panose="02020603050405020304" pitchFamily="18" charset="0"/>
                <a:cs typeface="Times New Roman" panose="02020603050405020304" pitchFamily="18" charset="0"/>
              </a:rPr>
              <a:t>The academic prerequisite for enrolling in the internship course is the completion of </a:t>
            </a:r>
            <a:r>
              <a:rPr lang="en-US" sz="1800" b="1" dirty="0">
                <a:solidFill>
                  <a:srgbClr val="FF0000"/>
                </a:solidFill>
                <a:latin typeface="Times New Roman" panose="02020603050405020304" pitchFamily="18" charset="0"/>
                <a:cs typeface="Times New Roman" panose="02020603050405020304" pitchFamily="18" charset="0"/>
              </a:rPr>
              <a:t>150 </a:t>
            </a:r>
            <a:r>
              <a:rPr lang="en-US" sz="1800" b="1" dirty="0">
                <a:latin typeface="Times New Roman" panose="02020603050405020304" pitchFamily="18" charset="0"/>
                <a:cs typeface="Times New Roman" panose="02020603050405020304" pitchFamily="18" charset="0"/>
              </a:rPr>
              <a:t>credits</a:t>
            </a:r>
            <a:r>
              <a:rPr lang="en-US" sz="1800" dirty="0">
                <a:latin typeface="Times New Roman" panose="02020603050405020304" pitchFamily="18" charset="0"/>
                <a:cs typeface="Times New Roman" panose="02020603050405020304" pitchFamily="18" charset="0"/>
              </a:rPr>
              <a:t> for students in the</a:t>
            </a:r>
            <a:r>
              <a:rPr lang="en-US" sz="1800" i="1" dirty="0">
                <a:latin typeface="Times New Roman" panose="02020603050405020304" pitchFamily="18" charset="0"/>
                <a:cs typeface="Times New Roman" panose="02020603050405020304" pitchFamily="18" charset="0"/>
              </a:rPr>
              <a:t> full-time undergraduate </a:t>
            </a:r>
            <a:r>
              <a:rPr lang="en-US" sz="1800" i="1" dirty="0" smtClean="0">
                <a:latin typeface="Times New Roman" panose="02020603050405020304" pitchFamily="18" charset="0"/>
                <a:cs typeface="Times New Roman" panose="02020603050405020304" pitchFamily="18" charset="0"/>
              </a:rPr>
              <a:t>program</a:t>
            </a:r>
            <a:r>
              <a:rPr lang="hu-HU" sz="1800" i="1" dirty="0" smtClean="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The academic prerequisite for enrolling in the </a:t>
            </a:r>
            <a:r>
              <a:rPr lang="en-US" sz="1800" b="1" dirty="0">
                <a:latin typeface="Times New Roman" panose="02020603050405020304" pitchFamily="18" charset="0"/>
                <a:cs typeface="Times New Roman" panose="02020603050405020304" pitchFamily="18" charset="0"/>
              </a:rPr>
              <a:t>Internship</a:t>
            </a:r>
            <a:r>
              <a:rPr lang="en-US" sz="180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II. course for students of the Tourism and Catering BSc program is the completion of </a:t>
            </a:r>
            <a:r>
              <a:rPr lang="en-US" sz="1800" b="1" dirty="0">
                <a:solidFill>
                  <a:srgbClr val="FF0000"/>
                </a:solidFill>
                <a:latin typeface="Times New Roman" panose="02020603050405020304" pitchFamily="18" charset="0"/>
                <a:cs typeface="Times New Roman" panose="02020603050405020304" pitchFamily="18" charset="0"/>
              </a:rPr>
              <a:t>175</a:t>
            </a:r>
            <a:r>
              <a:rPr lang="en-US" sz="1800" b="1" dirty="0">
                <a:latin typeface="Times New Roman" panose="02020603050405020304" pitchFamily="18" charset="0"/>
                <a:cs typeface="Times New Roman" panose="02020603050405020304" pitchFamily="18" charset="0"/>
              </a:rPr>
              <a:t> credits. </a:t>
            </a:r>
            <a:endParaRPr lang="hu-HU" sz="1800" b="1" dirty="0">
              <a:latin typeface="Times New Roman" panose="02020603050405020304" pitchFamily="18" charset="0"/>
              <a:cs typeface="Times New Roman" panose="02020603050405020304" pitchFamily="18" charset="0"/>
            </a:endParaRPr>
          </a:p>
          <a:p>
            <a:pPr marL="0" indent="0" eaLnBrk="1" hangingPunct="1">
              <a:buNone/>
            </a:pPr>
            <a:endParaRPr lang="hu-HU" sz="1800" dirty="0" smtClean="0">
              <a:latin typeface="Times New Roman" panose="02020603050405020304" pitchFamily="18" charset="0"/>
              <a:cs typeface="Times New Roman" panose="02020603050405020304" pitchFamily="18" charset="0"/>
            </a:endParaRPr>
          </a:p>
          <a:p>
            <a:pPr marL="0" indent="0" eaLnBrk="1" hangingPunct="1">
              <a:buNone/>
            </a:pPr>
            <a:r>
              <a:rPr lang="en-US" sz="1800" b="1" dirty="0">
                <a:latin typeface="Times New Roman" panose="02020603050405020304" pitchFamily="18" charset="0"/>
                <a:ea typeface="Libre Franklin"/>
                <a:cs typeface="Times New Roman" panose="02020603050405020304" pitchFamily="18" charset="0"/>
                <a:sym typeface="Libre Franklin"/>
              </a:rPr>
              <a:t>If </a:t>
            </a:r>
            <a:r>
              <a:rPr lang="hu-HU" sz="1800" b="1" dirty="0" err="1" smtClean="0">
                <a:latin typeface="Times New Roman" panose="02020603050405020304" pitchFamily="18" charset="0"/>
                <a:ea typeface="Libre Franklin"/>
                <a:cs typeface="Times New Roman" panose="02020603050405020304" pitchFamily="18" charset="0"/>
                <a:sym typeface="Libre Franklin"/>
              </a:rPr>
              <a:t>your</a:t>
            </a:r>
            <a:r>
              <a:rPr lang="hu-HU" sz="1800" b="1" dirty="0" smtClean="0">
                <a:latin typeface="Times New Roman" panose="02020603050405020304" pitchFamily="18" charset="0"/>
                <a:ea typeface="Libre Franklin"/>
                <a:cs typeface="Times New Roman" panose="02020603050405020304" pitchFamily="18" charset="0"/>
                <a:sym typeface="Libre Franklin"/>
              </a:rPr>
              <a:t> credit </a:t>
            </a:r>
            <a:r>
              <a:rPr lang="hu-HU" sz="1800" b="1" dirty="0" err="1" smtClean="0">
                <a:latin typeface="Times New Roman" panose="02020603050405020304" pitchFamily="18" charset="0"/>
                <a:ea typeface="Libre Franklin"/>
                <a:cs typeface="Times New Roman" panose="02020603050405020304" pitchFamily="18" charset="0"/>
                <a:sym typeface="Libre Franklin"/>
              </a:rPr>
              <a:t>number</a:t>
            </a:r>
            <a:r>
              <a:rPr lang="hu-HU" sz="1800" b="1" dirty="0" smtClean="0">
                <a:latin typeface="Times New Roman" panose="02020603050405020304" pitchFamily="18" charset="0"/>
                <a:ea typeface="Libre Franklin"/>
                <a:cs typeface="Times New Roman" panose="02020603050405020304" pitchFamily="18" charset="0"/>
                <a:sym typeface="Libre Franklin"/>
              </a:rPr>
              <a:t> is </a:t>
            </a:r>
            <a:r>
              <a:rPr lang="hu-HU" sz="1800" b="1" dirty="0" err="1" smtClean="0">
                <a:latin typeface="Times New Roman" panose="02020603050405020304" pitchFamily="18" charset="0"/>
                <a:ea typeface="Libre Franklin"/>
                <a:cs typeface="Times New Roman" panose="02020603050405020304" pitchFamily="18" charset="0"/>
                <a:sym typeface="Libre Franklin"/>
              </a:rPr>
              <a:t>not</a:t>
            </a:r>
            <a:r>
              <a:rPr lang="hu-HU" sz="1800" b="1" dirty="0" smtClean="0">
                <a:latin typeface="Times New Roman" panose="02020603050405020304" pitchFamily="18" charset="0"/>
                <a:ea typeface="Libre Franklin"/>
                <a:cs typeface="Times New Roman" panose="02020603050405020304" pitchFamily="18" charset="0"/>
                <a:sym typeface="Libre Franklin"/>
              </a:rPr>
              <a:t> </a:t>
            </a:r>
            <a:r>
              <a:rPr lang="hu-HU" sz="1800" b="1" dirty="0" err="1" smtClean="0">
                <a:latin typeface="Times New Roman" panose="02020603050405020304" pitchFamily="18" charset="0"/>
                <a:ea typeface="Libre Franklin"/>
                <a:cs typeface="Times New Roman" panose="02020603050405020304" pitchFamily="18" charset="0"/>
                <a:sym typeface="Libre Franklin"/>
              </a:rPr>
              <a:t>enough</a:t>
            </a:r>
            <a:r>
              <a:rPr lang="hu-HU" sz="1800" b="1" dirty="0" smtClean="0">
                <a:latin typeface="Times New Roman" panose="02020603050405020304" pitchFamily="18" charset="0"/>
                <a:ea typeface="Libre Franklin"/>
                <a:cs typeface="Times New Roman" panose="02020603050405020304" pitchFamily="18" charset="0"/>
                <a:sym typeface="Libre Franklin"/>
              </a:rPr>
              <a:t>,</a:t>
            </a:r>
            <a:r>
              <a:rPr lang="en-US" sz="1800" b="1" dirty="0" smtClean="0">
                <a:latin typeface="Times New Roman" panose="02020603050405020304" pitchFamily="18" charset="0"/>
                <a:ea typeface="Libre Franklin"/>
                <a:cs typeface="Times New Roman" panose="02020603050405020304" pitchFamily="18" charset="0"/>
                <a:sym typeface="Libre Franklin"/>
              </a:rPr>
              <a:t> </a:t>
            </a:r>
            <a:r>
              <a:rPr lang="en-US" sz="1800" b="1" dirty="0">
                <a:latin typeface="Times New Roman" panose="02020603050405020304" pitchFamily="18" charset="0"/>
                <a:ea typeface="Libre Franklin"/>
                <a:cs typeface="Times New Roman" panose="02020603050405020304" pitchFamily="18" charset="0"/>
                <a:sym typeface="Libre Franklin"/>
              </a:rPr>
              <a:t>you have to write a request</a:t>
            </a:r>
            <a:r>
              <a:rPr lang="hu-HU" sz="1800" b="1" dirty="0">
                <a:latin typeface="Times New Roman" panose="02020603050405020304" pitchFamily="18" charset="0"/>
                <a:ea typeface="Libre Franklin"/>
                <a:cs typeface="Times New Roman" panose="02020603050405020304" pitchFamily="18" charset="0"/>
                <a:sym typeface="Libre Franklin"/>
              </a:rPr>
              <a:t> </a:t>
            </a:r>
            <a:r>
              <a:rPr lang="hu-HU" sz="1800" b="1" dirty="0" err="1">
                <a:latin typeface="Times New Roman" panose="02020603050405020304" pitchFamily="18" charset="0"/>
                <a:ea typeface="Libre Franklin"/>
                <a:cs typeface="Times New Roman" panose="02020603050405020304" pitchFamily="18" charset="0"/>
                <a:sym typeface="Libre Franklin"/>
              </a:rPr>
              <a:t>to</a:t>
            </a:r>
            <a:r>
              <a:rPr lang="hu-HU" sz="1800" b="1" dirty="0">
                <a:latin typeface="Times New Roman" panose="02020603050405020304" pitchFamily="18" charset="0"/>
                <a:ea typeface="Libre Franklin"/>
                <a:cs typeface="Times New Roman" panose="02020603050405020304" pitchFamily="18" charset="0"/>
                <a:sym typeface="Libre Franklin"/>
              </a:rPr>
              <a:t> </a:t>
            </a:r>
            <a:r>
              <a:rPr lang="hu-HU" sz="1800" b="1" dirty="0" err="1">
                <a:latin typeface="Times New Roman" panose="02020603050405020304" pitchFamily="18" charset="0"/>
                <a:ea typeface="Libre Franklin"/>
                <a:cs typeface="Times New Roman" panose="02020603050405020304" pitchFamily="18" charset="0"/>
                <a:sym typeface="Libre Franklin"/>
              </a:rPr>
              <a:t>the</a:t>
            </a:r>
            <a:r>
              <a:rPr lang="hu-HU" sz="1800" b="1" dirty="0">
                <a:latin typeface="Times New Roman" panose="02020603050405020304" pitchFamily="18" charset="0"/>
                <a:ea typeface="Libre Franklin"/>
                <a:cs typeface="Times New Roman" panose="02020603050405020304" pitchFamily="18" charset="0"/>
                <a:sym typeface="Libre Franklin"/>
              </a:rPr>
              <a:t> </a:t>
            </a:r>
            <a:r>
              <a:rPr lang="hu-HU" sz="1800" b="1" dirty="0" err="1">
                <a:latin typeface="Times New Roman" panose="02020603050405020304" pitchFamily="18" charset="0"/>
                <a:ea typeface="Libre Franklin"/>
                <a:cs typeface="Times New Roman" panose="02020603050405020304" pitchFamily="18" charset="0"/>
                <a:sym typeface="Libre Franklin"/>
              </a:rPr>
              <a:t>Dean</a:t>
            </a:r>
            <a:r>
              <a:rPr lang="hu-HU" sz="1800" b="1" dirty="0">
                <a:latin typeface="Times New Roman" panose="02020603050405020304" pitchFamily="18" charset="0"/>
                <a:ea typeface="Libre Franklin"/>
                <a:cs typeface="Times New Roman" panose="02020603050405020304" pitchFamily="18" charset="0"/>
                <a:sym typeface="Libre Franklin"/>
              </a:rPr>
              <a:t> </a:t>
            </a:r>
            <a:r>
              <a:rPr lang="hu-HU" sz="1800" b="1" dirty="0" err="1">
                <a:latin typeface="Times New Roman" panose="02020603050405020304" pitchFamily="18" charset="0"/>
                <a:ea typeface="Libre Franklin"/>
                <a:cs typeface="Times New Roman" panose="02020603050405020304" pitchFamily="18" charset="0"/>
                <a:sym typeface="Libre Franklin"/>
              </a:rPr>
              <a:t>on</a:t>
            </a:r>
            <a:r>
              <a:rPr lang="hu-HU" sz="1800" b="1" dirty="0">
                <a:latin typeface="Times New Roman" panose="02020603050405020304" pitchFamily="18" charset="0"/>
                <a:ea typeface="Libre Franklin"/>
                <a:cs typeface="Times New Roman" panose="02020603050405020304" pitchFamily="18" charset="0"/>
                <a:sym typeface="Libre Franklin"/>
              </a:rPr>
              <a:t> </a:t>
            </a:r>
            <a:r>
              <a:rPr lang="hu-HU" sz="1800" b="1" dirty="0" err="1">
                <a:latin typeface="Times New Roman" panose="02020603050405020304" pitchFamily="18" charset="0"/>
                <a:ea typeface="Libre Franklin"/>
                <a:cs typeface="Times New Roman" panose="02020603050405020304" pitchFamily="18" charset="0"/>
                <a:sym typeface="Libre Franklin"/>
              </a:rPr>
              <a:t>Modulo</a:t>
            </a:r>
            <a:r>
              <a:rPr lang="en-US" sz="1800" b="1" dirty="0" smtClean="0">
                <a:latin typeface="Times New Roman" panose="02020603050405020304" pitchFamily="18" charset="0"/>
                <a:ea typeface="Libre Franklin"/>
                <a:cs typeface="Times New Roman" panose="02020603050405020304" pitchFamily="18" charset="0"/>
                <a:sym typeface="Libre Franklin"/>
              </a:rPr>
              <a:t>.</a:t>
            </a:r>
            <a:endParaRPr lang="hu-HU" sz="1800" b="1" dirty="0" smtClean="0">
              <a:latin typeface="Times New Roman" panose="02020603050405020304" pitchFamily="18" charset="0"/>
              <a:ea typeface="Libre Franklin"/>
              <a:cs typeface="Times New Roman" panose="02020603050405020304" pitchFamily="18" charset="0"/>
              <a:sym typeface="Libre Franklin"/>
            </a:endParaRPr>
          </a:p>
          <a:p>
            <a:pPr marL="0" indent="0" eaLnBrk="1" hangingPunct="1">
              <a:buNone/>
            </a:pPr>
            <a:r>
              <a:rPr lang="hu-HU" sz="1800" dirty="0" err="1" smtClean="0">
                <a:latin typeface="Times New Roman" panose="02020603050405020304" pitchFamily="18" charset="0"/>
                <a:cs typeface="Times New Roman" panose="02020603050405020304" pitchFamily="18" charset="0"/>
              </a:rPr>
              <a:t>On</a:t>
            </a:r>
            <a:r>
              <a:rPr lang="hu-HU" sz="1800" dirty="0" smtClean="0">
                <a:latin typeface="Times New Roman" panose="02020603050405020304" pitchFamily="18" charset="0"/>
                <a:cs typeface="Times New Roman" panose="02020603050405020304" pitchFamily="18" charset="0"/>
              </a:rPr>
              <a:t> </a:t>
            </a:r>
            <a:r>
              <a:rPr lang="en-US" sz="1800" dirty="0" smtClean="0">
                <a:latin typeface="Times New Roman" panose="02020603050405020304" pitchFamily="18" charset="0"/>
                <a:cs typeface="Times New Roman" panose="02020603050405020304" pitchFamily="18" charset="0"/>
              </a:rPr>
              <a:t>Modulo/Interfaculty </a:t>
            </a:r>
            <a:r>
              <a:rPr lang="en-US" sz="1800" dirty="0">
                <a:latin typeface="Times New Roman" panose="02020603050405020304" pitchFamily="18" charset="0"/>
                <a:cs typeface="Times New Roman" panose="02020603050405020304" pitchFamily="18" charset="0"/>
              </a:rPr>
              <a:t>Forms/ Request to the Dean</a:t>
            </a:r>
          </a:p>
          <a:p>
            <a:pPr marL="0" indent="0" eaLnBrk="1" hangingPunct="1">
              <a:buNone/>
            </a:pPr>
            <a:endParaRPr lang="hu-HU" sz="1800" b="1" dirty="0" smtClean="0">
              <a:latin typeface="Times New Roman" panose="02020603050405020304" pitchFamily="18" charset="0"/>
              <a:ea typeface="Libre Franklin"/>
              <a:cs typeface="Times New Roman" panose="02020603050405020304" pitchFamily="18" charset="0"/>
              <a:sym typeface="Libre Franklin"/>
            </a:endParaRPr>
          </a:p>
          <a:p>
            <a:pPr marL="0" indent="0" eaLnBrk="1" hangingPunct="1">
              <a:buNone/>
            </a:pPr>
            <a:r>
              <a:rPr lang="hu-HU" sz="1800" b="1" dirty="0" err="1" smtClean="0">
                <a:latin typeface="Times New Roman" panose="02020603050405020304" pitchFamily="18" charset="0"/>
                <a:ea typeface="Libre Franklin"/>
                <a:cs typeface="Times New Roman" panose="02020603050405020304" pitchFamily="18" charset="0"/>
                <a:sym typeface="Libre Franklin"/>
              </a:rPr>
              <a:t>You</a:t>
            </a:r>
            <a:r>
              <a:rPr lang="hu-HU" sz="1800" b="1" dirty="0" smtClean="0">
                <a:latin typeface="Times New Roman" panose="02020603050405020304" pitchFamily="18" charset="0"/>
                <a:ea typeface="Libre Franklin"/>
                <a:cs typeface="Times New Roman" panose="02020603050405020304" pitchFamily="18" charset="0"/>
                <a:sym typeface="Libre Franklin"/>
              </a:rPr>
              <a:t> </a:t>
            </a:r>
            <a:r>
              <a:rPr lang="hu-HU" sz="1800" b="1" dirty="0" err="1" smtClean="0">
                <a:latin typeface="Times New Roman" panose="02020603050405020304" pitchFamily="18" charset="0"/>
                <a:ea typeface="Libre Franklin"/>
                <a:cs typeface="Times New Roman" panose="02020603050405020304" pitchFamily="18" charset="0"/>
                <a:sym typeface="Libre Franklin"/>
              </a:rPr>
              <a:t>have</a:t>
            </a:r>
            <a:r>
              <a:rPr lang="hu-HU" sz="1800" b="1" dirty="0" smtClean="0">
                <a:latin typeface="Times New Roman" panose="02020603050405020304" pitchFamily="18" charset="0"/>
                <a:ea typeface="Libre Franklin"/>
                <a:cs typeface="Times New Roman" panose="02020603050405020304" pitchFamily="18" charset="0"/>
                <a:sym typeface="Libre Franklin"/>
              </a:rPr>
              <a:t> </a:t>
            </a:r>
            <a:r>
              <a:rPr lang="hu-HU" sz="1800" b="1" dirty="0" err="1" smtClean="0">
                <a:latin typeface="Times New Roman" panose="02020603050405020304" pitchFamily="18" charset="0"/>
                <a:ea typeface="Libre Franklin"/>
                <a:cs typeface="Times New Roman" panose="02020603050405020304" pitchFamily="18" charset="0"/>
                <a:sym typeface="Libre Franklin"/>
              </a:rPr>
              <a:t>to</a:t>
            </a:r>
            <a:r>
              <a:rPr lang="hu-HU" sz="1800" b="1" dirty="0" smtClean="0">
                <a:latin typeface="Times New Roman" panose="02020603050405020304" pitchFamily="18" charset="0"/>
                <a:ea typeface="Libre Franklin"/>
                <a:cs typeface="Times New Roman" panose="02020603050405020304" pitchFamily="18" charset="0"/>
                <a:sym typeface="Libre Franklin"/>
              </a:rPr>
              <a:t> </a:t>
            </a:r>
            <a:r>
              <a:rPr lang="hu-HU" sz="1800" b="1" dirty="0" err="1" smtClean="0">
                <a:latin typeface="Times New Roman" panose="02020603050405020304" pitchFamily="18" charset="0"/>
                <a:ea typeface="Libre Franklin"/>
                <a:cs typeface="Times New Roman" panose="02020603050405020304" pitchFamily="18" charset="0"/>
                <a:sym typeface="Libre Franklin"/>
              </a:rPr>
              <a:t>send</a:t>
            </a:r>
            <a:r>
              <a:rPr lang="hu-HU" sz="1800" b="1" dirty="0" smtClean="0">
                <a:latin typeface="Times New Roman" panose="02020603050405020304" pitchFamily="18" charset="0"/>
                <a:ea typeface="Libre Franklin"/>
                <a:cs typeface="Times New Roman" panose="02020603050405020304" pitchFamily="18" charset="0"/>
                <a:sym typeface="Libre Franklin"/>
              </a:rPr>
              <a:t> </a:t>
            </a:r>
            <a:r>
              <a:rPr lang="hu-HU" sz="1800" b="1" dirty="0" err="1" smtClean="0">
                <a:latin typeface="Times New Roman" panose="02020603050405020304" pitchFamily="18" charset="0"/>
                <a:ea typeface="Libre Franklin"/>
                <a:cs typeface="Times New Roman" panose="02020603050405020304" pitchFamily="18" charset="0"/>
                <a:sym typeface="Libre Franklin"/>
              </a:rPr>
              <a:t>this</a:t>
            </a:r>
            <a:r>
              <a:rPr lang="hu-HU" sz="1800" b="1" dirty="0" smtClean="0">
                <a:latin typeface="Times New Roman" panose="02020603050405020304" pitchFamily="18" charset="0"/>
                <a:ea typeface="Libre Franklin"/>
                <a:cs typeface="Times New Roman" panose="02020603050405020304" pitchFamily="18" charset="0"/>
                <a:sym typeface="Libre Franklin"/>
              </a:rPr>
              <a:t> </a:t>
            </a:r>
            <a:r>
              <a:rPr lang="hu-HU" sz="1800" b="1" dirty="0" err="1" smtClean="0">
                <a:latin typeface="Times New Roman" panose="02020603050405020304" pitchFamily="18" charset="0"/>
                <a:ea typeface="Libre Franklin"/>
                <a:cs typeface="Times New Roman" panose="02020603050405020304" pitchFamily="18" charset="0"/>
                <a:sym typeface="Libre Franklin"/>
              </a:rPr>
              <a:t>request</a:t>
            </a:r>
            <a:r>
              <a:rPr lang="hu-HU" sz="1800" b="1" dirty="0" smtClean="0">
                <a:latin typeface="Times New Roman" panose="02020603050405020304" pitchFamily="18" charset="0"/>
                <a:ea typeface="Libre Franklin"/>
                <a:cs typeface="Times New Roman" panose="02020603050405020304" pitchFamily="18" charset="0"/>
                <a:sym typeface="Libre Franklin"/>
              </a:rPr>
              <a:t> </a:t>
            </a:r>
            <a:r>
              <a:rPr lang="hu-HU" sz="1800" b="1" dirty="0" err="1" smtClean="0">
                <a:latin typeface="Times New Roman" panose="02020603050405020304" pitchFamily="18" charset="0"/>
                <a:ea typeface="Libre Franklin"/>
                <a:cs typeface="Times New Roman" panose="02020603050405020304" pitchFamily="18" charset="0"/>
                <a:sym typeface="Libre Franklin"/>
              </a:rPr>
              <a:t>before</a:t>
            </a:r>
            <a:r>
              <a:rPr lang="hu-HU" sz="1800" b="1" dirty="0" smtClean="0">
                <a:latin typeface="Times New Roman" panose="02020603050405020304" pitchFamily="18" charset="0"/>
                <a:ea typeface="Libre Franklin"/>
                <a:cs typeface="Times New Roman" panose="02020603050405020304" pitchFamily="18" charset="0"/>
                <a:sym typeface="Libre Franklin"/>
              </a:rPr>
              <a:t> </a:t>
            </a:r>
            <a:r>
              <a:rPr lang="hu-HU" sz="1800" b="1" dirty="0" err="1" smtClean="0">
                <a:latin typeface="Times New Roman" panose="02020603050405020304" pitchFamily="18" charset="0"/>
                <a:ea typeface="Libre Franklin"/>
                <a:cs typeface="Times New Roman" panose="02020603050405020304" pitchFamily="18" charset="0"/>
                <a:sym typeface="Libre Franklin"/>
              </a:rPr>
              <a:t>you</a:t>
            </a:r>
            <a:r>
              <a:rPr lang="hu-HU" sz="1800" b="1" dirty="0" smtClean="0">
                <a:latin typeface="Times New Roman" panose="02020603050405020304" pitchFamily="18" charset="0"/>
                <a:ea typeface="Libre Franklin"/>
                <a:cs typeface="Times New Roman" panose="02020603050405020304" pitchFamily="18" charset="0"/>
                <a:sym typeface="Libre Franklin"/>
              </a:rPr>
              <a:t> start </a:t>
            </a:r>
            <a:r>
              <a:rPr lang="hu-HU" sz="1800" b="1" dirty="0" err="1" smtClean="0">
                <a:latin typeface="Times New Roman" panose="02020603050405020304" pitchFamily="18" charset="0"/>
                <a:ea typeface="Libre Franklin"/>
                <a:cs typeface="Times New Roman" panose="02020603050405020304" pitchFamily="18" charset="0"/>
                <a:sym typeface="Libre Franklin"/>
              </a:rPr>
              <a:t>your</a:t>
            </a:r>
            <a:r>
              <a:rPr lang="hu-HU" sz="1800" b="1" dirty="0" smtClean="0">
                <a:latin typeface="Times New Roman" panose="02020603050405020304" pitchFamily="18" charset="0"/>
                <a:ea typeface="Libre Franklin"/>
                <a:cs typeface="Times New Roman" panose="02020603050405020304" pitchFamily="18" charset="0"/>
                <a:sym typeface="Libre Franklin"/>
              </a:rPr>
              <a:t> </a:t>
            </a:r>
            <a:r>
              <a:rPr lang="hu-HU" sz="1800" b="1" dirty="0" err="1" smtClean="0">
                <a:latin typeface="Times New Roman" panose="02020603050405020304" pitchFamily="18" charset="0"/>
                <a:ea typeface="Libre Franklin"/>
                <a:cs typeface="Times New Roman" panose="02020603050405020304" pitchFamily="18" charset="0"/>
                <a:sym typeface="Libre Franklin"/>
              </a:rPr>
              <a:t>internship</a:t>
            </a:r>
            <a:r>
              <a:rPr lang="hu-HU" sz="1800" b="1" dirty="0" smtClean="0">
                <a:latin typeface="Times New Roman" panose="02020603050405020304" pitchFamily="18" charset="0"/>
                <a:ea typeface="Libre Franklin"/>
                <a:cs typeface="Times New Roman" panose="02020603050405020304" pitchFamily="18" charset="0"/>
                <a:sym typeface="Libre Franklin"/>
              </a:rPr>
              <a:t>. (Minimum 2 </a:t>
            </a:r>
            <a:r>
              <a:rPr lang="hu-HU" sz="1800" b="1" dirty="0" err="1" smtClean="0">
                <a:latin typeface="Times New Roman" panose="02020603050405020304" pitchFamily="18" charset="0"/>
                <a:ea typeface="Libre Franklin"/>
                <a:cs typeface="Times New Roman" panose="02020603050405020304" pitchFamily="18" charset="0"/>
                <a:sym typeface="Libre Franklin"/>
              </a:rPr>
              <a:t>weeks</a:t>
            </a:r>
            <a:r>
              <a:rPr lang="hu-HU" sz="1800" b="1" dirty="0" smtClean="0">
                <a:latin typeface="Times New Roman" panose="02020603050405020304" pitchFamily="18" charset="0"/>
                <a:ea typeface="Libre Franklin"/>
                <a:cs typeface="Times New Roman" panose="02020603050405020304" pitchFamily="18" charset="0"/>
                <a:sym typeface="Libre Franklin"/>
              </a:rPr>
              <a:t> </a:t>
            </a:r>
            <a:r>
              <a:rPr lang="hu-HU" sz="1800" b="1" dirty="0" err="1" smtClean="0">
                <a:latin typeface="Times New Roman" panose="02020603050405020304" pitchFamily="18" charset="0"/>
                <a:ea typeface="Libre Franklin"/>
                <a:cs typeface="Times New Roman" panose="02020603050405020304" pitchFamily="18" charset="0"/>
                <a:sym typeface="Libre Franklin"/>
              </a:rPr>
              <a:t>before</a:t>
            </a:r>
            <a:r>
              <a:rPr lang="hu-HU" sz="1800" b="1" dirty="0" smtClean="0">
                <a:latin typeface="Times New Roman" panose="02020603050405020304" pitchFamily="18" charset="0"/>
                <a:ea typeface="Libre Franklin"/>
                <a:cs typeface="Times New Roman" panose="02020603050405020304" pitchFamily="18" charset="0"/>
                <a:sym typeface="Libre Franklin"/>
              </a:rPr>
              <a:t>!)</a:t>
            </a:r>
            <a:endParaRPr lang="hu-HU" dirty="0" smtClean="0"/>
          </a:p>
          <a:p>
            <a:pPr marL="0" indent="0" eaLnBrk="1" hangingPunct="1">
              <a:buNone/>
            </a:pPr>
            <a:r>
              <a:rPr lang="hu-HU" sz="1800" dirty="0" err="1" smtClean="0">
                <a:latin typeface="Times New Roman" panose="02020603050405020304" pitchFamily="18" charset="0"/>
                <a:cs typeface="Times New Roman" panose="02020603050405020304" pitchFamily="18" charset="0"/>
              </a:rPr>
              <a:t>Please</a:t>
            </a:r>
            <a:r>
              <a:rPr lang="hu-HU" sz="1800" dirty="0" smtClean="0">
                <a:latin typeface="Times New Roman" panose="02020603050405020304" pitchFamily="18" charset="0"/>
                <a:cs typeface="Times New Roman" panose="02020603050405020304" pitchFamily="18" charset="0"/>
              </a:rPr>
              <a:t> </a:t>
            </a:r>
            <a:r>
              <a:rPr lang="hu-HU" sz="1800" dirty="0" err="1" smtClean="0">
                <a:latin typeface="Times New Roman" panose="02020603050405020304" pitchFamily="18" charset="0"/>
                <a:cs typeface="Times New Roman" panose="02020603050405020304" pitchFamily="18" charset="0"/>
              </a:rPr>
              <a:t>send</a:t>
            </a:r>
            <a:r>
              <a:rPr lang="hu-HU" sz="1800" dirty="0" smtClean="0">
                <a:latin typeface="Times New Roman" panose="02020603050405020304" pitchFamily="18" charset="0"/>
                <a:cs typeface="Times New Roman" panose="02020603050405020304" pitchFamily="18" charset="0"/>
              </a:rPr>
              <a:t> me </a:t>
            </a:r>
            <a:r>
              <a:rPr lang="hu-HU" sz="1800" b="1" dirty="0">
                <a:latin typeface="Times New Roman" panose="02020603050405020304" pitchFamily="18" charset="0"/>
                <a:cs typeface="Times New Roman" panose="02020603050405020304" pitchFamily="18" charset="0"/>
              </a:rPr>
              <a:t>a </a:t>
            </a:r>
            <a:r>
              <a:rPr lang="hu-HU" sz="1800" b="1" dirty="0" err="1" smtClean="0">
                <a:latin typeface="Times New Roman" panose="02020603050405020304" pitchFamily="18" charset="0"/>
                <a:cs typeface="Times New Roman" panose="02020603050405020304" pitchFamily="18" charset="0"/>
              </a:rPr>
              <a:t>screenshot</a:t>
            </a:r>
            <a:r>
              <a:rPr lang="hu-HU" sz="1800" b="1" dirty="0" smtClean="0">
                <a:latin typeface="Times New Roman" panose="02020603050405020304" pitchFamily="18" charset="0"/>
                <a:cs typeface="Times New Roman" panose="02020603050405020304" pitchFamily="18" charset="0"/>
              </a:rPr>
              <a:t> </a:t>
            </a:r>
            <a:r>
              <a:rPr lang="hu-HU" sz="1800" dirty="0" err="1" smtClean="0">
                <a:latin typeface="Times New Roman" panose="02020603050405020304" pitchFamily="18" charset="0"/>
                <a:cs typeface="Times New Roman" panose="02020603050405020304" pitchFamily="18" charset="0"/>
              </a:rPr>
              <a:t>if</a:t>
            </a:r>
            <a:r>
              <a:rPr lang="hu-HU" sz="1800" dirty="0" smtClean="0">
                <a:latin typeface="Times New Roman" panose="02020603050405020304" pitchFamily="18" charset="0"/>
                <a:cs typeface="Times New Roman" panose="02020603050405020304" pitchFamily="18" charset="0"/>
              </a:rPr>
              <a:t> </a:t>
            </a:r>
            <a:r>
              <a:rPr lang="hu-HU" sz="1800" dirty="0" err="1" smtClean="0">
                <a:latin typeface="Times New Roman" panose="02020603050405020304" pitchFamily="18" charset="0"/>
                <a:cs typeface="Times New Roman" panose="02020603050405020304" pitchFamily="18" charset="0"/>
              </a:rPr>
              <a:t>you</a:t>
            </a:r>
            <a:r>
              <a:rPr lang="hu-HU" sz="1800" dirty="0" smtClean="0">
                <a:latin typeface="Times New Roman" panose="02020603050405020304" pitchFamily="18" charset="0"/>
                <a:cs typeface="Times New Roman" panose="02020603050405020304" pitchFamily="18" charset="0"/>
              </a:rPr>
              <a:t> </a:t>
            </a:r>
            <a:r>
              <a:rPr lang="hu-HU" sz="1800" dirty="0" err="1" smtClean="0">
                <a:latin typeface="Times New Roman" panose="02020603050405020304" pitchFamily="18" charset="0"/>
                <a:cs typeface="Times New Roman" panose="02020603050405020304" pitchFamily="18" charset="0"/>
              </a:rPr>
              <a:t>wrote</a:t>
            </a:r>
            <a:r>
              <a:rPr lang="hu-HU" sz="1800" dirty="0" smtClean="0">
                <a:latin typeface="Times New Roman" panose="02020603050405020304" pitchFamily="18" charset="0"/>
                <a:cs typeface="Times New Roman" panose="02020603050405020304" pitchFamily="18" charset="0"/>
              </a:rPr>
              <a:t> a </a:t>
            </a:r>
            <a:r>
              <a:rPr lang="hu-HU" sz="1800" dirty="0" err="1" smtClean="0">
                <a:latin typeface="Times New Roman" panose="02020603050405020304" pitchFamily="18" charset="0"/>
                <a:cs typeface="Times New Roman" panose="02020603050405020304" pitchFamily="18" charset="0"/>
              </a:rPr>
              <a:t>request</a:t>
            </a:r>
            <a:r>
              <a:rPr lang="hu-HU" sz="1800" dirty="0" smtClean="0">
                <a:latin typeface="Times New Roman" panose="02020603050405020304" pitchFamily="18" charset="0"/>
                <a:cs typeface="Times New Roman" panose="02020603050405020304" pitchFamily="18" charset="0"/>
              </a:rPr>
              <a:t> and </a:t>
            </a:r>
            <a:r>
              <a:rPr lang="hu-HU" sz="1800" dirty="0" err="1" smtClean="0">
                <a:latin typeface="Times New Roman" panose="02020603050405020304" pitchFamily="18" charset="0"/>
                <a:cs typeface="Times New Roman" panose="02020603050405020304" pitchFamily="18" charset="0"/>
              </a:rPr>
              <a:t>send</a:t>
            </a:r>
            <a:r>
              <a:rPr lang="hu-HU" sz="1800" dirty="0" smtClean="0">
                <a:latin typeface="Times New Roman" panose="02020603050405020304" pitchFamily="18" charset="0"/>
                <a:cs typeface="Times New Roman" panose="02020603050405020304" pitchFamily="18" charset="0"/>
              </a:rPr>
              <a:t> me a </a:t>
            </a:r>
            <a:r>
              <a:rPr lang="hu-HU" sz="1800" dirty="0" err="1" smtClean="0">
                <a:latin typeface="Times New Roman" panose="02020603050405020304" pitchFamily="18" charset="0"/>
                <a:cs typeface="Times New Roman" panose="02020603050405020304" pitchFamily="18" charset="0"/>
              </a:rPr>
              <a:t>screenshot</a:t>
            </a:r>
            <a:r>
              <a:rPr lang="hu-HU" sz="1800" dirty="0" smtClean="0">
                <a:latin typeface="Times New Roman" panose="02020603050405020304" pitchFamily="18" charset="0"/>
                <a:cs typeface="Times New Roman" panose="02020603050405020304" pitchFamily="18" charset="0"/>
              </a:rPr>
              <a:t> </a:t>
            </a:r>
            <a:r>
              <a:rPr lang="hu-HU" sz="1800" dirty="0" err="1" smtClean="0">
                <a:latin typeface="Times New Roman" panose="02020603050405020304" pitchFamily="18" charset="0"/>
                <a:cs typeface="Times New Roman" panose="02020603050405020304" pitchFamily="18" charset="0"/>
              </a:rPr>
              <a:t>if</a:t>
            </a:r>
            <a:r>
              <a:rPr lang="hu-HU" sz="1800" dirty="0" smtClean="0">
                <a:latin typeface="Times New Roman" panose="02020603050405020304" pitchFamily="18" charset="0"/>
                <a:cs typeface="Times New Roman" panose="02020603050405020304" pitchFamily="18" charset="0"/>
              </a:rPr>
              <a:t> </a:t>
            </a:r>
            <a:r>
              <a:rPr lang="hu-HU" sz="1800" dirty="0" err="1" smtClean="0">
                <a:latin typeface="Times New Roman" panose="02020603050405020304" pitchFamily="18" charset="0"/>
                <a:cs typeface="Times New Roman" panose="02020603050405020304" pitchFamily="18" charset="0"/>
              </a:rPr>
              <a:t>you</a:t>
            </a:r>
            <a:r>
              <a:rPr lang="hu-HU" sz="1800" dirty="0" smtClean="0">
                <a:latin typeface="Times New Roman" panose="02020603050405020304" pitchFamily="18" charset="0"/>
                <a:cs typeface="Times New Roman" panose="02020603050405020304" pitchFamily="18" charset="0"/>
              </a:rPr>
              <a:t> </a:t>
            </a:r>
            <a:r>
              <a:rPr lang="hu-HU" sz="1800" dirty="0" err="1" smtClean="0">
                <a:latin typeface="Times New Roman" panose="02020603050405020304" pitchFamily="18" charset="0"/>
                <a:cs typeface="Times New Roman" panose="02020603050405020304" pitchFamily="18" charset="0"/>
              </a:rPr>
              <a:t>got</a:t>
            </a:r>
            <a:r>
              <a:rPr lang="hu-HU" sz="1800" dirty="0" smtClean="0">
                <a:latin typeface="Times New Roman" panose="02020603050405020304" pitchFamily="18" charset="0"/>
                <a:cs typeface="Times New Roman" panose="02020603050405020304" pitchFamily="18" charset="0"/>
              </a:rPr>
              <a:t> </a:t>
            </a:r>
            <a:r>
              <a:rPr lang="hu-HU" sz="1800" dirty="0" err="1">
                <a:latin typeface="Times New Roman" panose="02020603050405020304" pitchFamily="18" charset="0"/>
                <a:cs typeface="Times New Roman" panose="02020603050405020304" pitchFamily="18" charset="0"/>
              </a:rPr>
              <a:t>the</a:t>
            </a:r>
            <a:r>
              <a:rPr lang="hu-HU" sz="1800" dirty="0">
                <a:latin typeface="Times New Roman" panose="02020603050405020304" pitchFamily="18" charset="0"/>
                <a:cs typeface="Times New Roman" panose="02020603050405020304" pitchFamily="18" charset="0"/>
              </a:rPr>
              <a:t> </a:t>
            </a:r>
            <a:r>
              <a:rPr lang="hu-HU" sz="1800" dirty="0" smtClean="0">
                <a:latin typeface="Times New Roman" panose="02020603050405020304" pitchFamily="18" charset="0"/>
                <a:cs typeface="Times New Roman" panose="02020603050405020304" pitchFamily="18" charset="0"/>
              </a:rPr>
              <a:t>decision! </a:t>
            </a:r>
            <a:endParaRPr lang="hu-HU" sz="1800" dirty="0">
              <a:latin typeface="Times New Roman" panose="02020603050405020304" pitchFamily="18" charset="0"/>
              <a:cs typeface="Times New Roman" panose="02020603050405020304" pitchFamily="18" charset="0"/>
            </a:endParaRPr>
          </a:p>
          <a:p>
            <a:pPr marL="0" indent="0" eaLnBrk="1" hangingPunct="1">
              <a:buNone/>
            </a:pPr>
            <a:r>
              <a:rPr lang="en-US" sz="1800" dirty="0">
                <a:latin typeface="Times New Roman" panose="02020603050405020304" pitchFamily="18" charset="0"/>
                <a:cs typeface="Times New Roman" panose="02020603050405020304" pitchFamily="18" charset="0"/>
              </a:rPr>
              <a:t> </a:t>
            </a:r>
            <a:r>
              <a:rPr lang="hu-HU" sz="1800" dirty="0" smtClean="0">
                <a:latin typeface="Times New Roman" panose="02020603050405020304" pitchFamily="18" charset="0"/>
                <a:cs typeface="Times New Roman" panose="02020603050405020304" pitchFamily="18" charset="0"/>
              </a:rPr>
              <a:t>		</a:t>
            </a:r>
            <a:endParaRPr lang="hu-HU" sz="2800" dirty="0">
              <a:solidFill>
                <a:srgbClr val="404040"/>
              </a:solidFill>
            </a:endParaRPr>
          </a:p>
        </p:txBody>
      </p:sp>
      <p:pic>
        <p:nvPicPr>
          <p:cNvPr id="4" name="Kép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57600" y="40534"/>
            <a:ext cx="2327399" cy="855369"/>
          </a:xfrm>
          <a:prstGeom prst="rect">
            <a:avLst/>
          </a:prstGeom>
        </p:spPr>
      </p:pic>
      <p:sp>
        <p:nvSpPr>
          <p:cNvPr id="5123" name="Rectangle 2"/>
          <p:cNvSpPr>
            <a:spLocks noChangeArrowheads="1"/>
          </p:cNvSpPr>
          <p:nvPr/>
        </p:nvSpPr>
        <p:spPr bwMode="auto">
          <a:xfrm>
            <a:off x="829120" y="40534"/>
            <a:ext cx="7772400" cy="533400"/>
          </a:xfrm>
          <a:prstGeom prst="rect">
            <a:avLst/>
          </a:prstGeom>
          <a:noFill/>
          <a:ln>
            <a:noFill/>
          </a:ln>
          <a:extLst/>
        </p:spPr>
        <p:txBody>
          <a:bodyPr anchor="ctr"/>
          <a:lstStyle/>
          <a:p>
            <a:pPr fontAlgn="base">
              <a:spcBef>
                <a:spcPct val="0"/>
              </a:spcBef>
              <a:spcAft>
                <a:spcPct val="0"/>
              </a:spcAft>
              <a:defRPr/>
            </a:pPr>
            <a:r>
              <a:rPr lang="hu-HU" sz="3200" b="1" dirty="0" err="1">
                <a:solidFill>
                  <a:srgbClr val="660530"/>
                </a:solidFill>
                <a:latin typeface="Times New Roman" pitchFamily="18" charset="0"/>
                <a:cs typeface="Times New Roman" pitchFamily="18" charset="0"/>
              </a:rPr>
              <a:t>R</a:t>
            </a:r>
            <a:r>
              <a:rPr lang="hu-HU" sz="3200" b="1" dirty="0" err="1" smtClean="0">
                <a:solidFill>
                  <a:srgbClr val="660530"/>
                </a:solidFill>
                <a:latin typeface="Times New Roman" pitchFamily="18" charset="0"/>
                <a:cs typeface="Times New Roman" pitchFamily="18" charset="0"/>
              </a:rPr>
              <a:t>equirements</a:t>
            </a:r>
            <a:endParaRPr lang="en-GB" sz="3200" b="1" dirty="0">
              <a:solidFill>
                <a:srgbClr val="660530"/>
              </a:solidFill>
              <a:latin typeface="Times New Roman" pitchFamily="18" charset="0"/>
              <a:cs typeface="Times New Roman" pitchFamily="18" charset="0"/>
            </a:endParaRPr>
          </a:p>
        </p:txBody>
      </p:sp>
      <p:sp>
        <p:nvSpPr>
          <p:cNvPr id="7" name="Téglalapbuborék 6"/>
          <p:cNvSpPr/>
          <p:nvPr/>
        </p:nvSpPr>
        <p:spPr bwMode="auto">
          <a:xfrm>
            <a:off x="9381101" y="4988424"/>
            <a:ext cx="2810899" cy="923330"/>
          </a:xfrm>
          <a:prstGeom prst="wedgeRectCallout">
            <a:avLst>
              <a:gd name="adj1" fmla="val -4850"/>
              <a:gd name="adj2" fmla="val -285495"/>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fontAlgn="base">
              <a:spcBef>
                <a:spcPct val="50000"/>
              </a:spcBef>
              <a:spcAft>
                <a:spcPct val="0"/>
              </a:spcAft>
            </a:pPr>
            <a:r>
              <a:rPr lang="hu-HU" b="1" dirty="0" smtClean="0">
                <a:solidFill>
                  <a:srgbClr val="000000"/>
                </a:solidFill>
                <a:latin typeface="Times New Roman" panose="02020603050405020304" pitchFamily="18" charset="0"/>
                <a:cs typeface="Times New Roman" panose="02020603050405020304" pitchFamily="18" charset="0"/>
              </a:rPr>
              <a:t>I </a:t>
            </a:r>
            <a:r>
              <a:rPr lang="hu-HU" b="1" dirty="0" err="1" smtClean="0">
                <a:solidFill>
                  <a:srgbClr val="000000"/>
                </a:solidFill>
                <a:latin typeface="Times New Roman" panose="02020603050405020304" pitchFamily="18" charset="0"/>
                <a:cs typeface="Times New Roman" panose="02020603050405020304" pitchFamily="18" charset="0"/>
              </a:rPr>
              <a:t>have</a:t>
            </a:r>
            <a:r>
              <a:rPr lang="hu-HU" b="1" dirty="0" smtClean="0">
                <a:solidFill>
                  <a:srgbClr val="000000"/>
                </a:solidFill>
                <a:latin typeface="Times New Roman" panose="02020603050405020304" pitchFamily="18" charset="0"/>
                <a:cs typeface="Times New Roman" panose="02020603050405020304" pitchFamily="18" charset="0"/>
              </a:rPr>
              <a:t> 148 credits. </a:t>
            </a:r>
            <a:r>
              <a:rPr lang="hu-HU" dirty="0" smtClean="0">
                <a:solidFill>
                  <a:srgbClr val="000000"/>
                </a:solidFill>
                <a:latin typeface="Times New Roman" panose="02020603050405020304" pitchFamily="18" charset="0"/>
                <a:cs typeface="Times New Roman" panose="02020603050405020304" pitchFamily="18" charset="0"/>
              </a:rPr>
              <a:t>Is it </a:t>
            </a:r>
            <a:r>
              <a:rPr lang="hu-HU" dirty="0" err="1" smtClean="0">
                <a:solidFill>
                  <a:srgbClr val="000000"/>
                </a:solidFill>
                <a:latin typeface="Times New Roman" panose="02020603050405020304" pitchFamily="18" charset="0"/>
                <a:cs typeface="Times New Roman" panose="02020603050405020304" pitchFamily="18" charset="0"/>
              </a:rPr>
              <a:t>possible</a:t>
            </a:r>
            <a:r>
              <a:rPr lang="hu-HU" dirty="0" smtClean="0">
                <a:solidFill>
                  <a:srgbClr val="000000"/>
                </a:solidFill>
                <a:latin typeface="Times New Roman" panose="02020603050405020304" pitchFamily="18" charset="0"/>
                <a:cs typeface="Times New Roman" panose="02020603050405020304" pitchFamily="18" charset="0"/>
              </a:rPr>
              <a:t> </a:t>
            </a:r>
            <a:r>
              <a:rPr lang="hu-HU" dirty="0" err="1" smtClean="0">
                <a:solidFill>
                  <a:srgbClr val="000000"/>
                </a:solidFill>
                <a:latin typeface="Times New Roman" panose="02020603050405020304" pitchFamily="18" charset="0"/>
                <a:cs typeface="Times New Roman" panose="02020603050405020304" pitchFamily="18" charset="0"/>
              </a:rPr>
              <a:t>to</a:t>
            </a:r>
            <a:r>
              <a:rPr lang="hu-HU" dirty="0" smtClean="0">
                <a:solidFill>
                  <a:srgbClr val="000000"/>
                </a:solidFill>
                <a:latin typeface="Times New Roman" panose="02020603050405020304" pitchFamily="18" charset="0"/>
                <a:cs typeface="Times New Roman" panose="02020603050405020304" pitchFamily="18" charset="0"/>
              </a:rPr>
              <a:t> start </a:t>
            </a:r>
            <a:r>
              <a:rPr lang="hu-HU" dirty="0" err="1" smtClean="0">
                <a:solidFill>
                  <a:srgbClr val="000000"/>
                </a:solidFill>
                <a:latin typeface="Times New Roman" panose="02020603050405020304" pitchFamily="18" charset="0"/>
                <a:cs typeface="Times New Roman" panose="02020603050405020304" pitchFamily="18" charset="0"/>
              </a:rPr>
              <a:t>the</a:t>
            </a:r>
            <a:r>
              <a:rPr lang="hu-HU" dirty="0" smtClean="0">
                <a:solidFill>
                  <a:srgbClr val="000000"/>
                </a:solidFill>
                <a:latin typeface="Times New Roman" panose="02020603050405020304" pitchFamily="18" charset="0"/>
                <a:cs typeface="Times New Roman" panose="02020603050405020304" pitchFamily="18" charset="0"/>
              </a:rPr>
              <a:t> </a:t>
            </a:r>
            <a:r>
              <a:rPr lang="hu-HU" dirty="0" err="1" smtClean="0">
                <a:solidFill>
                  <a:srgbClr val="000000"/>
                </a:solidFill>
                <a:latin typeface="Times New Roman" panose="02020603050405020304" pitchFamily="18" charset="0"/>
                <a:cs typeface="Times New Roman" panose="02020603050405020304" pitchFamily="18" charset="0"/>
              </a:rPr>
              <a:t>internship</a:t>
            </a:r>
            <a:r>
              <a:rPr lang="hu-HU" dirty="0" smtClean="0">
                <a:solidFill>
                  <a:srgbClr val="000000"/>
                </a:solidFill>
                <a:latin typeface="Times New Roman" panose="02020603050405020304" pitchFamily="18" charset="0"/>
                <a:cs typeface="Times New Roman" panose="02020603050405020304" pitchFamily="18" charset="0"/>
              </a:rPr>
              <a:t>? </a:t>
            </a:r>
          </a:p>
        </p:txBody>
      </p:sp>
      <p:sp>
        <p:nvSpPr>
          <p:cNvPr id="9" name="Jobbra nyíl 8"/>
          <p:cNvSpPr/>
          <p:nvPr/>
        </p:nvSpPr>
        <p:spPr bwMode="auto">
          <a:xfrm rot="10800000">
            <a:off x="8782993" y="2463315"/>
            <a:ext cx="828339" cy="430306"/>
          </a:xfrm>
          <a:prstGeom prst="right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hu-HU" sz="1400" b="1" i="0" u="none" strike="noStrike" cap="none" normalizeH="0" baseline="0" smtClean="0">
              <a:ln>
                <a:noFill/>
              </a:ln>
              <a:solidFill>
                <a:schemeClr val="tx1"/>
              </a:solidFill>
              <a:effectLst/>
              <a:latin typeface="Arial" charset="0"/>
            </a:endParaRPr>
          </a:p>
        </p:txBody>
      </p:sp>
      <p:sp>
        <p:nvSpPr>
          <p:cNvPr id="2" name="Szövegdoboz 1"/>
          <p:cNvSpPr txBox="1"/>
          <p:nvPr/>
        </p:nvSpPr>
        <p:spPr>
          <a:xfrm>
            <a:off x="2179169" y="4869483"/>
            <a:ext cx="6103593" cy="1477328"/>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Enrollment in other courses during the internship is not recommended </a:t>
            </a:r>
            <a:r>
              <a:rPr lang="en-US" dirty="0" smtClean="0">
                <a:latin typeface="Times New Roman" panose="02020603050405020304" pitchFamily="18" charset="0"/>
                <a:cs typeface="Times New Roman" panose="02020603050405020304" pitchFamily="18" charset="0"/>
              </a:rPr>
              <a:t>for </a:t>
            </a:r>
            <a:r>
              <a:rPr lang="en-US" dirty="0">
                <a:latin typeface="Times New Roman" panose="02020603050405020304" pitchFamily="18" charset="0"/>
                <a:cs typeface="Times New Roman" panose="02020603050405020304" pitchFamily="18" charset="0"/>
              </a:rPr>
              <a:t>student in the full-time programs, but</a:t>
            </a:r>
            <a:r>
              <a:rPr lang="hu-HU" dirty="0">
                <a:latin typeface="Times New Roman" panose="02020603050405020304" pitchFamily="18" charset="0"/>
                <a:cs typeface="Times New Roman" panose="02020603050405020304" pitchFamily="18" charset="0"/>
              </a:rPr>
              <a:t> </a:t>
            </a:r>
            <a:r>
              <a:rPr lang="hu-HU" dirty="0" smtClean="0">
                <a:latin typeface="Times New Roman" panose="02020603050405020304" pitchFamily="18" charset="0"/>
                <a:cs typeface="Times New Roman" panose="02020603050405020304" pitchFamily="18" charset="0"/>
              </a:rPr>
              <a:t>in </a:t>
            </a: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Academic and</a:t>
            </a:r>
            <a:r>
              <a:rPr lang="hu-H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Examination Regulations, enrolling in </a:t>
            </a:r>
            <a:r>
              <a:rPr lang="en-US" dirty="0" smtClean="0">
                <a:latin typeface="Times New Roman" panose="02020603050405020304" pitchFamily="18" charset="0"/>
                <a:cs typeface="Times New Roman" panose="02020603050405020304" pitchFamily="18" charset="0"/>
              </a:rPr>
              <a:t>another</a:t>
            </a:r>
            <a:r>
              <a:rPr lang="hu-HU"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15 credits </a:t>
            </a:r>
            <a:r>
              <a:rPr lang="en-US" dirty="0">
                <a:latin typeface="Times New Roman" panose="02020603050405020304" pitchFamily="18" charset="0"/>
                <a:cs typeface="Times New Roman" panose="02020603050405020304" pitchFamily="18" charset="0"/>
              </a:rPr>
              <a:t>is not prohibited. </a:t>
            </a:r>
            <a:endParaRPr lang="hu-HU" dirty="0">
              <a:latin typeface="Times New Roman" panose="02020603050405020304" pitchFamily="18" charset="0"/>
              <a:cs typeface="Times New Roman" panose="02020603050405020304" pitchFamily="18" charset="0"/>
            </a:endParaRPr>
          </a:p>
          <a:p>
            <a:endParaRPr lang="hu-HU" dirty="0"/>
          </a:p>
        </p:txBody>
      </p:sp>
    </p:spTree>
    <p:extLst>
      <p:ext uri="{BB962C8B-B14F-4D97-AF65-F5344CB8AC3E}">
        <p14:creationId xmlns:p14="http://schemas.microsoft.com/office/powerpoint/2010/main" val="498969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074">
                                            <p:txEl>
                                              <p:pRg st="2" end="2"/>
                                            </p:txEl>
                                          </p:spTgt>
                                        </p:tgtEl>
                                        <p:attrNameLst>
                                          <p:attrName>style.visibility</p:attrName>
                                        </p:attrNameLst>
                                      </p:cBhvr>
                                      <p:to>
                                        <p:strVal val="visible"/>
                                      </p:to>
                                    </p:set>
                                    <p:animEffect transition="in" filter="fade">
                                      <p:cBhvr>
                                        <p:cTn id="19" dur="1000"/>
                                        <p:tgtEl>
                                          <p:spTgt spid="3074">
                                            <p:txEl>
                                              <p:pRg st="2" end="2"/>
                                            </p:txEl>
                                          </p:spTgt>
                                        </p:tgtEl>
                                      </p:cBhvr>
                                    </p:animEffect>
                                    <p:anim calcmode="lin" valueType="num">
                                      <p:cBhvr>
                                        <p:cTn id="20" dur="1000" fill="hold"/>
                                        <p:tgtEl>
                                          <p:spTgt spid="307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074">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074">
                                            <p:txEl>
                                              <p:pRg st="3" end="3"/>
                                            </p:txEl>
                                          </p:spTgt>
                                        </p:tgtEl>
                                        <p:attrNameLst>
                                          <p:attrName>style.visibility</p:attrName>
                                        </p:attrNameLst>
                                      </p:cBhvr>
                                      <p:to>
                                        <p:strVal val="visible"/>
                                      </p:to>
                                    </p:set>
                                    <p:animEffect transition="in" filter="fade">
                                      <p:cBhvr>
                                        <p:cTn id="29" dur="1000"/>
                                        <p:tgtEl>
                                          <p:spTgt spid="3074">
                                            <p:txEl>
                                              <p:pRg st="3" end="3"/>
                                            </p:txEl>
                                          </p:spTgt>
                                        </p:tgtEl>
                                      </p:cBhvr>
                                    </p:animEffect>
                                    <p:anim calcmode="lin" valueType="num">
                                      <p:cBhvr>
                                        <p:cTn id="30" dur="1000" fill="hold"/>
                                        <p:tgtEl>
                                          <p:spTgt spid="3074">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074">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074">
                                            <p:txEl>
                                              <p:pRg st="5" end="5"/>
                                            </p:txEl>
                                          </p:spTgt>
                                        </p:tgtEl>
                                        <p:attrNameLst>
                                          <p:attrName>style.visibility</p:attrName>
                                        </p:attrNameLst>
                                      </p:cBhvr>
                                      <p:to>
                                        <p:strVal val="visible"/>
                                      </p:to>
                                    </p:set>
                                    <p:animEffect transition="in" filter="fade">
                                      <p:cBhvr>
                                        <p:cTn id="34" dur="1000"/>
                                        <p:tgtEl>
                                          <p:spTgt spid="3074">
                                            <p:txEl>
                                              <p:pRg st="5" end="5"/>
                                            </p:txEl>
                                          </p:spTgt>
                                        </p:tgtEl>
                                      </p:cBhvr>
                                    </p:animEffect>
                                    <p:anim calcmode="lin" valueType="num">
                                      <p:cBhvr>
                                        <p:cTn id="35" dur="1000" fill="hold"/>
                                        <p:tgtEl>
                                          <p:spTgt spid="3074">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074">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074">
                                            <p:txEl>
                                              <p:pRg st="6" end="6"/>
                                            </p:txEl>
                                          </p:spTgt>
                                        </p:tgtEl>
                                        <p:attrNameLst>
                                          <p:attrName>style.visibility</p:attrName>
                                        </p:attrNameLst>
                                      </p:cBhvr>
                                      <p:to>
                                        <p:strVal val="visible"/>
                                      </p:to>
                                    </p:set>
                                    <p:animEffect transition="in" filter="fade">
                                      <p:cBhvr>
                                        <p:cTn id="39" dur="1000"/>
                                        <p:tgtEl>
                                          <p:spTgt spid="3074">
                                            <p:txEl>
                                              <p:pRg st="6" end="6"/>
                                            </p:txEl>
                                          </p:spTgt>
                                        </p:tgtEl>
                                      </p:cBhvr>
                                    </p:animEffect>
                                    <p:anim calcmode="lin" valueType="num">
                                      <p:cBhvr>
                                        <p:cTn id="40" dur="1000" fill="hold"/>
                                        <p:tgtEl>
                                          <p:spTgt spid="3074">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07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074">
                                            <p:txEl>
                                              <p:pRg st="7" end="7"/>
                                            </p:txEl>
                                          </p:spTgt>
                                        </p:tgtEl>
                                        <p:attrNameLst>
                                          <p:attrName>style.visibility</p:attrName>
                                        </p:attrNameLst>
                                      </p:cBhvr>
                                      <p:to>
                                        <p:strVal val="visible"/>
                                      </p:to>
                                    </p:set>
                                    <p:animEffect transition="in" filter="fade">
                                      <p:cBhvr>
                                        <p:cTn id="46" dur="1000"/>
                                        <p:tgtEl>
                                          <p:spTgt spid="3074">
                                            <p:txEl>
                                              <p:pRg st="7" end="7"/>
                                            </p:txEl>
                                          </p:spTgt>
                                        </p:tgtEl>
                                      </p:cBhvr>
                                    </p:animEffect>
                                    <p:anim calcmode="lin" valueType="num">
                                      <p:cBhvr>
                                        <p:cTn id="47" dur="1000" fill="hold"/>
                                        <p:tgtEl>
                                          <p:spTgt spid="3074">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07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additive="base">
                                        <p:cTn id="53" dur="500" fill="hold"/>
                                        <p:tgtEl>
                                          <p:spTgt spid="2"/>
                                        </p:tgtEl>
                                        <p:attrNameLst>
                                          <p:attrName>ppt_x</p:attrName>
                                        </p:attrNameLst>
                                      </p:cBhvr>
                                      <p:tavLst>
                                        <p:tav tm="0">
                                          <p:val>
                                            <p:strVal val="#ppt_x"/>
                                          </p:val>
                                        </p:tav>
                                        <p:tav tm="100000">
                                          <p:val>
                                            <p:strVal val="#ppt_x"/>
                                          </p:val>
                                        </p:tav>
                                      </p:tavLst>
                                    </p:anim>
                                    <p:anim calcmode="lin" valueType="num">
                                      <p:cBhvr additive="base">
                                        <p:cTn id="5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1547" y="0"/>
            <a:ext cx="2327399" cy="855369"/>
          </a:xfrm>
          <a:prstGeom prst="rect">
            <a:avLst/>
          </a:prstGeom>
        </p:spPr>
      </p:pic>
      <p:sp>
        <p:nvSpPr>
          <p:cNvPr id="3074" name="Rectangle 3"/>
          <p:cNvSpPr>
            <a:spLocks noGrp="1" noChangeArrowheads="1"/>
          </p:cNvSpPr>
          <p:nvPr>
            <p:ph type="body" idx="4294967295"/>
          </p:nvPr>
        </p:nvSpPr>
        <p:spPr>
          <a:xfrm>
            <a:off x="837072" y="646032"/>
            <a:ext cx="11284772" cy="3076686"/>
          </a:xfrm>
        </p:spPr>
        <p:txBody>
          <a:bodyPr/>
          <a:lstStyle/>
          <a:p>
            <a:pPr marL="0" indent="0">
              <a:buNone/>
            </a:pPr>
            <a:r>
              <a:rPr lang="en-US" sz="1600" b="1" dirty="0">
                <a:latin typeface="Times New Roman" panose="02020603050405020304" pitchFamily="18" charset="0"/>
                <a:cs typeface="Times New Roman" panose="02020603050405020304" pitchFamily="18" charset="0"/>
              </a:rPr>
              <a:t>The site of the professional internship </a:t>
            </a:r>
            <a:r>
              <a:rPr lang="en-US" sz="1600" dirty="0">
                <a:latin typeface="Times New Roman" panose="02020603050405020304" pitchFamily="18" charset="0"/>
                <a:cs typeface="Times New Roman" panose="02020603050405020304" pitchFamily="18" charset="0"/>
              </a:rPr>
              <a:t>may be provided by any domestic or foreign </a:t>
            </a:r>
            <a:r>
              <a:rPr lang="en-US" sz="1600" dirty="0" smtClean="0">
                <a:latin typeface="Times New Roman" panose="02020603050405020304" pitchFamily="18" charset="0"/>
                <a:cs typeface="Times New Roman" panose="02020603050405020304" pitchFamily="18" charset="0"/>
              </a:rPr>
              <a:t>economic organization (</a:t>
            </a:r>
            <a:r>
              <a:rPr lang="en-US" sz="1600" dirty="0">
                <a:latin typeface="Times New Roman" panose="02020603050405020304" pitchFamily="18" charset="0"/>
                <a:cs typeface="Times New Roman" panose="02020603050405020304" pitchFamily="18" charset="0"/>
              </a:rPr>
              <a:t>with legal standing, appearing in the administrative records and with a tax number) that:</a:t>
            </a:r>
            <a:r>
              <a:rPr lang="en-US" sz="1600" b="1" dirty="0">
                <a:latin typeface="Times New Roman" panose="02020603050405020304" pitchFamily="18" charset="0"/>
                <a:cs typeface="Times New Roman" panose="02020603050405020304" pitchFamily="18" charset="0"/>
              </a:rPr>
              <a:t> </a:t>
            </a:r>
            <a:endParaRPr lang="hu-HU" sz="1600" dirty="0">
              <a:latin typeface="Times New Roman" panose="02020603050405020304" pitchFamily="18" charset="0"/>
              <a:cs typeface="Times New Roman" panose="02020603050405020304" pitchFamily="18" charset="0"/>
            </a:endParaRPr>
          </a:p>
          <a:p>
            <a:pPr marL="0" indent="0">
              <a:buNone/>
            </a:pPr>
            <a:r>
              <a:rPr lang="en-US" sz="1600" dirty="0">
                <a:latin typeface="Times New Roman" panose="02020603050405020304" pitchFamily="18" charset="0"/>
                <a:cs typeface="Times New Roman" panose="02020603050405020304" pitchFamily="18" charset="0"/>
              </a:rPr>
              <a:t>- has been in operation for at least two years,</a:t>
            </a:r>
            <a:endParaRPr lang="hu-HU" sz="1600" dirty="0">
              <a:latin typeface="Times New Roman" panose="02020603050405020304" pitchFamily="18" charset="0"/>
              <a:cs typeface="Times New Roman" panose="02020603050405020304" pitchFamily="18" charset="0"/>
            </a:endParaRPr>
          </a:p>
          <a:p>
            <a:pPr marL="0" indent="0">
              <a:buNone/>
            </a:pPr>
            <a:r>
              <a:rPr lang="en-US" sz="1600" dirty="0">
                <a:latin typeface="Times New Roman" panose="02020603050405020304" pitchFamily="18" charset="0"/>
                <a:cs typeface="Times New Roman" panose="02020603050405020304" pitchFamily="18" charset="0"/>
              </a:rPr>
              <a:t>- employs at least one full-time employee, </a:t>
            </a:r>
            <a:endParaRPr lang="hu-HU" sz="1600" dirty="0">
              <a:latin typeface="Times New Roman" panose="02020603050405020304" pitchFamily="18" charset="0"/>
              <a:cs typeface="Times New Roman" panose="02020603050405020304" pitchFamily="18" charset="0"/>
            </a:endParaRPr>
          </a:p>
          <a:p>
            <a:pPr marL="0" indent="0">
              <a:buNone/>
            </a:pPr>
            <a:r>
              <a:rPr lang="en-US" sz="1600" dirty="0">
                <a:latin typeface="Times New Roman" panose="02020603050405020304" pitchFamily="18" charset="0"/>
                <a:cs typeface="Times New Roman" panose="02020603050405020304" pitchFamily="18" charset="0"/>
              </a:rPr>
              <a:t>- had net revenues/a primary budget of over 30 million forints in the year prior to the beginning of the internship, and </a:t>
            </a:r>
            <a:endParaRPr lang="hu-HU" sz="1600" dirty="0">
              <a:latin typeface="Times New Roman" panose="02020603050405020304" pitchFamily="18" charset="0"/>
              <a:cs typeface="Times New Roman" panose="02020603050405020304" pitchFamily="18" charset="0"/>
            </a:endParaRPr>
          </a:p>
          <a:p>
            <a:pPr marL="0" indent="0">
              <a:buNone/>
            </a:pPr>
            <a:r>
              <a:rPr lang="en-US" sz="1600" dirty="0">
                <a:latin typeface="Times New Roman" panose="02020603050405020304" pitchFamily="18" charset="0"/>
                <a:cs typeface="Times New Roman" panose="02020603050405020304" pitchFamily="18" charset="0"/>
              </a:rPr>
              <a:t>- is able to provide a capable and willing representative professionally responsible for the internship. When necessary, a workplace mentor can also be assigned to assist in the professional work of the student directly. If one is not assigned, then the professionally responsible representative shall see to the tasks of mentoring. The individual performing the tasks of mentoring must have an appropriate degree for the educational level of the student.  </a:t>
            </a:r>
            <a:endParaRPr lang="hu-HU" sz="1600" dirty="0">
              <a:latin typeface="Times New Roman" panose="02020603050405020304" pitchFamily="18" charset="0"/>
              <a:cs typeface="Times New Roman" panose="02020603050405020304" pitchFamily="18" charset="0"/>
            </a:endParaRPr>
          </a:p>
          <a:p>
            <a:pPr marL="0" indent="0">
              <a:buNone/>
            </a:pPr>
            <a:r>
              <a:rPr lang="hu-HU" sz="1600" dirty="0">
                <a:latin typeface="Times New Roman" panose="02020603050405020304" pitchFamily="18" charset="0"/>
                <a:cs typeface="Times New Roman" panose="02020603050405020304" pitchFamily="18" charset="0"/>
              </a:rPr>
              <a:t>- </a:t>
            </a:r>
            <a:r>
              <a:rPr lang="en-GB" sz="1600" dirty="0">
                <a:latin typeface="Times New Roman" panose="02020603050405020304" pitchFamily="18" charset="0"/>
                <a:cs typeface="Times New Roman" panose="02020603050405020304" pitchFamily="18" charset="0"/>
              </a:rPr>
              <a:t>Further requirements in the case of the </a:t>
            </a:r>
            <a:r>
              <a:rPr lang="en-GB" sz="1600" b="1" dirty="0">
                <a:latin typeface="Times New Roman" panose="02020603050405020304" pitchFamily="18" charset="0"/>
                <a:cs typeface="Times New Roman" panose="02020603050405020304" pitchFamily="18" charset="0"/>
              </a:rPr>
              <a:t>Tourism and Catering BSc </a:t>
            </a:r>
            <a:r>
              <a:rPr lang="en-GB" sz="1600" dirty="0">
                <a:latin typeface="Times New Roman" panose="02020603050405020304" pitchFamily="18" charset="0"/>
                <a:cs typeface="Times New Roman" panose="02020603050405020304" pitchFamily="18" charset="0"/>
              </a:rPr>
              <a:t>program:</a:t>
            </a:r>
            <a:endParaRPr lang="hu-HU" sz="1600" dirty="0">
              <a:latin typeface="Times New Roman" panose="02020603050405020304" pitchFamily="18" charset="0"/>
              <a:cs typeface="Times New Roman" panose="02020603050405020304" pitchFamily="18" charset="0"/>
            </a:endParaRPr>
          </a:p>
          <a:p>
            <a:pPr lvl="1"/>
            <a:r>
              <a:rPr lang="en-US" sz="1600" dirty="0">
                <a:latin typeface="Times New Roman" panose="02020603050405020304" pitchFamily="18" charset="0"/>
                <a:cs typeface="Times New Roman" panose="02020603050405020304" pitchFamily="18" charset="0"/>
              </a:rPr>
              <a:t>The internship must be spent by an organization specialized in the fields of tourism and catering</a:t>
            </a:r>
            <a:r>
              <a:rPr lang="hu-HU" sz="1600" dirty="0">
                <a:latin typeface="Times New Roman" panose="02020603050405020304" pitchFamily="18" charset="0"/>
                <a:cs typeface="Times New Roman" panose="02020603050405020304" pitchFamily="18" charset="0"/>
              </a:rPr>
              <a:t>. </a:t>
            </a:r>
          </a:p>
          <a:p>
            <a:pPr lvl="1"/>
            <a:r>
              <a:rPr lang="en-US" sz="1600" dirty="0">
                <a:latin typeface="Times New Roman" panose="02020603050405020304" pitchFamily="18" charset="0"/>
                <a:cs typeface="Times New Roman" panose="02020603050405020304" pitchFamily="18" charset="0"/>
              </a:rPr>
              <a:t>The mentor shall have at least the same level of qualification as the students’ level of education; </a:t>
            </a:r>
            <a:r>
              <a:rPr lang="en-US" sz="1600" b="1" dirty="0">
                <a:latin typeface="Times New Roman" panose="02020603050405020304" pitchFamily="18" charset="0"/>
                <a:cs typeface="Times New Roman" panose="02020603050405020304" pitchFamily="18" charset="0"/>
              </a:rPr>
              <a:t>or</a:t>
            </a:r>
            <a:r>
              <a:rPr lang="en-US" sz="1600" dirty="0">
                <a:latin typeface="Times New Roman" panose="02020603050405020304" pitchFamily="18" charset="0"/>
                <a:cs typeface="Times New Roman" panose="02020603050405020304" pitchFamily="18" charset="0"/>
              </a:rPr>
              <a:t> the mentor shall have minimum specialized qualification and minimum 5-years professional experience. </a:t>
            </a:r>
            <a:endParaRPr lang="hu-HU" sz="1600" dirty="0">
              <a:latin typeface="Times New Roman" panose="02020603050405020304" pitchFamily="18" charset="0"/>
              <a:cs typeface="Times New Roman" panose="02020603050405020304" pitchFamily="18" charset="0"/>
            </a:endParaRPr>
          </a:p>
          <a:p>
            <a:pPr marL="0" indent="0">
              <a:buNone/>
            </a:pPr>
            <a:endParaRPr lang="hu-HU" sz="2800" dirty="0">
              <a:solidFill>
                <a:srgbClr val="404040"/>
              </a:solidFill>
            </a:endParaRPr>
          </a:p>
        </p:txBody>
      </p:sp>
      <p:sp>
        <p:nvSpPr>
          <p:cNvPr id="5123" name="Rectangle 2"/>
          <p:cNvSpPr>
            <a:spLocks noChangeArrowheads="1"/>
          </p:cNvSpPr>
          <p:nvPr/>
        </p:nvSpPr>
        <p:spPr bwMode="auto">
          <a:xfrm>
            <a:off x="837072" y="379332"/>
            <a:ext cx="5248951" cy="533400"/>
          </a:xfrm>
          <a:prstGeom prst="rect">
            <a:avLst/>
          </a:prstGeom>
          <a:noFill/>
          <a:ln>
            <a:noFill/>
          </a:ln>
          <a:extLst/>
        </p:spPr>
        <p:txBody>
          <a:bodyPr anchor="ctr"/>
          <a:lstStyle/>
          <a:p>
            <a:pPr fontAlgn="base">
              <a:spcBef>
                <a:spcPct val="0"/>
              </a:spcBef>
              <a:spcAft>
                <a:spcPct val="0"/>
              </a:spcAft>
              <a:defRPr/>
            </a:pPr>
            <a:r>
              <a:rPr lang="hu-HU" sz="3200" b="1" dirty="0" err="1" smtClean="0">
                <a:solidFill>
                  <a:srgbClr val="660530"/>
                </a:solidFill>
                <a:latin typeface="Times New Roman" pitchFamily="18" charset="0"/>
                <a:cs typeface="Times New Roman" pitchFamily="18" charset="0"/>
              </a:rPr>
              <a:t>Requirements</a:t>
            </a:r>
            <a:endParaRPr lang="hu-HU" sz="3200" b="1" dirty="0" smtClean="0">
              <a:solidFill>
                <a:srgbClr val="660530"/>
              </a:solidFill>
              <a:latin typeface="Times New Roman" pitchFamily="18" charset="0"/>
              <a:cs typeface="Times New Roman" pitchFamily="18" charset="0"/>
            </a:endParaRPr>
          </a:p>
          <a:p>
            <a:pPr fontAlgn="base">
              <a:spcBef>
                <a:spcPct val="0"/>
              </a:spcBef>
              <a:spcAft>
                <a:spcPct val="0"/>
              </a:spcAft>
              <a:defRPr/>
            </a:pPr>
            <a:endParaRPr lang="en-GB" sz="3200" b="1" dirty="0">
              <a:solidFill>
                <a:srgbClr val="000066"/>
              </a:solidFill>
              <a:latin typeface="Times New Roman" pitchFamily="18" charset="0"/>
              <a:cs typeface="Times New Roman" pitchFamily="18" charset="0"/>
            </a:endParaRPr>
          </a:p>
        </p:txBody>
      </p:sp>
      <p:pic>
        <p:nvPicPr>
          <p:cNvPr id="2" name="Kép 1"/>
          <p:cNvPicPr>
            <a:picLocks noChangeAspect="1"/>
          </p:cNvPicPr>
          <p:nvPr/>
        </p:nvPicPr>
        <p:blipFill>
          <a:blip r:embed="rId4" cstate="print"/>
          <a:stretch>
            <a:fillRect/>
          </a:stretch>
        </p:blipFill>
        <p:spPr>
          <a:xfrm>
            <a:off x="2818923" y="4223682"/>
            <a:ext cx="6761012" cy="2634318"/>
          </a:xfrm>
          <a:prstGeom prst="rect">
            <a:avLst/>
          </a:prstGeom>
        </p:spPr>
      </p:pic>
    </p:spTree>
    <p:extLst>
      <p:ext uri="{BB962C8B-B14F-4D97-AF65-F5344CB8AC3E}">
        <p14:creationId xmlns:p14="http://schemas.microsoft.com/office/powerpoint/2010/main" val="1735128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1547" y="0"/>
            <a:ext cx="2327399" cy="855369"/>
          </a:xfrm>
          <a:prstGeom prst="rect">
            <a:avLst/>
          </a:prstGeom>
        </p:spPr>
      </p:pic>
      <p:sp>
        <p:nvSpPr>
          <p:cNvPr id="5123" name="Rectangle 2"/>
          <p:cNvSpPr>
            <a:spLocks noChangeArrowheads="1"/>
          </p:cNvSpPr>
          <p:nvPr/>
        </p:nvSpPr>
        <p:spPr bwMode="auto">
          <a:xfrm>
            <a:off x="837072" y="379332"/>
            <a:ext cx="5248951" cy="533400"/>
          </a:xfrm>
          <a:prstGeom prst="rect">
            <a:avLst/>
          </a:prstGeom>
          <a:noFill/>
          <a:ln>
            <a:noFill/>
          </a:ln>
          <a:extLst/>
        </p:spPr>
        <p:txBody>
          <a:bodyPr anchor="ctr"/>
          <a:lstStyle/>
          <a:p>
            <a:pPr fontAlgn="base">
              <a:spcBef>
                <a:spcPct val="0"/>
              </a:spcBef>
              <a:spcAft>
                <a:spcPct val="0"/>
              </a:spcAft>
              <a:defRPr/>
            </a:pPr>
            <a:r>
              <a:rPr lang="hu-HU" sz="3200" b="1" dirty="0" err="1">
                <a:solidFill>
                  <a:srgbClr val="660530"/>
                </a:solidFill>
                <a:latin typeface="Times New Roman" pitchFamily="18" charset="0"/>
                <a:cs typeface="Times New Roman" pitchFamily="18" charset="0"/>
              </a:rPr>
              <a:t>Requirements</a:t>
            </a:r>
            <a:endParaRPr lang="en-GB" sz="3200" b="1" dirty="0">
              <a:solidFill>
                <a:srgbClr val="660530"/>
              </a:solidFill>
              <a:latin typeface="Times New Roman" pitchFamily="18" charset="0"/>
              <a:cs typeface="Times New Roman" pitchFamily="18" charset="0"/>
            </a:endParaRPr>
          </a:p>
          <a:p>
            <a:pPr fontAlgn="base">
              <a:spcBef>
                <a:spcPct val="0"/>
              </a:spcBef>
              <a:spcAft>
                <a:spcPct val="0"/>
              </a:spcAft>
              <a:defRPr/>
            </a:pPr>
            <a:endParaRPr lang="en-GB" sz="3200" b="1" dirty="0">
              <a:solidFill>
                <a:srgbClr val="000066"/>
              </a:solidFill>
              <a:latin typeface="Times New Roman" pitchFamily="18" charset="0"/>
              <a:cs typeface="Times New Roman" pitchFamily="18" charset="0"/>
            </a:endParaRPr>
          </a:p>
        </p:txBody>
      </p:sp>
      <p:sp>
        <p:nvSpPr>
          <p:cNvPr id="5" name="Szövegdoboz 4"/>
          <p:cNvSpPr txBox="1"/>
          <p:nvPr/>
        </p:nvSpPr>
        <p:spPr>
          <a:xfrm>
            <a:off x="837072" y="1034402"/>
            <a:ext cx="10341685" cy="2585323"/>
          </a:xfrm>
          <a:prstGeom prst="rect">
            <a:avLst/>
          </a:prstGeom>
          <a:noFill/>
        </p:spPr>
        <p:txBody>
          <a:bodyPr wrap="square" rtlCol="0">
            <a:spAutoFit/>
          </a:bodyPr>
          <a:lstStyle/>
          <a:p>
            <a:r>
              <a:rPr lang="en-US" b="1" dirty="0">
                <a:latin typeface="Times New Roman" panose="02020603050405020304" pitchFamily="18" charset="0"/>
                <a:ea typeface="Libre Franklin"/>
                <a:cs typeface="Times New Roman" panose="02020603050405020304" pitchFamily="18" charset="0"/>
                <a:sym typeface="Libre Franklin"/>
              </a:rPr>
              <a:t>If any of the above is not okay with the chosen company, then you have to write a </a:t>
            </a:r>
            <a:r>
              <a:rPr lang="en-US" b="1" dirty="0" smtClean="0">
                <a:latin typeface="Times New Roman" panose="02020603050405020304" pitchFamily="18" charset="0"/>
                <a:ea typeface="Libre Franklin"/>
                <a:cs typeface="Times New Roman" panose="02020603050405020304" pitchFamily="18" charset="0"/>
                <a:sym typeface="Libre Franklin"/>
              </a:rPr>
              <a:t>request</a:t>
            </a:r>
            <a:r>
              <a:rPr lang="hu-HU" b="1" dirty="0">
                <a:latin typeface="Times New Roman" panose="02020603050405020304" pitchFamily="18" charset="0"/>
                <a:ea typeface="Libre Franklin"/>
                <a:cs typeface="Times New Roman" panose="02020603050405020304" pitchFamily="18" charset="0"/>
                <a:sym typeface="Libre Franklin"/>
              </a:rPr>
              <a:t> </a:t>
            </a:r>
            <a:r>
              <a:rPr lang="hu-HU" b="1" dirty="0" err="1" smtClean="0">
                <a:latin typeface="Times New Roman" panose="02020603050405020304" pitchFamily="18" charset="0"/>
                <a:ea typeface="Libre Franklin"/>
                <a:cs typeface="Times New Roman" panose="02020603050405020304" pitchFamily="18" charset="0"/>
                <a:sym typeface="Libre Franklin"/>
              </a:rPr>
              <a:t>form</a:t>
            </a:r>
            <a:r>
              <a:rPr lang="hu-HU" b="1" dirty="0" smtClean="0">
                <a:latin typeface="Times New Roman" panose="02020603050405020304" pitchFamily="18" charset="0"/>
                <a:ea typeface="Libre Franklin"/>
                <a:cs typeface="Times New Roman" panose="02020603050405020304" pitchFamily="18" charset="0"/>
                <a:sym typeface="Libre Franklin"/>
              </a:rPr>
              <a:t> </a:t>
            </a:r>
            <a:r>
              <a:rPr lang="hu-HU" b="1" dirty="0" err="1" smtClean="0">
                <a:latin typeface="Times New Roman" panose="02020603050405020304" pitchFamily="18" charset="0"/>
                <a:ea typeface="Libre Franklin"/>
                <a:cs typeface="Times New Roman" panose="02020603050405020304" pitchFamily="18" charset="0"/>
                <a:sym typeface="Libre Franklin"/>
              </a:rPr>
              <a:t>directed</a:t>
            </a:r>
            <a:r>
              <a:rPr lang="hu-HU" b="1" dirty="0" smtClean="0">
                <a:latin typeface="Times New Roman" panose="02020603050405020304" pitchFamily="18" charset="0"/>
                <a:ea typeface="Libre Franklin"/>
                <a:cs typeface="Times New Roman" panose="02020603050405020304" pitchFamily="18" charset="0"/>
                <a:sym typeface="Libre Franklin"/>
              </a:rPr>
              <a:t> </a:t>
            </a:r>
            <a:r>
              <a:rPr lang="hu-HU" b="1" dirty="0" err="1" smtClean="0">
                <a:latin typeface="Times New Roman" panose="02020603050405020304" pitchFamily="18" charset="0"/>
                <a:ea typeface="Libre Franklin"/>
                <a:cs typeface="Times New Roman" panose="02020603050405020304" pitchFamily="18" charset="0"/>
                <a:sym typeface="Libre Franklin"/>
              </a:rPr>
              <a:t>at</a:t>
            </a:r>
            <a:r>
              <a:rPr lang="hu-HU" b="1" dirty="0" smtClean="0">
                <a:latin typeface="Times New Roman" panose="02020603050405020304" pitchFamily="18" charset="0"/>
                <a:ea typeface="Libre Franklin"/>
                <a:cs typeface="Times New Roman" panose="02020603050405020304" pitchFamily="18" charset="0"/>
                <a:sym typeface="Libre Franklin"/>
              </a:rPr>
              <a:t> </a:t>
            </a:r>
            <a:r>
              <a:rPr lang="hu-HU" b="1" dirty="0" err="1" smtClean="0">
                <a:latin typeface="Times New Roman" panose="02020603050405020304" pitchFamily="18" charset="0"/>
                <a:ea typeface="Libre Franklin"/>
                <a:cs typeface="Times New Roman" panose="02020603050405020304" pitchFamily="18" charset="0"/>
                <a:sym typeface="Libre Franklin"/>
              </a:rPr>
              <a:t>the</a:t>
            </a:r>
            <a:r>
              <a:rPr lang="hu-HU" b="1" dirty="0" smtClean="0">
                <a:latin typeface="Times New Roman" panose="02020603050405020304" pitchFamily="18" charset="0"/>
                <a:ea typeface="Libre Franklin"/>
                <a:cs typeface="Times New Roman" panose="02020603050405020304" pitchFamily="18" charset="0"/>
                <a:sym typeface="Libre Franklin"/>
              </a:rPr>
              <a:t> </a:t>
            </a:r>
            <a:r>
              <a:rPr lang="hu-HU" b="1" dirty="0" err="1" smtClean="0">
                <a:latin typeface="Times New Roman" panose="02020603050405020304" pitchFamily="18" charset="0"/>
                <a:ea typeface="Libre Franklin"/>
                <a:cs typeface="Times New Roman" panose="02020603050405020304" pitchFamily="18" charset="0"/>
                <a:sym typeface="Libre Franklin"/>
              </a:rPr>
              <a:t>Academic</a:t>
            </a:r>
            <a:r>
              <a:rPr lang="hu-HU" b="1" dirty="0" smtClean="0">
                <a:latin typeface="Times New Roman" panose="02020603050405020304" pitchFamily="18" charset="0"/>
                <a:ea typeface="Libre Franklin"/>
                <a:cs typeface="Times New Roman" panose="02020603050405020304" pitchFamily="18" charset="0"/>
                <a:sym typeface="Libre Franklin"/>
              </a:rPr>
              <a:t> </a:t>
            </a:r>
            <a:r>
              <a:rPr lang="hu-HU" b="1" dirty="0" err="1" smtClean="0">
                <a:latin typeface="Times New Roman" panose="02020603050405020304" pitchFamily="18" charset="0"/>
                <a:ea typeface="Libre Franklin"/>
                <a:cs typeface="Times New Roman" panose="02020603050405020304" pitchFamily="18" charset="0"/>
                <a:sym typeface="Libre Franklin"/>
              </a:rPr>
              <a:t>Board</a:t>
            </a:r>
            <a:r>
              <a:rPr lang="hu-HU" b="1" dirty="0" smtClean="0">
                <a:latin typeface="Times New Roman" panose="02020603050405020304" pitchFamily="18" charset="0"/>
                <a:ea typeface="Libre Franklin"/>
                <a:cs typeface="Times New Roman" panose="02020603050405020304" pitchFamily="18" charset="0"/>
                <a:sym typeface="Libre Franklin"/>
              </a:rPr>
              <a:t>! </a:t>
            </a:r>
          </a:p>
          <a:p>
            <a:endParaRPr lang="hu-HU" b="1" dirty="0" smtClean="0">
              <a:latin typeface="Times New Roman" panose="02020603050405020304" pitchFamily="18" charset="0"/>
              <a:ea typeface="Libre Franklin"/>
              <a:cs typeface="Times New Roman" panose="02020603050405020304" pitchFamily="18" charset="0"/>
              <a:sym typeface="Libre Franklin"/>
            </a:endParaRPr>
          </a:p>
          <a:p>
            <a:r>
              <a:rPr lang="hu-HU" dirty="0" err="1" smtClean="0">
                <a:latin typeface="Times New Roman" panose="02020603050405020304" pitchFamily="18" charset="0"/>
                <a:cs typeface="Times New Roman" panose="02020603050405020304" pitchFamily="18" charset="0"/>
              </a:rPr>
              <a:t>On</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Modulo/ Submission/ Place of submission: Interfaculty forms/ name of form: Request form directed at the Academic Board/  Subject: </a:t>
            </a:r>
            <a:r>
              <a:rPr lang="en-US" dirty="0" err="1">
                <a:latin typeface="Times New Roman" panose="02020603050405020304" pitchFamily="18" charset="0"/>
                <a:cs typeface="Times New Roman" panose="02020603050405020304" pitchFamily="18" charset="0"/>
              </a:rPr>
              <a:t>Szakmai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gyakorlat</a:t>
            </a:r>
            <a:r>
              <a:rPr lang="en-US" dirty="0">
                <a:latin typeface="Times New Roman" panose="02020603050405020304" pitchFamily="18" charset="0"/>
                <a:cs typeface="Times New Roman" panose="02020603050405020304" pitchFamily="18" charset="0"/>
              </a:rPr>
              <a:t>/ Internship.</a:t>
            </a:r>
          </a:p>
          <a:p>
            <a:endParaRPr lang="hu-HU" b="1" dirty="0" smtClean="0">
              <a:latin typeface="Times New Roman" panose="02020603050405020304" pitchFamily="18" charset="0"/>
              <a:ea typeface="Libre Franklin"/>
              <a:cs typeface="Times New Roman" panose="02020603050405020304" pitchFamily="18" charset="0"/>
              <a:sym typeface="Libre Franklin"/>
            </a:endParaRPr>
          </a:p>
          <a:p>
            <a:endParaRPr lang="en-US" b="1" dirty="0">
              <a:latin typeface="Times New Roman" panose="02020603050405020304" pitchFamily="18" charset="0"/>
              <a:ea typeface="Libre Franklin"/>
              <a:cs typeface="Times New Roman" panose="02020603050405020304" pitchFamily="18" charset="0"/>
              <a:sym typeface="Libre Franklin"/>
            </a:endParaRPr>
          </a:p>
          <a:p>
            <a:endParaRPr lang="hu-HU" b="1" dirty="0">
              <a:latin typeface="Times New Roman" panose="02020603050405020304" pitchFamily="18" charset="0"/>
              <a:cs typeface="Times New Roman" panose="02020603050405020304" pitchFamily="18" charset="0"/>
            </a:endParaRPr>
          </a:p>
          <a:p>
            <a:endParaRPr lang="hu-HU" dirty="0"/>
          </a:p>
        </p:txBody>
      </p:sp>
      <p:pic>
        <p:nvPicPr>
          <p:cNvPr id="2" name="Kép 1"/>
          <p:cNvPicPr>
            <a:picLocks noChangeAspect="1"/>
          </p:cNvPicPr>
          <p:nvPr/>
        </p:nvPicPr>
        <p:blipFill>
          <a:blip r:embed="rId4" cstate="print"/>
          <a:stretch>
            <a:fillRect/>
          </a:stretch>
        </p:blipFill>
        <p:spPr>
          <a:xfrm>
            <a:off x="5429609" y="2658140"/>
            <a:ext cx="6762391" cy="4199860"/>
          </a:xfrm>
          <a:prstGeom prst="rect">
            <a:avLst/>
          </a:prstGeom>
        </p:spPr>
      </p:pic>
      <p:sp>
        <p:nvSpPr>
          <p:cNvPr id="3" name="Szövegdoboz 2"/>
          <p:cNvSpPr txBox="1"/>
          <p:nvPr/>
        </p:nvSpPr>
        <p:spPr>
          <a:xfrm>
            <a:off x="837072" y="2658140"/>
            <a:ext cx="3997842" cy="2308324"/>
          </a:xfrm>
          <a:prstGeom prst="rect">
            <a:avLst/>
          </a:prstGeom>
          <a:noFill/>
        </p:spPr>
        <p:txBody>
          <a:bodyPr wrap="square" rtlCol="0">
            <a:spAutoFit/>
          </a:bodyPr>
          <a:lstStyle/>
          <a:p>
            <a:r>
              <a:rPr lang="hu-HU" b="1" dirty="0" err="1">
                <a:latin typeface="Times New Roman" panose="02020603050405020304" pitchFamily="18" charset="0"/>
                <a:ea typeface="Libre Franklin"/>
                <a:cs typeface="Times New Roman" panose="02020603050405020304" pitchFamily="18" charset="0"/>
                <a:sym typeface="Libre Franklin"/>
              </a:rPr>
              <a:t>You</a:t>
            </a:r>
            <a:r>
              <a:rPr lang="hu-HU" b="1" dirty="0">
                <a:latin typeface="Times New Roman" panose="02020603050405020304" pitchFamily="18" charset="0"/>
                <a:ea typeface="Libre Franklin"/>
                <a:cs typeface="Times New Roman" panose="02020603050405020304" pitchFamily="18" charset="0"/>
                <a:sym typeface="Libre Franklin"/>
              </a:rPr>
              <a:t> </a:t>
            </a:r>
            <a:r>
              <a:rPr lang="hu-HU" b="1" dirty="0" err="1">
                <a:latin typeface="Times New Roman" panose="02020603050405020304" pitchFamily="18" charset="0"/>
                <a:ea typeface="Libre Franklin"/>
                <a:cs typeface="Times New Roman" panose="02020603050405020304" pitchFamily="18" charset="0"/>
                <a:sym typeface="Libre Franklin"/>
              </a:rPr>
              <a:t>have</a:t>
            </a:r>
            <a:r>
              <a:rPr lang="hu-HU" b="1" dirty="0">
                <a:latin typeface="Times New Roman" panose="02020603050405020304" pitchFamily="18" charset="0"/>
                <a:ea typeface="Libre Franklin"/>
                <a:cs typeface="Times New Roman" panose="02020603050405020304" pitchFamily="18" charset="0"/>
                <a:sym typeface="Libre Franklin"/>
              </a:rPr>
              <a:t> </a:t>
            </a:r>
            <a:r>
              <a:rPr lang="hu-HU" b="1" dirty="0" err="1">
                <a:latin typeface="Times New Roman" panose="02020603050405020304" pitchFamily="18" charset="0"/>
                <a:ea typeface="Libre Franklin"/>
                <a:cs typeface="Times New Roman" panose="02020603050405020304" pitchFamily="18" charset="0"/>
                <a:sym typeface="Libre Franklin"/>
              </a:rPr>
              <a:t>to</a:t>
            </a:r>
            <a:r>
              <a:rPr lang="hu-HU" b="1" dirty="0">
                <a:latin typeface="Times New Roman" panose="02020603050405020304" pitchFamily="18" charset="0"/>
                <a:ea typeface="Libre Franklin"/>
                <a:cs typeface="Times New Roman" panose="02020603050405020304" pitchFamily="18" charset="0"/>
                <a:sym typeface="Libre Franklin"/>
              </a:rPr>
              <a:t> </a:t>
            </a:r>
            <a:r>
              <a:rPr lang="hu-HU" b="1" dirty="0" err="1">
                <a:latin typeface="Times New Roman" panose="02020603050405020304" pitchFamily="18" charset="0"/>
                <a:ea typeface="Libre Franklin"/>
                <a:cs typeface="Times New Roman" panose="02020603050405020304" pitchFamily="18" charset="0"/>
                <a:sym typeface="Libre Franklin"/>
              </a:rPr>
              <a:t>send</a:t>
            </a:r>
            <a:r>
              <a:rPr lang="hu-HU" b="1" dirty="0">
                <a:latin typeface="Times New Roman" panose="02020603050405020304" pitchFamily="18" charset="0"/>
                <a:ea typeface="Libre Franklin"/>
                <a:cs typeface="Times New Roman" panose="02020603050405020304" pitchFamily="18" charset="0"/>
                <a:sym typeface="Libre Franklin"/>
              </a:rPr>
              <a:t> </a:t>
            </a:r>
            <a:r>
              <a:rPr lang="hu-HU" b="1" dirty="0" err="1">
                <a:latin typeface="Times New Roman" panose="02020603050405020304" pitchFamily="18" charset="0"/>
                <a:ea typeface="Libre Franklin"/>
                <a:cs typeface="Times New Roman" panose="02020603050405020304" pitchFamily="18" charset="0"/>
                <a:sym typeface="Libre Franklin"/>
              </a:rPr>
              <a:t>this</a:t>
            </a:r>
            <a:r>
              <a:rPr lang="hu-HU" b="1" dirty="0">
                <a:latin typeface="Times New Roman" panose="02020603050405020304" pitchFamily="18" charset="0"/>
                <a:ea typeface="Libre Franklin"/>
                <a:cs typeface="Times New Roman" panose="02020603050405020304" pitchFamily="18" charset="0"/>
                <a:sym typeface="Libre Franklin"/>
              </a:rPr>
              <a:t> </a:t>
            </a:r>
            <a:r>
              <a:rPr lang="hu-HU" b="1" dirty="0" err="1">
                <a:latin typeface="Times New Roman" panose="02020603050405020304" pitchFamily="18" charset="0"/>
                <a:ea typeface="Libre Franklin"/>
                <a:cs typeface="Times New Roman" panose="02020603050405020304" pitchFamily="18" charset="0"/>
                <a:sym typeface="Libre Franklin"/>
              </a:rPr>
              <a:t>request</a:t>
            </a:r>
            <a:r>
              <a:rPr lang="hu-HU" b="1" dirty="0">
                <a:latin typeface="Times New Roman" panose="02020603050405020304" pitchFamily="18" charset="0"/>
                <a:ea typeface="Libre Franklin"/>
                <a:cs typeface="Times New Roman" panose="02020603050405020304" pitchFamily="18" charset="0"/>
                <a:sym typeface="Libre Franklin"/>
              </a:rPr>
              <a:t> </a:t>
            </a:r>
            <a:r>
              <a:rPr lang="hu-HU" b="1" dirty="0" err="1">
                <a:latin typeface="Times New Roman" panose="02020603050405020304" pitchFamily="18" charset="0"/>
                <a:ea typeface="Libre Franklin"/>
                <a:cs typeface="Times New Roman" panose="02020603050405020304" pitchFamily="18" charset="0"/>
                <a:sym typeface="Libre Franklin"/>
              </a:rPr>
              <a:t>before</a:t>
            </a:r>
            <a:r>
              <a:rPr lang="hu-HU" b="1" dirty="0">
                <a:latin typeface="Times New Roman" panose="02020603050405020304" pitchFamily="18" charset="0"/>
                <a:ea typeface="Libre Franklin"/>
                <a:cs typeface="Times New Roman" panose="02020603050405020304" pitchFamily="18" charset="0"/>
                <a:sym typeface="Libre Franklin"/>
              </a:rPr>
              <a:t> </a:t>
            </a:r>
            <a:r>
              <a:rPr lang="hu-HU" b="1" dirty="0" err="1">
                <a:latin typeface="Times New Roman" panose="02020603050405020304" pitchFamily="18" charset="0"/>
                <a:ea typeface="Libre Franklin"/>
                <a:cs typeface="Times New Roman" panose="02020603050405020304" pitchFamily="18" charset="0"/>
                <a:sym typeface="Libre Franklin"/>
              </a:rPr>
              <a:t>you</a:t>
            </a:r>
            <a:r>
              <a:rPr lang="hu-HU" b="1" dirty="0">
                <a:latin typeface="Times New Roman" panose="02020603050405020304" pitchFamily="18" charset="0"/>
                <a:ea typeface="Libre Franklin"/>
                <a:cs typeface="Times New Roman" panose="02020603050405020304" pitchFamily="18" charset="0"/>
                <a:sym typeface="Libre Franklin"/>
              </a:rPr>
              <a:t> start </a:t>
            </a:r>
            <a:r>
              <a:rPr lang="hu-HU" b="1" dirty="0" err="1">
                <a:latin typeface="Times New Roman" panose="02020603050405020304" pitchFamily="18" charset="0"/>
                <a:ea typeface="Libre Franklin"/>
                <a:cs typeface="Times New Roman" panose="02020603050405020304" pitchFamily="18" charset="0"/>
                <a:sym typeface="Libre Franklin"/>
              </a:rPr>
              <a:t>your</a:t>
            </a:r>
            <a:r>
              <a:rPr lang="hu-HU" b="1" dirty="0">
                <a:latin typeface="Times New Roman" panose="02020603050405020304" pitchFamily="18" charset="0"/>
                <a:ea typeface="Libre Franklin"/>
                <a:cs typeface="Times New Roman" panose="02020603050405020304" pitchFamily="18" charset="0"/>
                <a:sym typeface="Libre Franklin"/>
              </a:rPr>
              <a:t> </a:t>
            </a:r>
            <a:r>
              <a:rPr lang="hu-HU" b="1" dirty="0" err="1">
                <a:latin typeface="Times New Roman" panose="02020603050405020304" pitchFamily="18" charset="0"/>
                <a:ea typeface="Libre Franklin"/>
                <a:cs typeface="Times New Roman" panose="02020603050405020304" pitchFamily="18" charset="0"/>
                <a:sym typeface="Libre Franklin"/>
              </a:rPr>
              <a:t>internship</a:t>
            </a:r>
            <a:r>
              <a:rPr lang="hu-HU" b="1" dirty="0">
                <a:latin typeface="Times New Roman" panose="02020603050405020304" pitchFamily="18" charset="0"/>
                <a:ea typeface="Libre Franklin"/>
                <a:cs typeface="Times New Roman" panose="02020603050405020304" pitchFamily="18" charset="0"/>
                <a:sym typeface="Libre Franklin"/>
              </a:rPr>
              <a:t>. (Minimum 2 </a:t>
            </a:r>
            <a:r>
              <a:rPr lang="hu-HU" b="1" dirty="0" err="1">
                <a:latin typeface="Times New Roman" panose="02020603050405020304" pitchFamily="18" charset="0"/>
                <a:ea typeface="Libre Franklin"/>
                <a:cs typeface="Times New Roman" panose="02020603050405020304" pitchFamily="18" charset="0"/>
                <a:sym typeface="Libre Franklin"/>
              </a:rPr>
              <a:t>weeks</a:t>
            </a:r>
            <a:r>
              <a:rPr lang="hu-HU" b="1" dirty="0">
                <a:latin typeface="Times New Roman" panose="02020603050405020304" pitchFamily="18" charset="0"/>
                <a:ea typeface="Libre Franklin"/>
                <a:cs typeface="Times New Roman" panose="02020603050405020304" pitchFamily="18" charset="0"/>
                <a:sym typeface="Libre Franklin"/>
              </a:rPr>
              <a:t> </a:t>
            </a:r>
            <a:r>
              <a:rPr lang="hu-HU" b="1" dirty="0" err="1">
                <a:latin typeface="Times New Roman" panose="02020603050405020304" pitchFamily="18" charset="0"/>
                <a:ea typeface="Libre Franklin"/>
                <a:cs typeface="Times New Roman" panose="02020603050405020304" pitchFamily="18" charset="0"/>
                <a:sym typeface="Libre Franklin"/>
              </a:rPr>
              <a:t>before</a:t>
            </a:r>
            <a:r>
              <a:rPr lang="hu-HU" b="1" dirty="0">
                <a:latin typeface="Times New Roman" panose="02020603050405020304" pitchFamily="18" charset="0"/>
                <a:ea typeface="Libre Franklin"/>
                <a:cs typeface="Times New Roman" panose="02020603050405020304" pitchFamily="18" charset="0"/>
                <a:sym typeface="Libre Franklin"/>
              </a:rPr>
              <a:t>!)</a:t>
            </a:r>
            <a:r>
              <a:rPr lang="hu-HU" dirty="0">
                <a:latin typeface="Times New Roman" panose="02020603050405020304" pitchFamily="18" charset="0"/>
                <a:cs typeface="Times New Roman" panose="02020603050405020304" pitchFamily="18" charset="0"/>
              </a:rPr>
              <a:t> </a:t>
            </a:r>
          </a:p>
          <a:p>
            <a:endParaRPr lang="hu-HU" dirty="0">
              <a:latin typeface="Times New Roman" panose="02020603050405020304" pitchFamily="18" charset="0"/>
              <a:cs typeface="Times New Roman" panose="02020603050405020304" pitchFamily="18" charset="0"/>
            </a:endParaRPr>
          </a:p>
          <a:p>
            <a:r>
              <a:rPr lang="hu-HU" dirty="0" err="1">
                <a:latin typeface="Times New Roman" panose="02020603050405020304" pitchFamily="18" charset="0"/>
                <a:cs typeface="Times New Roman" panose="02020603050405020304" pitchFamily="18" charset="0"/>
              </a:rPr>
              <a:t>Please</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send</a:t>
            </a:r>
            <a:r>
              <a:rPr lang="hu-HU" dirty="0">
                <a:latin typeface="Times New Roman" panose="02020603050405020304" pitchFamily="18" charset="0"/>
                <a:cs typeface="Times New Roman" panose="02020603050405020304" pitchFamily="18" charset="0"/>
              </a:rPr>
              <a:t> me </a:t>
            </a:r>
            <a:r>
              <a:rPr lang="hu-HU" b="1" dirty="0">
                <a:latin typeface="Times New Roman" panose="02020603050405020304" pitchFamily="18" charset="0"/>
                <a:cs typeface="Times New Roman" panose="02020603050405020304" pitchFamily="18" charset="0"/>
              </a:rPr>
              <a:t>a </a:t>
            </a:r>
            <a:r>
              <a:rPr lang="hu-HU" b="1" dirty="0" err="1">
                <a:latin typeface="Times New Roman" panose="02020603050405020304" pitchFamily="18" charset="0"/>
                <a:cs typeface="Times New Roman" panose="02020603050405020304" pitchFamily="18" charset="0"/>
              </a:rPr>
              <a:t>screenshot</a:t>
            </a:r>
            <a:r>
              <a:rPr lang="hu-HU" b="1"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if</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you</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wrote</a:t>
            </a:r>
            <a:r>
              <a:rPr lang="hu-HU" dirty="0">
                <a:latin typeface="Times New Roman" panose="02020603050405020304" pitchFamily="18" charset="0"/>
                <a:cs typeface="Times New Roman" panose="02020603050405020304" pitchFamily="18" charset="0"/>
              </a:rPr>
              <a:t> a </a:t>
            </a:r>
            <a:r>
              <a:rPr lang="hu-HU" dirty="0" err="1">
                <a:latin typeface="Times New Roman" panose="02020603050405020304" pitchFamily="18" charset="0"/>
                <a:cs typeface="Times New Roman" panose="02020603050405020304" pitchFamily="18" charset="0"/>
              </a:rPr>
              <a:t>request</a:t>
            </a:r>
            <a:r>
              <a:rPr lang="hu-HU" dirty="0">
                <a:latin typeface="Times New Roman" panose="02020603050405020304" pitchFamily="18" charset="0"/>
                <a:cs typeface="Times New Roman" panose="02020603050405020304" pitchFamily="18" charset="0"/>
              </a:rPr>
              <a:t> and </a:t>
            </a:r>
            <a:r>
              <a:rPr lang="hu-HU" dirty="0" err="1">
                <a:latin typeface="Times New Roman" panose="02020603050405020304" pitchFamily="18" charset="0"/>
                <a:cs typeface="Times New Roman" panose="02020603050405020304" pitchFamily="18" charset="0"/>
              </a:rPr>
              <a:t>send</a:t>
            </a:r>
            <a:r>
              <a:rPr lang="hu-HU" dirty="0">
                <a:latin typeface="Times New Roman" panose="02020603050405020304" pitchFamily="18" charset="0"/>
                <a:cs typeface="Times New Roman" panose="02020603050405020304" pitchFamily="18" charset="0"/>
              </a:rPr>
              <a:t> me a </a:t>
            </a:r>
            <a:r>
              <a:rPr lang="hu-HU" dirty="0" err="1">
                <a:latin typeface="Times New Roman" panose="02020603050405020304" pitchFamily="18" charset="0"/>
                <a:cs typeface="Times New Roman" panose="02020603050405020304" pitchFamily="18" charset="0"/>
              </a:rPr>
              <a:t>screenshot</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if</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you</a:t>
            </a:r>
            <a:r>
              <a:rPr lang="hu-HU" dirty="0">
                <a:latin typeface="Times New Roman" panose="02020603050405020304" pitchFamily="18" charset="0"/>
                <a:cs typeface="Times New Roman" panose="02020603050405020304" pitchFamily="18" charset="0"/>
              </a:rPr>
              <a:t> got </a:t>
            </a:r>
            <a:r>
              <a:rPr lang="hu-HU" dirty="0" err="1">
                <a:latin typeface="Times New Roman" panose="02020603050405020304" pitchFamily="18" charset="0"/>
                <a:cs typeface="Times New Roman" panose="02020603050405020304" pitchFamily="18" charset="0"/>
              </a:rPr>
              <a:t>the</a:t>
            </a:r>
            <a:r>
              <a:rPr lang="hu-HU" dirty="0">
                <a:latin typeface="Times New Roman" panose="02020603050405020304" pitchFamily="18" charset="0"/>
                <a:cs typeface="Times New Roman" panose="02020603050405020304" pitchFamily="18" charset="0"/>
              </a:rPr>
              <a:t> decision!</a:t>
            </a:r>
          </a:p>
          <a:p>
            <a:endParaRPr lang="hu-HU" dirty="0"/>
          </a:p>
        </p:txBody>
      </p:sp>
    </p:spTree>
    <p:extLst>
      <p:ext uri="{BB962C8B-B14F-4D97-AF65-F5344CB8AC3E}">
        <p14:creationId xmlns:p14="http://schemas.microsoft.com/office/powerpoint/2010/main" val="1335703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4294967295"/>
          </p:nvPr>
        </p:nvSpPr>
        <p:spPr>
          <a:xfrm>
            <a:off x="671457" y="262205"/>
            <a:ext cx="8322121" cy="4857750"/>
          </a:xfrm>
        </p:spPr>
        <p:txBody>
          <a:bodyPr/>
          <a:lstStyle/>
          <a:p>
            <a:pPr marL="0" indent="0">
              <a:spcBef>
                <a:spcPct val="0"/>
              </a:spcBef>
              <a:buNone/>
              <a:defRPr/>
            </a:pPr>
            <a:r>
              <a:rPr lang="hu-HU" b="1" dirty="0" err="1" smtClean="0">
                <a:solidFill>
                  <a:srgbClr val="660530"/>
                </a:solidFill>
                <a:latin typeface="Times New Roman" pitchFamily="18" charset="0"/>
                <a:cs typeface="Times New Roman" pitchFamily="18" charset="0"/>
              </a:rPr>
              <a:t>Steps</a:t>
            </a:r>
            <a:endParaRPr lang="en-GB" b="1" dirty="0">
              <a:solidFill>
                <a:srgbClr val="660530"/>
              </a:solidFill>
              <a:latin typeface="Times New Roman" pitchFamily="18" charset="0"/>
              <a:cs typeface="Times New Roman" pitchFamily="18" charset="0"/>
            </a:endParaRPr>
          </a:p>
        </p:txBody>
      </p:sp>
      <p:sp>
        <p:nvSpPr>
          <p:cNvPr id="5123" name="Rectangle 2"/>
          <p:cNvSpPr>
            <a:spLocks noChangeArrowheads="1"/>
          </p:cNvSpPr>
          <p:nvPr/>
        </p:nvSpPr>
        <p:spPr bwMode="auto">
          <a:xfrm>
            <a:off x="759403" y="262205"/>
            <a:ext cx="4404780" cy="533400"/>
          </a:xfrm>
          <a:prstGeom prst="rect">
            <a:avLst/>
          </a:prstGeom>
          <a:noFill/>
          <a:ln>
            <a:noFill/>
          </a:ln>
          <a:extLst/>
        </p:spPr>
        <p:txBody>
          <a:bodyPr anchor="ctr"/>
          <a:lstStyle/>
          <a:p>
            <a:pPr fontAlgn="base">
              <a:spcBef>
                <a:spcPct val="0"/>
              </a:spcBef>
              <a:spcAft>
                <a:spcPct val="0"/>
              </a:spcAft>
              <a:defRPr/>
            </a:pPr>
            <a:endParaRPr lang="en-GB" sz="3200" b="1" dirty="0">
              <a:solidFill>
                <a:srgbClr val="000066"/>
              </a:solidFill>
              <a:latin typeface="Times New Roman" pitchFamily="18" charset="0"/>
              <a:cs typeface="Times New Roman" pitchFamily="18" charset="0"/>
            </a:endParaRPr>
          </a:p>
        </p:txBody>
      </p:sp>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9403" y="941665"/>
            <a:ext cx="2327399" cy="855369"/>
          </a:xfrm>
          <a:prstGeom prst="rect">
            <a:avLst/>
          </a:prstGeom>
        </p:spPr>
      </p:pic>
      <p:sp>
        <p:nvSpPr>
          <p:cNvPr id="2" name="Szövegdoboz 1"/>
          <p:cNvSpPr txBox="1"/>
          <p:nvPr/>
        </p:nvSpPr>
        <p:spPr>
          <a:xfrm>
            <a:off x="2526141" y="3049135"/>
            <a:ext cx="7689439" cy="923330"/>
          </a:xfrm>
          <a:prstGeom prst="rect">
            <a:avLst/>
          </a:prstGeom>
          <a:noFill/>
        </p:spPr>
        <p:txBody>
          <a:bodyPr wrap="square" rtlCol="0">
            <a:spAutoFit/>
          </a:bodyPr>
          <a:lstStyle/>
          <a:p>
            <a:endParaRPr lang="hu-HU" dirty="0">
              <a:latin typeface="Times New Roman" panose="02020603050405020304" pitchFamily="18" charset="0"/>
              <a:cs typeface="Times New Roman" panose="02020603050405020304" pitchFamily="18" charset="0"/>
            </a:endParaRPr>
          </a:p>
          <a:p>
            <a:pPr marL="285750" indent="-285750">
              <a:buFontTx/>
              <a:buChar char="-"/>
            </a:pPr>
            <a:endParaRPr lang="hu-HU" dirty="0" smtClean="0">
              <a:latin typeface="Times New Roman" panose="02020603050405020304" pitchFamily="18" charset="0"/>
              <a:cs typeface="Times New Roman" panose="02020603050405020304" pitchFamily="18" charset="0"/>
            </a:endParaRPr>
          </a:p>
          <a:p>
            <a:endParaRPr lang="hu-HU" dirty="0"/>
          </a:p>
        </p:txBody>
      </p:sp>
      <p:pic>
        <p:nvPicPr>
          <p:cNvPr id="5" name="Kép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24400" y="0"/>
            <a:ext cx="2743200" cy="6858000"/>
          </a:xfrm>
          <a:prstGeom prst="rect">
            <a:avLst/>
          </a:prstGeom>
        </p:spPr>
      </p:pic>
      <p:sp>
        <p:nvSpPr>
          <p:cNvPr id="7" name="Jobb oldali kapcsos zárójel 6"/>
          <p:cNvSpPr/>
          <p:nvPr/>
        </p:nvSpPr>
        <p:spPr bwMode="auto">
          <a:xfrm>
            <a:off x="8085460" y="1152339"/>
            <a:ext cx="939645" cy="3322841"/>
          </a:xfrm>
          <a:prstGeom prst="rightBrace">
            <a:avLst/>
          </a:prstGeom>
          <a:ln w="38100">
            <a:solidFill>
              <a:srgbClr val="FF0000"/>
            </a:solidFill>
            <a:headEnd type="none" w="med" len="med"/>
            <a:tailEnd type="none" w="med" len="med"/>
          </a:ln>
        </p:spPr>
        <p:style>
          <a:lnRef idx="1">
            <a:schemeClr val="accent6"/>
          </a:lnRef>
          <a:fillRef idx="0">
            <a:schemeClr val="accent6"/>
          </a:fillRef>
          <a:effectRef idx="0">
            <a:schemeClr val="accent6"/>
          </a:effectRef>
          <a:fontRef idx="minor">
            <a:schemeClr val="tx1"/>
          </a:fontRef>
        </p:style>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hu-HU" sz="1400" b="1" i="0" u="none" strike="noStrike" cap="none" normalizeH="0" baseline="0" smtClean="0">
              <a:ln>
                <a:noFill/>
              </a:ln>
              <a:solidFill>
                <a:schemeClr val="tx1"/>
              </a:solidFill>
              <a:effectLst/>
              <a:latin typeface="Arial" charset="0"/>
            </a:endParaRPr>
          </a:p>
        </p:txBody>
      </p:sp>
      <p:sp>
        <p:nvSpPr>
          <p:cNvPr id="8" name="Jobb oldali kapcsos zárójel 7"/>
          <p:cNvSpPr/>
          <p:nvPr/>
        </p:nvSpPr>
        <p:spPr bwMode="auto">
          <a:xfrm rot="10800000">
            <a:off x="3370765" y="4070811"/>
            <a:ext cx="735775" cy="2601003"/>
          </a:xfrm>
          <a:prstGeom prst="rightBrace">
            <a:avLst/>
          </a:prstGeom>
          <a:ln w="38100">
            <a:solidFill>
              <a:srgbClr val="FF0000"/>
            </a:solidFill>
            <a:headEnd type="none" w="med" len="med"/>
            <a:tailEnd type="none" w="med" len="med"/>
          </a:ln>
        </p:spPr>
        <p:style>
          <a:lnRef idx="1">
            <a:schemeClr val="accent6"/>
          </a:lnRef>
          <a:fillRef idx="0">
            <a:schemeClr val="accent6"/>
          </a:fillRef>
          <a:effectRef idx="0">
            <a:schemeClr val="accent6"/>
          </a:effectRef>
          <a:fontRef idx="minor">
            <a:schemeClr val="tx1"/>
          </a:fontRef>
        </p:style>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endParaRPr kumimoji="0" lang="hu-HU" sz="1400" b="1" i="0" u="none" strike="noStrike" cap="none" normalizeH="0" baseline="0" smtClean="0">
              <a:ln>
                <a:noFill/>
              </a:ln>
              <a:solidFill>
                <a:schemeClr val="tx1"/>
              </a:solidFill>
              <a:effectLst/>
              <a:latin typeface="Arial" charset="0"/>
            </a:endParaRPr>
          </a:p>
        </p:txBody>
      </p:sp>
      <p:sp>
        <p:nvSpPr>
          <p:cNvPr id="9" name="Szövegdoboz 8"/>
          <p:cNvSpPr txBox="1"/>
          <p:nvPr/>
        </p:nvSpPr>
        <p:spPr>
          <a:xfrm>
            <a:off x="8781826" y="2404360"/>
            <a:ext cx="3410174" cy="646331"/>
          </a:xfrm>
          <a:prstGeom prst="rect">
            <a:avLst/>
          </a:prstGeom>
          <a:noFill/>
        </p:spPr>
        <p:txBody>
          <a:bodyPr wrap="square" rtlCol="0">
            <a:spAutoFit/>
          </a:bodyPr>
          <a:lstStyle/>
          <a:p>
            <a:pPr algn="ctr"/>
            <a:r>
              <a:rPr lang="hu-HU" b="1" dirty="0" smtClean="0">
                <a:latin typeface="Times New Roman" panose="02020603050405020304" pitchFamily="18" charset="0"/>
                <a:cs typeface="Times New Roman" panose="02020603050405020304" pitchFamily="18" charset="0"/>
              </a:rPr>
              <a:t>BEFORE THE INTERNSHIP: </a:t>
            </a:r>
          </a:p>
          <a:p>
            <a:pPr algn="ctr"/>
            <a:r>
              <a:rPr lang="hu-HU" b="1" dirty="0" smtClean="0">
                <a:latin typeface="Times New Roman" panose="02020603050405020304" pitchFamily="18" charset="0"/>
                <a:cs typeface="Times New Roman" panose="02020603050405020304" pitchFamily="18" charset="0"/>
              </a:rPr>
              <a:t>0-4.</a:t>
            </a:r>
            <a:endParaRPr lang="hu-HU" b="1" dirty="0">
              <a:latin typeface="Times New Roman" panose="02020603050405020304" pitchFamily="18" charset="0"/>
              <a:cs typeface="Times New Roman" panose="02020603050405020304" pitchFamily="18" charset="0"/>
            </a:endParaRPr>
          </a:p>
        </p:txBody>
      </p:sp>
      <p:sp>
        <p:nvSpPr>
          <p:cNvPr id="10" name="Szövegdoboz 9"/>
          <p:cNvSpPr txBox="1"/>
          <p:nvPr/>
        </p:nvSpPr>
        <p:spPr>
          <a:xfrm>
            <a:off x="495427" y="4294074"/>
            <a:ext cx="3410174" cy="646331"/>
          </a:xfrm>
          <a:prstGeom prst="rect">
            <a:avLst/>
          </a:prstGeom>
          <a:noFill/>
        </p:spPr>
        <p:txBody>
          <a:bodyPr wrap="square" rtlCol="0">
            <a:spAutoFit/>
          </a:bodyPr>
          <a:lstStyle/>
          <a:p>
            <a:pPr algn="ctr"/>
            <a:r>
              <a:rPr lang="hu-HU" b="1" dirty="0" smtClean="0">
                <a:latin typeface="Times New Roman" panose="02020603050405020304" pitchFamily="18" charset="0"/>
                <a:cs typeface="Times New Roman" panose="02020603050405020304" pitchFamily="18" charset="0"/>
              </a:rPr>
              <a:t>AFTER THE INTERNSHIP: </a:t>
            </a:r>
          </a:p>
          <a:p>
            <a:pPr algn="ctr"/>
            <a:r>
              <a:rPr lang="hu-HU" b="1" dirty="0" smtClean="0">
                <a:latin typeface="Times New Roman" panose="02020603050405020304" pitchFamily="18" charset="0"/>
                <a:cs typeface="Times New Roman" panose="02020603050405020304" pitchFamily="18" charset="0"/>
              </a:rPr>
              <a:t>5-7.</a:t>
            </a:r>
            <a:endParaRPr lang="hu-H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5572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4294967295"/>
          </p:nvPr>
        </p:nvSpPr>
        <p:spPr>
          <a:xfrm>
            <a:off x="2209801" y="1124744"/>
            <a:ext cx="8322121" cy="4857750"/>
          </a:xfrm>
        </p:spPr>
        <p:txBody>
          <a:bodyPr/>
          <a:lstStyle/>
          <a:p>
            <a:pPr eaLnBrk="1" hangingPunct="1"/>
            <a:endParaRPr lang="hu-HU" sz="2400" dirty="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a:p>
            <a:pPr eaLnBrk="1" hangingPunct="1"/>
            <a:endParaRPr lang="hu-HU" sz="2400" dirty="0" smtClean="0">
              <a:latin typeface="Times New Roman" panose="02020603050405020304" pitchFamily="18" charset="0"/>
              <a:cs typeface="Times New Roman" panose="02020603050405020304" pitchFamily="18" charset="0"/>
            </a:endParaRPr>
          </a:p>
          <a:p>
            <a:pPr eaLnBrk="1" hangingPunct="1"/>
            <a:endParaRPr lang="hu-HU" sz="2400" dirty="0" smtClean="0">
              <a:latin typeface="Times New Roman" panose="02020603050405020304" pitchFamily="18" charset="0"/>
              <a:cs typeface="Times New Roman" panose="02020603050405020304" pitchFamily="18" charset="0"/>
            </a:endParaRPr>
          </a:p>
          <a:p>
            <a:pPr eaLnBrk="1" hangingPunct="1"/>
            <a:endParaRPr lang="hu-HU" sz="2400" dirty="0">
              <a:latin typeface="Times New Roman" panose="02020603050405020304" pitchFamily="18" charset="0"/>
              <a:cs typeface="Times New Roman" panose="02020603050405020304" pitchFamily="18" charset="0"/>
            </a:endParaRPr>
          </a:p>
        </p:txBody>
      </p:sp>
      <p:sp>
        <p:nvSpPr>
          <p:cNvPr id="5123" name="Rectangle 2"/>
          <p:cNvSpPr>
            <a:spLocks noChangeArrowheads="1"/>
          </p:cNvSpPr>
          <p:nvPr/>
        </p:nvSpPr>
        <p:spPr bwMode="auto">
          <a:xfrm>
            <a:off x="759403" y="262205"/>
            <a:ext cx="4404780" cy="533400"/>
          </a:xfrm>
          <a:prstGeom prst="rect">
            <a:avLst/>
          </a:prstGeom>
          <a:noFill/>
          <a:ln>
            <a:noFill/>
          </a:ln>
          <a:extLst/>
        </p:spPr>
        <p:txBody>
          <a:bodyPr anchor="ctr"/>
          <a:lstStyle/>
          <a:p>
            <a:pPr fontAlgn="base">
              <a:spcBef>
                <a:spcPct val="0"/>
              </a:spcBef>
              <a:spcAft>
                <a:spcPct val="0"/>
              </a:spcAft>
              <a:defRPr/>
            </a:pPr>
            <a:r>
              <a:rPr lang="hu-HU" sz="3200" b="1" dirty="0" smtClean="0">
                <a:solidFill>
                  <a:srgbClr val="660530"/>
                </a:solidFill>
                <a:latin typeface="Times New Roman" pitchFamily="18" charset="0"/>
                <a:cs typeface="Times New Roman" pitchFamily="18" charset="0"/>
              </a:rPr>
              <a:t>0. </a:t>
            </a:r>
            <a:r>
              <a:rPr lang="en-US" sz="3200" b="1" dirty="0">
                <a:solidFill>
                  <a:srgbClr val="660530"/>
                </a:solidFill>
                <a:latin typeface="Times New Roman" pitchFamily="18" charset="0"/>
                <a:cs typeface="Times New Roman" pitchFamily="18" charset="0"/>
              </a:rPr>
              <a:t>Rules for the professional internship</a:t>
            </a:r>
            <a:endParaRPr lang="en-GB" sz="3200" b="1" dirty="0">
              <a:solidFill>
                <a:srgbClr val="660530"/>
              </a:solidFill>
              <a:latin typeface="Times New Roman" pitchFamily="18" charset="0"/>
              <a:cs typeface="Times New Roman" pitchFamily="18" charset="0"/>
            </a:endParaRPr>
          </a:p>
        </p:txBody>
      </p:sp>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6842" y="7903"/>
            <a:ext cx="2327399" cy="855369"/>
          </a:xfrm>
          <a:prstGeom prst="rect">
            <a:avLst/>
          </a:prstGeom>
        </p:spPr>
      </p:pic>
      <p:sp>
        <p:nvSpPr>
          <p:cNvPr id="2" name="Szövegdoboz 1"/>
          <p:cNvSpPr txBox="1"/>
          <p:nvPr/>
        </p:nvSpPr>
        <p:spPr>
          <a:xfrm>
            <a:off x="3260329" y="3336647"/>
            <a:ext cx="7689439" cy="646331"/>
          </a:xfrm>
          <a:prstGeom prst="rect">
            <a:avLst/>
          </a:prstGeom>
          <a:noFill/>
        </p:spPr>
        <p:txBody>
          <a:bodyPr wrap="square" rtlCol="0">
            <a:spAutoFit/>
          </a:bodyPr>
          <a:lstStyle/>
          <a:p>
            <a:endParaRPr lang="hu-HU" dirty="0">
              <a:latin typeface="Times New Roman" panose="02020603050405020304" pitchFamily="18" charset="0"/>
              <a:cs typeface="Times New Roman" panose="02020603050405020304" pitchFamily="18" charset="0"/>
            </a:endParaRPr>
          </a:p>
          <a:p>
            <a:pPr algn="ctr"/>
            <a:r>
              <a:rPr lang="hu-HU" dirty="0" err="1" smtClean="0">
                <a:latin typeface="Times New Roman" panose="02020603050405020304" pitchFamily="18" charset="0"/>
                <a:cs typeface="Times New Roman" panose="02020603050405020304" pitchFamily="18" charset="0"/>
              </a:rPr>
              <a:t>Please</a:t>
            </a:r>
            <a:r>
              <a:rPr lang="hu-HU" dirty="0" smtClean="0">
                <a:latin typeface="Times New Roman" panose="02020603050405020304" pitchFamily="18" charset="0"/>
                <a:cs typeface="Times New Roman" panose="02020603050405020304" pitchFamily="18" charset="0"/>
              </a:rPr>
              <a:t>, </a:t>
            </a:r>
            <a:r>
              <a:rPr lang="hu-HU" b="1" dirty="0" err="1" smtClean="0">
                <a:latin typeface="Times New Roman" panose="02020603050405020304" pitchFamily="18" charset="0"/>
                <a:cs typeface="Times New Roman" panose="02020603050405020304" pitchFamily="18" charset="0"/>
              </a:rPr>
              <a:t>read</a:t>
            </a:r>
            <a:r>
              <a:rPr lang="hu-HU" dirty="0" smtClean="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the</a:t>
            </a:r>
            <a:r>
              <a:rPr lang="hu-HU" dirty="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rules</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first</a:t>
            </a:r>
            <a:r>
              <a:rPr lang="hu-HU" dirty="0" smtClean="0">
                <a:latin typeface="Times New Roman" panose="02020603050405020304" pitchFamily="18" charset="0"/>
                <a:cs typeface="Times New Roman" panose="02020603050405020304" pitchFamily="18" charset="0"/>
              </a:rPr>
              <a:t>! </a:t>
            </a:r>
            <a:endParaRPr lang="hu-HU" dirty="0">
              <a:latin typeface="Times New Roman" panose="02020603050405020304" pitchFamily="18" charset="0"/>
              <a:cs typeface="Times New Roman" panose="02020603050405020304" pitchFamily="18" charset="0"/>
            </a:endParaRPr>
          </a:p>
        </p:txBody>
      </p:sp>
      <p:sp>
        <p:nvSpPr>
          <p:cNvPr id="12" name="Téglalapbuborék 11"/>
          <p:cNvSpPr/>
          <p:nvPr/>
        </p:nvSpPr>
        <p:spPr bwMode="auto">
          <a:xfrm>
            <a:off x="5489233" y="2577863"/>
            <a:ext cx="3652694" cy="369332"/>
          </a:xfrm>
          <a:prstGeom prst="wedgeRectCallout">
            <a:avLst>
              <a:gd name="adj1" fmla="val -90034"/>
              <a:gd name="adj2" fmla="val 3749"/>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hu-HU" dirty="0" smtClean="0">
                <a:latin typeface="Times New Roman" panose="02020603050405020304" pitchFamily="18" charset="0"/>
                <a:cs typeface="Times New Roman" panose="02020603050405020304" pitchFamily="18" charset="0"/>
              </a:rPr>
              <a:t>W</a:t>
            </a:r>
            <a:r>
              <a:rPr lang="en-US" dirty="0" smtClean="0">
                <a:latin typeface="Times New Roman" panose="02020603050405020304" pitchFamily="18" charset="0"/>
                <a:cs typeface="Times New Roman" panose="02020603050405020304" pitchFamily="18" charset="0"/>
              </a:rPr>
              <a:t>hat documents</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do</a:t>
            </a:r>
            <a:r>
              <a:rPr lang="hu-HU" dirty="0" smtClean="0">
                <a:latin typeface="Times New Roman" panose="02020603050405020304" pitchFamily="18" charset="0"/>
                <a:cs typeface="Times New Roman" panose="02020603050405020304" pitchFamily="18" charset="0"/>
              </a:rPr>
              <a:t> I</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need to </a:t>
            </a:r>
            <a:r>
              <a:rPr lang="en-US" dirty="0" smtClean="0">
                <a:latin typeface="Times New Roman" panose="02020603050405020304" pitchFamily="18" charset="0"/>
                <a:cs typeface="Times New Roman" panose="02020603050405020304" pitchFamily="18" charset="0"/>
              </a:rPr>
              <a:t>fill</a:t>
            </a:r>
            <a:r>
              <a:rPr lang="hu-HU" dirty="0" smtClean="0">
                <a:latin typeface="Times New Roman" panose="02020603050405020304" pitchFamily="18" charset="0"/>
                <a:cs typeface="Times New Roman" panose="02020603050405020304" pitchFamily="18" charset="0"/>
              </a:rPr>
              <a:t> out</a:t>
            </a:r>
            <a:r>
              <a:rPr lang="en-US" dirty="0" smtClean="0">
                <a:latin typeface="Times New Roman" panose="02020603050405020304" pitchFamily="18" charset="0"/>
                <a:cs typeface="Times New Roman" panose="02020603050405020304" pitchFamily="18" charset="0"/>
              </a:rPr>
              <a:t>?</a:t>
            </a:r>
            <a:endParaRPr lang="hu-HU" dirty="0">
              <a:latin typeface="Times New Roman" panose="02020603050405020304" pitchFamily="18" charset="0"/>
              <a:cs typeface="Times New Roman" panose="02020603050405020304" pitchFamily="18" charset="0"/>
            </a:endParaRPr>
          </a:p>
        </p:txBody>
      </p:sp>
      <p:pic>
        <p:nvPicPr>
          <p:cNvPr id="5" name="Kép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0541" y="4250432"/>
            <a:ext cx="2029017" cy="2029017"/>
          </a:xfrm>
          <a:prstGeom prst="rect">
            <a:avLst/>
          </a:prstGeom>
        </p:spPr>
      </p:pic>
      <p:pic>
        <p:nvPicPr>
          <p:cNvPr id="3" name="Kép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43670" y="1209312"/>
            <a:ext cx="2773666" cy="2773666"/>
          </a:xfrm>
          <a:prstGeom prst="rect">
            <a:avLst/>
          </a:prstGeom>
        </p:spPr>
      </p:pic>
    </p:spTree>
    <p:extLst>
      <p:ext uri="{BB962C8B-B14F-4D97-AF65-F5344CB8AC3E}">
        <p14:creationId xmlns:p14="http://schemas.microsoft.com/office/powerpoint/2010/main" val="160686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Kép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86356" y="1676492"/>
            <a:ext cx="1485088" cy="1485088"/>
          </a:xfrm>
          <a:prstGeom prst="rect">
            <a:avLst/>
          </a:prstGeom>
        </p:spPr>
      </p:pic>
      <p:sp>
        <p:nvSpPr>
          <p:cNvPr id="15" name="Téglalapbuborék 14"/>
          <p:cNvSpPr/>
          <p:nvPr/>
        </p:nvSpPr>
        <p:spPr bwMode="auto">
          <a:xfrm>
            <a:off x="3633446" y="3872508"/>
            <a:ext cx="2788032" cy="1200329"/>
          </a:xfrm>
          <a:prstGeom prst="wedgeRectCallout">
            <a:avLst>
              <a:gd name="adj1" fmla="val -52300"/>
              <a:gd name="adj2" fmla="val -166983"/>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hu-HU" dirty="0">
                <a:solidFill>
                  <a:schemeClr val="tx1"/>
                </a:solidFill>
                <a:latin typeface="Times New Roman" panose="02020603050405020304" pitchFamily="18" charset="0"/>
                <a:cs typeface="Times New Roman" panose="02020603050405020304" pitchFamily="18" charset="0"/>
              </a:rPr>
              <a:t>T</a:t>
            </a:r>
            <a:r>
              <a:rPr lang="en-US" dirty="0">
                <a:solidFill>
                  <a:schemeClr val="tx1"/>
                </a:solidFill>
                <a:latin typeface="Times New Roman" panose="02020603050405020304" pitchFamily="18" charset="0"/>
                <a:cs typeface="Times New Roman" panose="02020603050405020304" pitchFamily="18" charset="0"/>
              </a:rPr>
              <a:t>he </a:t>
            </a:r>
            <a:r>
              <a:rPr lang="hu-HU" dirty="0" err="1" smtClean="0">
                <a:solidFill>
                  <a:schemeClr val="tx1"/>
                </a:solidFill>
                <a:latin typeface="Times New Roman" panose="02020603050405020304" pitchFamily="18" charset="0"/>
                <a:cs typeface="Times New Roman" panose="02020603050405020304" pitchFamily="18" charset="0"/>
              </a:rPr>
              <a:t>organization</a:t>
            </a:r>
            <a:r>
              <a:rPr lang="en-US" dirty="0" smtClean="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doesn</a:t>
            </a:r>
            <a:r>
              <a:rPr lang="hu-HU" dirty="0">
                <a:solidFill>
                  <a:schemeClr val="tx1"/>
                </a:solidFill>
                <a:latin typeface="Times New Roman" panose="02020603050405020304" pitchFamily="18" charset="0"/>
                <a:cs typeface="Times New Roman" panose="02020603050405020304" pitchFamily="18" charset="0"/>
              </a:rPr>
              <a:t>’</a:t>
            </a:r>
            <a:r>
              <a:rPr lang="en-US" dirty="0">
                <a:solidFill>
                  <a:schemeClr val="tx1"/>
                </a:solidFill>
                <a:latin typeface="Times New Roman" panose="02020603050405020304" pitchFamily="18" charset="0"/>
                <a:cs typeface="Times New Roman" panose="02020603050405020304" pitchFamily="18" charset="0"/>
              </a:rPr>
              <a:t>t sign the </a:t>
            </a:r>
            <a:r>
              <a:rPr lang="hu-HU" dirty="0" err="1">
                <a:solidFill>
                  <a:schemeClr val="tx1"/>
                </a:solidFill>
                <a:latin typeface="Times New Roman" panose="02020603050405020304" pitchFamily="18" charset="0"/>
                <a:cs typeface="Times New Roman" panose="02020603050405020304" pitchFamily="18" charset="0"/>
              </a:rPr>
              <a:t>cooperation</a:t>
            </a:r>
            <a:r>
              <a:rPr lang="hu-HU" dirty="0">
                <a:solidFill>
                  <a:schemeClr val="tx1"/>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agreement. </a:t>
            </a:r>
            <a:r>
              <a:rPr lang="hu-HU" b="1" dirty="0">
                <a:solidFill>
                  <a:schemeClr val="tx1"/>
                </a:solidFill>
                <a:latin typeface="Times New Roman" panose="02020603050405020304" pitchFamily="18" charset="0"/>
                <a:cs typeface="Times New Roman" panose="02020603050405020304" pitchFamily="18" charset="0"/>
              </a:rPr>
              <a:t>W</a:t>
            </a:r>
            <a:r>
              <a:rPr lang="en-US" b="1" dirty="0">
                <a:solidFill>
                  <a:schemeClr val="tx1"/>
                </a:solidFill>
                <a:latin typeface="Times New Roman" panose="02020603050405020304" pitchFamily="18" charset="0"/>
                <a:cs typeface="Times New Roman" panose="02020603050405020304" pitchFamily="18" charset="0"/>
              </a:rPr>
              <a:t>hat </a:t>
            </a:r>
            <a:r>
              <a:rPr lang="hu-HU" b="1" dirty="0" err="1">
                <a:solidFill>
                  <a:schemeClr val="tx1"/>
                </a:solidFill>
                <a:latin typeface="Times New Roman" panose="02020603050405020304" pitchFamily="18" charset="0"/>
                <a:cs typeface="Times New Roman" panose="02020603050405020304" pitchFamily="18" charset="0"/>
              </a:rPr>
              <a:t>can</a:t>
            </a:r>
            <a:r>
              <a:rPr lang="hu-HU" b="1" dirty="0">
                <a:solidFill>
                  <a:schemeClr val="tx1"/>
                </a:solidFill>
                <a:latin typeface="Times New Roman" panose="02020603050405020304" pitchFamily="18" charset="0"/>
                <a:cs typeface="Times New Roman" panose="02020603050405020304" pitchFamily="18" charset="0"/>
              </a:rPr>
              <a:t> I </a:t>
            </a:r>
            <a:r>
              <a:rPr lang="hu-HU" b="1" dirty="0" err="1">
                <a:solidFill>
                  <a:schemeClr val="tx1"/>
                </a:solidFill>
                <a:latin typeface="Times New Roman" panose="02020603050405020304" pitchFamily="18" charset="0"/>
                <a:cs typeface="Times New Roman" panose="02020603050405020304" pitchFamily="18" charset="0"/>
              </a:rPr>
              <a:t>do</a:t>
            </a:r>
            <a:r>
              <a:rPr lang="en-US" dirty="0" smtClean="0">
                <a:solidFill>
                  <a:schemeClr val="tx1"/>
                </a:solidFill>
                <a:latin typeface="Times New Roman" panose="02020603050405020304" pitchFamily="18" charset="0"/>
                <a:cs typeface="Times New Roman" panose="02020603050405020304" pitchFamily="18" charset="0"/>
              </a:rPr>
              <a:t>?</a:t>
            </a:r>
            <a:endParaRPr lang="hu-HU" dirty="0" smtClean="0">
              <a:solidFill>
                <a:schemeClr val="tx1"/>
              </a:solidFill>
              <a:latin typeface="Times New Roman" panose="02020603050405020304" pitchFamily="18" charset="0"/>
              <a:cs typeface="Times New Roman" panose="02020603050405020304" pitchFamily="18" charset="0"/>
            </a:endParaRPr>
          </a:p>
          <a:p>
            <a:endParaRPr lang="hu-HU" b="1" dirty="0">
              <a:solidFill>
                <a:srgbClr val="FF0000"/>
              </a:solidFill>
              <a:latin typeface="Times New Roman" panose="02020603050405020304" pitchFamily="18" charset="0"/>
              <a:cs typeface="Times New Roman" panose="02020603050405020304" pitchFamily="18" charset="0"/>
            </a:endParaRPr>
          </a:p>
        </p:txBody>
      </p:sp>
      <p:sp>
        <p:nvSpPr>
          <p:cNvPr id="5123" name="Rectangle 2"/>
          <p:cNvSpPr>
            <a:spLocks noChangeArrowheads="1"/>
          </p:cNvSpPr>
          <p:nvPr/>
        </p:nvSpPr>
        <p:spPr bwMode="auto">
          <a:xfrm>
            <a:off x="884378" y="218397"/>
            <a:ext cx="6771064" cy="533400"/>
          </a:xfrm>
          <a:prstGeom prst="rect">
            <a:avLst/>
          </a:prstGeom>
          <a:noFill/>
          <a:ln>
            <a:noFill/>
          </a:ln>
          <a:extLst/>
        </p:spPr>
        <p:txBody>
          <a:bodyPr anchor="ctr"/>
          <a:lstStyle/>
          <a:p>
            <a:pPr fontAlgn="base">
              <a:spcBef>
                <a:spcPct val="0"/>
              </a:spcBef>
              <a:spcAft>
                <a:spcPct val="0"/>
              </a:spcAft>
              <a:defRPr/>
            </a:pPr>
            <a:r>
              <a:rPr lang="hu-HU" sz="3200" b="1" dirty="0" smtClean="0">
                <a:solidFill>
                  <a:srgbClr val="660530"/>
                </a:solidFill>
                <a:latin typeface="Times New Roman" pitchFamily="18" charset="0"/>
                <a:cs typeface="Times New Roman" pitchFamily="18" charset="0"/>
              </a:rPr>
              <a:t>1. </a:t>
            </a:r>
            <a:r>
              <a:rPr lang="en-US" sz="3200" b="1" dirty="0">
                <a:solidFill>
                  <a:srgbClr val="660530"/>
                </a:solidFill>
                <a:latin typeface="Times New Roman" pitchFamily="18" charset="0"/>
                <a:cs typeface="Times New Roman" pitchFamily="18" charset="0"/>
              </a:rPr>
              <a:t>Cooperation Agreement </a:t>
            </a:r>
            <a:r>
              <a:rPr lang="hu-HU" sz="3200" b="1" dirty="0" smtClean="0">
                <a:solidFill>
                  <a:srgbClr val="660530"/>
                </a:solidFill>
                <a:latin typeface="Times New Roman" pitchFamily="18" charset="0"/>
                <a:cs typeface="Times New Roman" pitchFamily="18" charset="0"/>
              </a:rPr>
              <a:t>(3 </a:t>
            </a:r>
            <a:r>
              <a:rPr lang="hu-HU" sz="3200" b="1" dirty="0" err="1" smtClean="0">
                <a:solidFill>
                  <a:srgbClr val="660530"/>
                </a:solidFill>
                <a:latin typeface="Times New Roman" pitchFamily="18" charset="0"/>
                <a:cs typeface="Times New Roman" pitchFamily="18" charset="0"/>
              </a:rPr>
              <a:t>copies</a:t>
            </a:r>
            <a:r>
              <a:rPr lang="hu-HU" sz="3200" b="1" dirty="0" smtClean="0">
                <a:solidFill>
                  <a:srgbClr val="660530"/>
                </a:solidFill>
                <a:latin typeface="Times New Roman" pitchFamily="18" charset="0"/>
                <a:cs typeface="Times New Roman" pitchFamily="18" charset="0"/>
              </a:rPr>
              <a:t>)</a:t>
            </a:r>
            <a:endParaRPr lang="en-GB" sz="3200" b="1" dirty="0">
              <a:solidFill>
                <a:srgbClr val="660530"/>
              </a:solidFill>
              <a:latin typeface="Times New Roman" pitchFamily="18" charset="0"/>
              <a:cs typeface="Times New Roman" pitchFamily="18" charset="0"/>
            </a:endParaRPr>
          </a:p>
        </p:txBody>
      </p:sp>
      <p:pic>
        <p:nvPicPr>
          <p:cNvPr id="4" name="Kép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56859" y="206275"/>
            <a:ext cx="2327399" cy="855369"/>
          </a:xfrm>
          <a:prstGeom prst="rect">
            <a:avLst/>
          </a:prstGeom>
        </p:spPr>
      </p:pic>
      <p:sp>
        <p:nvSpPr>
          <p:cNvPr id="9" name="Téglalapbuborék 8"/>
          <p:cNvSpPr/>
          <p:nvPr/>
        </p:nvSpPr>
        <p:spPr bwMode="auto">
          <a:xfrm>
            <a:off x="6791458" y="3549342"/>
            <a:ext cx="2257974" cy="1477328"/>
          </a:xfrm>
          <a:prstGeom prst="wedgeRectCallout">
            <a:avLst>
              <a:gd name="adj1" fmla="val -97957"/>
              <a:gd name="adj2" fmla="val -113855"/>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smtClean="0">
                <a:latin typeface="Times New Roman" panose="02020603050405020304" pitchFamily="18" charset="0"/>
                <a:cs typeface="Times New Roman" panose="02020603050405020304" pitchFamily="18" charset="0"/>
              </a:rPr>
              <a:t>When </a:t>
            </a:r>
            <a:r>
              <a:rPr lang="en-US" dirty="0">
                <a:latin typeface="Times New Roman" panose="02020603050405020304" pitchFamily="18" charset="0"/>
                <a:cs typeface="Times New Roman" panose="02020603050405020304" pitchFamily="18" charset="0"/>
              </a:rPr>
              <a:t>will the </a:t>
            </a:r>
            <a:r>
              <a:rPr lang="hu-HU" dirty="0" smtClean="0">
                <a:latin typeface="Times New Roman" panose="02020603050405020304" pitchFamily="18" charset="0"/>
                <a:cs typeface="Times New Roman" panose="02020603050405020304" pitchFamily="18" charset="0"/>
              </a:rPr>
              <a:t>D</a:t>
            </a:r>
            <a:r>
              <a:rPr lang="en-US" dirty="0" err="1" smtClean="0">
                <a:latin typeface="Times New Roman" panose="02020603050405020304" pitchFamily="18" charset="0"/>
                <a:cs typeface="Times New Roman" panose="02020603050405020304" pitchFamily="18" charset="0"/>
              </a:rPr>
              <a:t>ean</a:t>
            </a:r>
            <a:r>
              <a:rPr lang="en-US" dirty="0" smtClean="0">
                <a:latin typeface="Times New Roman" panose="02020603050405020304" pitchFamily="18" charset="0"/>
                <a:cs typeface="Times New Roman" panose="02020603050405020304" pitchFamily="18" charset="0"/>
              </a:rPr>
              <a:t> </a:t>
            </a:r>
            <a:r>
              <a:rPr lang="hu-HU" dirty="0" smtClean="0">
                <a:latin typeface="Times New Roman" panose="02020603050405020304" pitchFamily="18" charset="0"/>
                <a:cs typeface="Times New Roman" panose="02020603050405020304" pitchFamily="18" charset="0"/>
              </a:rPr>
              <a:t>and </a:t>
            </a:r>
            <a:r>
              <a:rPr lang="en-US" dirty="0">
                <a:latin typeface="Times New Roman" panose="02020603050405020304" pitchFamily="18" charset="0"/>
                <a:cs typeface="Times New Roman" panose="02020603050405020304" pitchFamily="18" charset="0"/>
              </a:rPr>
              <a:t>Financial Counter-Signatory </a:t>
            </a:r>
            <a:r>
              <a:rPr lang="en-US" b="1" dirty="0" smtClean="0">
                <a:latin typeface="Times New Roman" panose="02020603050405020304" pitchFamily="18" charset="0"/>
                <a:cs typeface="Times New Roman" panose="02020603050405020304" pitchFamily="18" charset="0"/>
              </a:rPr>
              <a:t>sign</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the</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cooperation</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agreements</a:t>
            </a:r>
            <a:r>
              <a:rPr lang="en-US" dirty="0" smtClean="0">
                <a:latin typeface="Times New Roman" panose="02020603050405020304" pitchFamily="18" charset="0"/>
                <a:cs typeface="Times New Roman" panose="02020603050405020304" pitchFamily="18" charset="0"/>
              </a:rPr>
              <a:t>?</a:t>
            </a:r>
            <a:endParaRPr lang="hu-HU" dirty="0" smtClean="0">
              <a:latin typeface="Times New Roman" panose="02020603050405020304" pitchFamily="18" charset="0"/>
              <a:cs typeface="Times New Roman" panose="02020603050405020304" pitchFamily="18" charset="0"/>
            </a:endParaRPr>
          </a:p>
        </p:txBody>
      </p:sp>
      <p:sp>
        <p:nvSpPr>
          <p:cNvPr id="13" name="Téglalapbuborék 12"/>
          <p:cNvSpPr/>
          <p:nvPr/>
        </p:nvSpPr>
        <p:spPr bwMode="auto">
          <a:xfrm>
            <a:off x="574629" y="3964841"/>
            <a:ext cx="3003314" cy="923330"/>
          </a:xfrm>
          <a:prstGeom prst="wedgeRectCallout">
            <a:avLst>
              <a:gd name="adj1" fmla="val -22012"/>
              <a:gd name="adj2" fmla="val -174727"/>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hu-HU" dirty="0" err="1" smtClean="0">
                <a:solidFill>
                  <a:schemeClr val="tx1"/>
                </a:solidFill>
                <a:latin typeface="Times New Roman" panose="02020603050405020304" pitchFamily="18" charset="0"/>
                <a:cs typeface="Times New Roman" panose="02020603050405020304" pitchFamily="18" charset="0"/>
              </a:rPr>
              <a:t>Can</a:t>
            </a:r>
            <a:r>
              <a:rPr lang="hu-HU" dirty="0" smtClean="0">
                <a:solidFill>
                  <a:schemeClr val="tx1"/>
                </a:solidFill>
                <a:latin typeface="Times New Roman" panose="02020603050405020304" pitchFamily="18" charset="0"/>
                <a:cs typeface="Times New Roman" panose="02020603050405020304" pitchFamily="18" charset="0"/>
              </a:rPr>
              <a:t> </a:t>
            </a:r>
            <a:r>
              <a:rPr lang="hu-HU" dirty="0" err="1" smtClean="0">
                <a:solidFill>
                  <a:schemeClr val="tx1"/>
                </a:solidFill>
                <a:latin typeface="Times New Roman" panose="02020603050405020304" pitchFamily="18" charset="0"/>
                <a:cs typeface="Times New Roman" panose="02020603050405020304" pitchFamily="18" charset="0"/>
              </a:rPr>
              <a:t>you</a:t>
            </a:r>
            <a:r>
              <a:rPr lang="hu-HU" dirty="0" smtClean="0">
                <a:solidFill>
                  <a:schemeClr val="tx1"/>
                </a:solidFill>
                <a:latin typeface="Times New Roman" panose="02020603050405020304" pitchFamily="18" charset="0"/>
                <a:cs typeface="Times New Roman" panose="02020603050405020304" pitchFamily="18" charset="0"/>
              </a:rPr>
              <a:t> </a:t>
            </a:r>
            <a:r>
              <a:rPr lang="hu-HU" dirty="0" err="1" smtClean="0">
                <a:solidFill>
                  <a:schemeClr val="tx1"/>
                </a:solidFill>
                <a:latin typeface="Times New Roman" panose="02020603050405020304" pitchFamily="18" charset="0"/>
                <a:cs typeface="Times New Roman" panose="02020603050405020304" pitchFamily="18" charset="0"/>
              </a:rPr>
              <a:t>check</a:t>
            </a:r>
            <a:r>
              <a:rPr lang="en-US" dirty="0" smtClean="0">
                <a:solidFill>
                  <a:schemeClr val="tx1"/>
                </a:solidFill>
                <a:latin typeface="Times New Roman" panose="02020603050405020304" pitchFamily="18" charset="0"/>
                <a:cs typeface="Times New Roman" panose="02020603050405020304" pitchFamily="18" charset="0"/>
              </a:rPr>
              <a:t> </a:t>
            </a:r>
            <a:r>
              <a:rPr lang="hu-HU" dirty="0" err="1" smtClean="0">
                <a:solidFill>
                  <a:schemeClr val="tx1"/>
                </a:solidFill>
                <a:latin typeface="Times New Roman" panose="02020603050405020304" pitchFamily="18" charset="0"/>
                <a:cs typeface="Times New Roman" panose="02020603050405020304" pitchFamily="18" charset="0"/>
              </a:rPr>
              <a:t>if</a:t>
            </a:r>
            <a:r>
              <a:rPr lang="hu-HU" dirty="0" smtClean="0">
                <a:solidFill>
                  <a:schemeClr val="tx1"/>
                </a:solidFill>
                <a:latin typeface="Times New Roman" panose="02020603050405020304" pitchFamily="18" charset="0"/>
                <a:cs typeface="Times New Roman" panose="02020603050405020304" pitchFamily="18" charset="0"/>
              </a:rPr>
              <a:t> </a:t>
            </a:r>
            <a:r>
              <a:rPr lang="en-US" dirty="0" smtClean="0">
                <a:solidFill>
                  <a:schemeClr val="tx1"/>
                </a:solidFill>
                <a:latin typeface="Times New Roman" panose="02020603050405020304" pitchFamily="18" charset="0"/>
                <a:cs typeface="Times New Roman" panose="02020603050405020304" pitchFamily="18" charset="0"/>
              </a:rPr>
              <a:t>there </a:t>
            </a:r>
            <a:r>
              <a:rPr lang="en-US" dirty="0">
                <a:solidFill>
                  <a:schemeClr val="tx1"/>
                </a:solidFill>
                <a:latin typeface="Times New Roman" panose="02020603050405020304" pitchFamily="18" charset="0"/>
                <a:cs typeface="Times New Roman" panose="02020603050405020304" pitchFamily="18" charset="0"/>
              </a:rPr>
              <a:t>is a </a:t>
            </a:r>
            <a:r>
              <a:rPr lang="en-US" b="1" dirty="0">
                <a:solidFill>
                  <a:schemeClr val="tx1"/>
                </a:solidFill>
                <a:latin typeface="Times New Roman" panose="02020603050405020304" pitchFamily="18" charset="0"/>
                <a:cs typeface="Times New Roman" panose="02020603050405020304" pitchFamily="18" charset="0"/>
              </a:rPr>
              <a:t>valid</a:t>
            </a:r>
            <a:r>
              <a:rPr lang="en-US" dirty="0">
                <a:solidFill>
                  <a:schemeClr val="tx1"/>
                </a:solidFill>
                <a:latin typeface="Times New Roman" panose="02020603050405020304" pitchFamily="18" charset="0"/>
                <a:cs typeface="Times New Roman" panose="02020603050405020304" pitchFamily="18" charset="0"/>
              </a:rPr>
              <a:t> </a:t>
            </a:r>
            <a:r>
              <a:rPr lang="hu-HU" dirty="0" err="1">
                <a:solidFill>
                  <a:schemeClr val="tx1"/>
                </a:solidFill>
                <a:latin typeface="Times New Roman" panose="02020603050405020304" pitchFamily="18" charset="0"/>
                <a:cs typeface="Times New Roman" panose="02020603050405020304" pitchFamily="18" charset="0"/>
              </a:rPr>
              <a:t>cooperation</a:t>
            </a:r>
            <a:r>
              <a:rPr lang="hu-HU" dirty="0">
                <a:solidFill>
                  <a:schemeClr val="tx1"/>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agreement with the company</a:t>
            </a:r>
            <a:r>
              <a:rPr lang="en-US" dirty="0" smtClean="0">
                <a:solidFill>
                  <a:schemeClr val="tx1"/>
                </a:solidFill>
                <a:latin typeface="Times New Roman" panose="02020603050405020304" pitchFamily="18" charset="0"/>
                <a:cs typeface="Times New Roman" panose="02020603050405020304" pitchFamily="18" charset="0"/>
              </a:rPr>
              <a:t>?</a:t>
            </a:r>
            <a:endParaRPr lang="hu-HU" dirty="0">
              <a:latin typeface="Times New Roman" panose="02020603050405020304" pitchFamily="18" charset="0"/>
              <a:cs typeface="Times New Roman" panose="02020603050405020304" pitchFamily="18" charset="0"/>
            </a:endParaRPr>
          </a:p>
        </p:txBody>
      </p:sp>
      <p:pic>
        <p:nvPicPr>
          <p:cNvPr id="18" name="Picture 2" descr="pipa - Majoros Melinda - Önismeret Nőknek"/>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86356" y="4565005"/>
            <a:ext cx="832566" cy="832566"/>
          </a:xfrm>
          <a:prstGeom prst="rect">
            <a:avLst/>
          </a:prstGeom>
          <a:noFill/>
          <a:extLst>
            <a:ext uri="{909E8E84-426E-40DD-AFC4-6F175D3DCCD1}">
              <a14:hiddenFill xmlns:a14="http://schemas.microsoft.com/office/drawing/2010/main">
                <a:solidFill>
                  <a:srgbClr val="FFFFFF"/>
                </a:solidFill>
              </a14:hiddenFill>
            </a:ext>
          </a:extLst>
        </p:spPr>
      </p:pic>
      <p:cxnSp>
        <p:nvCxnSpPr>
          <p:cNvPr id="19" name="Egyenes összekötő 18"/>
          <p:cNvCxnSpPr/>
          <p:nvPr/>
        </p:nvCxnSpPr>
        <p:spPr bwMode="auto">
          <a:xfrm>
            <a:off x="3577943" y="3861735"/>
            <a:ext cx="2843535" cy="1211102"/>
          </a:xfrm>
          <a:prstGeom prst="line">
            <a:avLst/>
          </a:prstGeom>
          <a:noFill/>
          <a:ln w="38100" cap="flat" cmpd="sng" algn="ctr">
            <a:solidFill>
              <a:srgbClr val="FF0000"/>
            </a:solidFill>
            <a:prstDash val="solid"/>
            <a:round/>
            <a:headEnd type="none" w="med" len="med"/>
            <a:tailEnd type="none" w="med" len="med"/>
          </a:ln>
          <a:effectLst/>
        </p:spPr>
      </p:cxnSp>
      <p:pic>
        <p:nvPicPr>
          <p:cNvPr id="20" name="Kép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20331" y="4981288"/>
            <a:ext cx="1400228" cy="1400228"/>
          </a:xfrm>
          <a:prstGeom prst="rect">
            <a:avLst/>
          </a:prstGeom>
        </p:spPr>
      </p:pic>
      <p:pic>
        <p:nvPicPr>
          <p:cNvPr id="21" name="Kép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14814" y="1562949"/>
            <a:ext cx="1485088" cy="1485088"/>
          </a:xfrm>
          <a:prstGeom prst="rect">
            <a:avLst/>
          </a:prstGeom>
        </p:spPr>
      </p:pic>
      <p:sp>
        <p:nvSpPr>
          <p:cNvPr id="22" name="Téglalapbuborék 21"/>
          <p:cNvSpPr/>
          <p:nvPr/>
        </p:nvSpPr>
        <p:spPr bwMode="auto">
          <a:xfrm>
            <a:off x="9638357" y="3882627"/>
            <a:ext cx="2257974" cy="646331"/>
          </a:xfrm>
          <a:prstGeom prst="wedgeRectCallout">
            <a:avLst>
              <a:gd name="adj1" fmla="val -69232"/>
              <a:gd name="adj2" fmla="val -179831"/>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hu-HU" b="1" dirty="0">
                <a:latin typeface="Times New Roman" panose="02020603050405020304" pitchFamily="18" charset="0"/>
                <a:cs typeface="Times New Roman" panose="02020603050405020304" pitchFamily="18" charset="0"/>
              </a:rPr>
              <a:t>W</a:t>
            </a:r>
            <a:r>
              <a:rPr lang="en-US" b="1" dirty="0">
                <a:latin typeface="Times New Roman" panose="02020603050405020304" pitchFamily="18" charset="0"/>
                <a:cs typeface="Times New Roman" panose="02020603050405020304" pitchFamily="18" charset="0"/>
              </a:rPr>
              <a:t>here </a:t>
            </a:r>
            <a:r>
              <a:rPr lang="hu-HU" dirty="0" err="1">
                <a:latin typeface="Times New Roman" panose="02020603050405020304" pitchFamily="18" charset="0"/>
                <a:cs typeface="Times New Roman" panose="02020603050405020304" pitchFamily="18" charset="0"/>
              </a:rPr>
              <a:t>should</a:t>
            </a:r>
            <a:r>
              <a:rPr lang="hu-H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documents be sent</a:t>
            </a:r>
            <a:r>
              <a:rPr lang="en-US" dirty="0" smtClean="0">
                <a:latin typeface="Times New Roman" panose="02020603050405020304" pitchFamily="18" charset="0"/>
                <a:cs typeface="Times New Roman" panose="02020603050405020304" pitchFamily="18" charset="0"/>
              </a:rPr>
              <a:t>?</a:t>
            </a:r>
            <a:endParaRPr lang="hu-HU" dirty="0">
              <a:latin typeface="Times New Roman" panose="02020603050405020304" pitchFamily="18" charset="0"/>
              <a:cs typeface="Times New Roman" panose="02020603050405020304" pitchFamily="18" charset="0"/>
            </a:endParaRPr>
          </a:p>
        </p:txBody>
      </p:sp>
      <p:pic>
        <p:nvPicPr>
          <p:cNvPr id="17" name="Kép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57321" y="1205378"/>
            <a:ext cx="1349455" cy="1349455"/>
          </a:xfrm>
          <a:prstGeom prst="rect">
            <a:avLst/>
          </a:prstGeom>
        </p:spPr>
      </p:pic>
      <p:pic>
        <p:nvPicPr>
          <p:cNvPr id="23" name="Kép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25751" y="1205377"/>
            <a:ext cx="1349455" cy="1349455"/>
          </a:xfrm>
          <a:prstGeom prst="rect">
            <a:avLst/>
          </a:prstGeom>
        </p:spPr>
      </p:pic>
    </p:spTree>
    <p:extLst>
      <p:ext uri="{BB962C8B-B14F-4D97-AF65-F5344CB8AC3E}">
        <p14:creationId xmlns:p14="http://schemas.microsoft.com/office/powerpoint/2010/main" val="5038881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1000"/>
                                        <p:tgtEl>
                                          <p:spTgt spid="18"/>
                                        </p:tgtEl>
                                      </p:cBhvr>
                                    </p:animEffect>
                                    <p:anim calcmode="lin" valueType="num">
                                      <p:cBhvr>
                                        <p:cTn id="19" dur="1000" fill="hold"/>
                                        <p:tgtEl>
                                          <p:spTgt spid="18"/>
                                        </p:tgtEl>
                                        <p:attrNameLst>
                                          <p:attrName>ppt_x</p:attrName>
                                        </p:attrNameLst>
                                      </p:cBhvr>
                                      <p:tavLst>
                                        <p:tav tm="0">
                                          <p:val>
                                            <p:strVal val="#ppt_x"/>
                                          </p:val>
                                        </p:tav>
                                        <p:tav tm="100000">
                                          <p:val>
                                            <p:strVal val="#ppt_x"/>
                                          </p:val>
                                        </p:tav>
                                      </p:tavLst>
                                    </p:anim>
                                    <p:anim calcmode="lin" valueType="num">
                                      <p:cBhvr>
                                        <p:cTn id="2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42" presetClass="entr" presetSubtype="0"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1000"/>
                                        <p:tgtEl>
                                          <p:spTgt spid="9"/>
                                        </p:tgtEl>
                                      </p:cBhvr>
                                    </p:animEffect>
                                    <p:anim calcmode="lin" valueType="num">
                                      <p:cBhvr>
                                        <p:cTn id="49" dur="1000" fill="hold"/>
                                        <p:tgtEl>
                                          <p:spTgt spid="9"/>
                                        </p:tgtEl>
                                        <p:attrNameLst>
                                          <p:attrName>ppt_x</p:attrName>
                                        </p:attrNameLst>
                                      </p:cBhvr>
                                      <p:tavLst>
                                        <p:tav tm="0">
                                          <p:val>
                                            <p:strVal val="#ppt_x"/>
                                          </p:val>
                                        </p:tav>
                                        <p:tav tm="100000">
                                          <p:val>
                                            <p:strVal val="#ppt_x"/>
                                          </p:val>
                                        </p:tav>
                                      </p:tavLst>
                                    </p:anim>
                                    <p:anim calcmode="lin" valueType="num">
                                      <p:cBhvr>
                                        <p:cTn id="50" dur="1000" fill="hold"/>
                                        <p:tgtEl>
                                          <p:spTgt spid="9"/>
                                        </p:tgtEl>
                                        <p:attrNameLst>
                                          <p:attrName>ppt_y</p:attrName>
                                        </p:attrNameLst>
                                      </p:cBhvr>
                                      <p:tavLst>
                                        <p:tav tm="0">
                                          <p:val>
                                            <p:strVal val="#ppt_y+.1"/>
                                          </p:val>
                                        </p:tav>
                                        <p:tav tm="100000">
                                          <p:val>
                                            <p:strVal val="#ppt_y"/>
                                          </p:val>
                                        </p:tav>
                                      </p:tavLst>
                                    </p:anim>
                                  </p:childTnLst>
                                </p:cTn>
                              </p:par>
                            </p:childTnLst>
                          </p:cTn>
                        </p:par>
                        <p:par>
                          <p:cTn id="51" fill="hold">
                            <p:stCondLst>
                              <p:cond delay="1000"/>
                            </p:stCondLst>
                            <p:childTnLst>
                              <p:par>
                                <p:cTn id="52" presetID="42" presetClass="entr" presetSubtype="0" fill="hold"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1000"/>
                                        <p:tgtEl>
                                          <p:spTgt spid="20"/>
                                        </p:tgtEl>
                                      </p:cBhvr>
                                    </p:animEffect>
                                    <p:anim calcmode="lin" valueType="num">
                                      <p:cBhvr>
                                        <p:cTn id="55" dur="1000" fill="hold"/>
                                        <p:tgtEl>
                                          <p:spTgt spid="20"/>
                                        </p:tgtEl>
                                        <p:attrNameLst>
                                          <p:attrName>ppt_x</p:attrName>
                                        </p:attrNameLst>
                                      </p:cBhvr>
                                      <p:tavLst>
                                        <p:tav tm="0">
                                          <p:val>
                                            <p:strVal val="#ppt_x"/>
                                          </p:val>
                                        </p:tav>
                                        <p:tav tm="100000">
                                          <p:val>
                                            <p:strVal val="#ppt_x"/>
                                          </p:val>
                                        </p:tav>
                                      </p:tavLst>
                                    </p:anim>
                                    <p:anim calcmode="lin" valueType="num">
                                      <p:cBhvr>
                                        <p:cTn id="5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1000"/>
                                        <p:tgtEl>
                                          <p:spTgt spid="21"/>
                                        </p:tgtEl>
                                      </p:cBhvr>
                                    </p:animEffect>
                                    <p:anim calcmode="lin" valueType="num">
                                      <p:cBhvr>
                                        <p:cTn id="62" dur="1000" fill="hold"/>
                                        <p:tgtEl>
                                          <p:spTgt spid="21"/>
                                        </p:tgtEl>
                                        <p:attrNameLst>
                                          <p:attrName>ppt_x</p:attrName>
                                        </p:attrNameLst>
                                      </p:cBhvr>
                                      <p:tavLst>
                                        <p:tav tm="0">
                                          <p:val>
                                            <p:strVal val="#ppt_x"/>
                                          </p:val>
                                        </p:tav>
                                        <p:tav tm="100000">
                                          <p:val>
                                            <p:strVal val="#ppt_x"/>
                                          </p:val>
                                        </p:tav>
                                      </p:tavLst>
                                    </p:anim>
                                    <p:anim calcmode="lin" valueType="num">
                                      <p:cBhvr>
                                        <p:cTn id="63" dur="1000" fill="hold"/>
                                        <p:tgtEl>
                                          <p:spTgt spid="21"/>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1000"/>
                                        <p:tgtEl>
                                          <p:spTgt spid="22"/>
                                        </p:tgtEl>
                                      </p:cBhvr>
                                    </p:animEffect>
                                    <p:anim calcmode="lin" valueType="num">
                                      <p:cBhvr>
                                        <p:cTn id="67" dur="1000" fill="hold"/>
                                        <p:tgtEl>
                                          <p:spTgt spid="22"/>
                                        </p:tgtEl>
                                        <p:attrNameLst>
                                          <p:attrName>ppt_x</p:attrName>
                                        </p:attrNameLst>
                                      </p:cBhvr>
                                      <p:tavLst>
                                        <p:tav tm="0">
                                          <p:val>
                                            <p:strVal val="#ppt_x"/>
                                          </p:val>
                                        </p:tav>
                                        <p:tav tm="100000">
                                          <p:val>
                                            <p:strVal val="#ppt_x"/>
                                          </p:val>
                                        </p:tav>
                                      </p:tavLst>
                                    </p:anim>
                                    <p:anim calcmode="lin" valueType="num">
                                      <p:cBhvr>
                                        <p:cTn id="6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9" grpId="0" animBg="1"/>
      <p:bldP spid="13" grpId="0" animBg="1"/>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Kép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769" y="4614121"/>
            <a:ext cx="1485088" cy="1485088"/>
          </a:xfrm>
          <a:prstGeom prst="rect">
            <a:avLst/>
          </a:prstGeom>
        </p:spPr>
      </p:pic>
      <p:pic>
        <p:nvPicPr>
          <p:cNvPr id="4" name="Kép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45444" y="160985"/>
            <a:ext cx="2327399" cy="855369"/>
          </a:xfrm>
          <a:prstGeom prst="rect">
            <a:avLst/>
          </a:prstGeom>
        </p:spPr>
      </p:pic>
      <p:sp>
        <p:nvSpPr>
          <p:cNvPr id="6" name="Téglalapbuborék 5"/>
          <p:cNvSpPr/>
          <p:nvPr/>
        </p:nvSpPr>
        <p:spPr bwMode="auto">
          <a:xfrm>
            <a:off x="4251612" y="3150547"/>
            <a:ext cx="3574314" cy="923330"/>
          </a:xfrm>
          <a:prstGeom prst="wedgeRectCallout">
            <a:avLst>
              <a:gd name="adj1" fmla="val -97506"/>
              <a:gd name="adj2" fmla="val -59471"/>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hu-HU" dirty="0">
                <a:latin typeface="Times New Roman" panose="02020603050405020304" pitchFamily="18" charset="0"/>
                <a:cs typeface="Times New Roman" panose="02020603050405020304" pitchFamily="18" charset="0"/>
              </a:rPr>
              <a:t>S</a:t>
            </a:r>
            <a:r>
              <a:rPr lang="en-US" dirty="0" err="1" smtClean="0">
                <a:latin typeface="Times New Roman" panose="02020603050405020304" pitchFamily="18" charset="0"/>
                <a:cs typeface="Times New Roman" panose="02020603050405020304" pitchFamily="18" charset="0"/>
              </a:rPr>
              <a:t>hould</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a:t>
            </a:r>
            <a:r>
              <a:rPr lang="hu-HU" dirty="0" smtClean="0">
                <a:latin typeface="Times New Roman" panose="02020603050405020304" pitchFamily="18" charset="0"/>
                <a:cs typeface="Times New Roman" panose="02020603050405020304" pitchFamily="18" charset="0"/>
              </a:rPr>
              <a:t>is </a:t>
            </a:r>
            <a:r>
              <a:rPr lang="hu-HU" dirty="0" err="1" smtClean="0">
                <a:latin typeface="Times New Roman" panose="02020603050405020304" pitchFamily="18" charset="0"/>
                <a:cs typeface="Times New Roman" panose="02020603050405020304" pitchFamily="18" charset="0"/>
              </a:rPr>
              <a:t>document</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be </a:t>
            </a:r>
            <a:r>
              <a:rPr lang="en-US" dirty="0" err="1" smtClean="0">
                <a:latin typeface="Times New Roman" panose="02020603050405020304" pitchFamily="18" charset="0"/>
                <a:cs typeface="Times New Roman" panose="02020603050405020304" pitchFamily="18" charset="0"/>
              </a:rPr>
              <a:t>sen</a:t>
            </a:r>
            <a:r>
              <a:rPr lang="hu-HU" dirty="0" smtClean="0">
                <a:latin typeface="Times New Roman" panose="02020603050405020304" pitchFamily="18" charset="0"/>
                <a:cs typeface="Times New Roman" panose="02020603050405020304" pitchFamily="18" charset="0"/>
              </a:rPr>
              <a:t>t</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to </a:t>
            </a:r>
            <a:r>
              <a:rPr lang="hu-HU" dirty="0" smtClean="0">
                <a:latin typeface="Times New Roman" panose="02020603050405020304" pitchFamily="18" charset="0"/>
                <a:cs typeface="Times New Roman" panose="02020603050405020304" pitchFamily="18" charset="0"/>
              </a:rPr>
              <a:t>Gabriella Maczkó </a:t>
            </a:r>
            <a:r>
              <a:rPr lang="hu-HU" dirty="0" err="1" smtClean="0">
                <a:latin typeface="Times New Roman" panose="02020603050405020304" pitchFamily="18" charset="0"/>
                <a:cs typeface="Times New Roman" panose="02020603050405020304" pitchFamily="18" charset="0"/>
              </a:rPr>
              <a:t>or</a:t>
            </a:r>
            <a:r>
              <a:rPr lang="hu-HU" dirty="0" smtClean="0">
                <a:latin typeface="Times New Roman" panose="02020603050405020304" pitchFamily="18" charset="0"/>
                <a:cs typeface="Times New Roman" panose="02020603050405020304" pitchFamily="18" charset="0"/>
              </a:rPr>
              <a:t> </a:t>
            </a:r>
            <a:r>
              <a:rPr lang="hu-HU" b="1" dirty="0" smtClean="0">
                <a:solidFill>
                  <a:srgbClr val="FF0000"/>
                </a:solidFill>
                <a:latin typeface="Times New Roman" panose="02020603050405020304" pitchFamily="18" charset="0"/>
                <a:cs typeface="Times New Roman" panose="02020603050405020304" pitchFamily="18" charset="0"/>
              </a:rPr>
              <a:t>Barbara Masa</a:t>
            </a:r>
            <a:r>
              <a:rPr lang="hu-HU" dirty="0" smtClean="0">
                <a:latin typeface="Times New Roman" panose="02020603050405020304" pitchFamily="18" charset="0"/>
                <a:cs typeface="Times New Roman" panose="02020603050405020304" pitchFamily="18" charset="0"/>
              </a:rPr>
              <a:t>?</a:t>
            </a:r>
          </a:p>
        </p:txBody>
      </p:sp>
      <p:sp>
        <p:nvSpPr>
          <p:cNvPr id="8" name="Téglalapbuborék 7"/>
          <p:cNvSpPr/>
          <p:nvPr/>
        </p:nvSpPr>
        <p:spPr bwMode="auto">
          <a:xfrm>
            <a:off x="3326580" y="5356665"/>
            <a:ext cx="4180539" cy="646331"/>
          </a:xfrm>
          <a:prstGeom prst="wedgeRectCallout">
            <a:avLst>
              <a:gd name="adj1" fmla="val -88055"/>
              <a:gd name="adj2" fmla="val -105650"/>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hu-HU" dirty="0" smtClean="0">
                <a:solidFill>
                  <a:schemeClr val="tx1"/>
                </a:solidFill>
                <a:latin typeface="Times New Roman" panose="02020603050405020304" pitchFamily="18" charset="0"/>
                <a:cs typeface="Times New Roman" panose="02020603050405020304" pitchFamily="18" charset="0"/>
              </a:rPr>
              <a:t>W</a:t>
            </a:r>
            <a:r>
              <a:rPr lang="en-US" dirty="0" err="1" smtClean="0">
                <a:solidFill>
                  <a:schemeClr val="tx1"/>
                </a:solidFill>
                <a:latin typeface="Times New Roman" panose="02020603050405020304" pitchFamily="18" charset="0"/>
                <a:cs typeface="Times New Roman" panose="02020603050405020304" pitchFamily="18" charset="0"/>
              </a:rPr>
              <a:t>hich</a:t>
            </a:r>
            <a:r>
              <a:rPr lang="en-US" dirty="0" smtClean="0">
                <a:solidFill>
                  <a:schemeClr val="tx1"/>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credit value to look at</a:t>
            </a:r>
            <a:r>
              <a:rPr lang="en-US" dirty="0" smtClean="0">
                <a:solidFill>
                  <a:schemeClr val="tx1"/>
                </a:solidFill>
                <a:latin typeface="Times New Roman" panose="02020603050405020304" pitchFamily="18" charset="0"/>
                <a:cs typeface="Times New Roman" panose="02020603050405020304" pitchFamily="18" charset="0"/>
              </a:rPr>
              <a:t>?</a:t>
            </a:r>
            <a:endParaRPr lang="hu-HU" dirty="0" smtClean="0">
              <a:solidFill>
                <a:schemeClr val="tx1"/>
              </a:solidFill>
              <a:latin typeface="Times New Roman" panose="02020603050405020304" pitchFamily="18" charset="0"/>
              <a:cs typeface="Times New Roman" panose="02020603050405020304" pitchFamily="18" charset="0"/>
            </a:endParaRPr>
          </a:p>
          <a:p>
            <a:r>
              <a:rPr lang="hu-HU" b="1" dirty="0">
                <a:solidFill>
                  <a:srgbClr val="FF0000"/>
                </a:solidFill>
                <a:latin typeface="Times New Roman" panose="02020603050405020304" pitchFamily="18" charset="0"/>
                <a:cs typeface="Times New Roman" panose="02020603050405020304" pitchFamily="18" charset="0"/>
              </a:rPr>
              <a:t>T</a:t>
            </a:r>
            <a:r>
              <a:rPr lang="hu-HU" b="1" dirty="0" smtClean="0">
                <a:solidFill>
                  <a:srgbClr val="FF0000"/>
                </a:solidFill>
                <a:latin typeface="Times New Roman" panose="02020603050405020304" pitchFamily="18" charset="0"/>
                <a:cs typeface="Times New Roman" panose="02020603050405020304" pitchFamily="18" charset="0"/>
              </a:rPr>
              <a:t>he </a:t>
            </a:r>
            <a:r>
              <a:rPr lang="en-GB" b="1" dirty="0">
                <a:solidFill>
                  <a:srgbClr val="FF0000"/>
                </a:solidFill>
                <a:latin typeface="Times New Roman" panose="02020603050405020304" pitchFamily="18" charset="0"/>
                <a:cs typeface="Times New Roman" panose="02020603050405020304" pitchFamily="18" charset="0"/>
              </a:rPr>
              <a:t>Number of </a:t>
            </a:r>
            <a:r>
              <a:rPr lang="en-GB" b="1">
                <a:solidFill>
                  <a:srgbClr val="FF0000"/>
                </a:solidFill>
                <a:latin typeface="Times New Roman" panose="02020603050405020304" pitchFamily="18" charset="0"/>
                <a:cs typeface="Times New Roman" panose="02020603050405020304" pitchFamily="18" charset="0"/>
              </a:rPr>
              <a:t>Credits </a:t>
            </a:r>
            <a:r>
              <a:rPr lang="en-GB" b="1" smtClean="0">
                <a:solidFill>
                  <a:srgbClr val="FF0000"/>
                </a:solidFill>
                <a:latin typeface="Times New Roman" panose="02020603050405020304" pitchFamily="18" charset="0"/>
                <a:cs typeface="Times New Roman" panose="02020603050405020304" pitchFamily="18" charset="0"/>
              </a:rPr>
              <a:t>Accomplished</a:t>
            </a:r>
            <a:r>
              <a:rPr lang="hu-HU" b="1" smtClean="0">
                <a:solidFill>
                  <a:srgbClr val="FF0000"/>
                </a:solidFill>
                <a:latin typeface="Times New Roman" panose="02020603050405020304" pitchFamily="18" charset="0"/>
                <a:cs typeface="Times New Roman" panose="02020603050405020304" pitchFamily="18" charset="0"/>
              </a:rPr>
              <a:t>.</a:t>
            </a:r>
            <a:endParaRPr lang="hu-HU" b="1" dirty="0">
              <a:solidFill>
                <a:srgbClr val="FF0000"/>
              </a:solidFill>
              <a:latin typeface="Times New Roman" panose="02020603050405020304" pitchFamily="18" charset="0"/>
              <a:cs typeface="Times New Roman" panose="02020603050405020304" pitchFamily="18" charset="0"/>
            </a:endParaRPr>
          </a:p>
        </p:txBody>
      </p:sp>
      <p:sp>
        <p:nvSpPr>
          <p:cNvPr id="9" name="Rectangle 2"/>
          <p:cNvSpPr>
            <a:spLocks noChangeArrowheads="1"/>
          </p:cNvSpPr>
          <p:nvPr/>
        </p:nvSpPr>
        <p:spPr bwMode="auto">
          <a:xfrm>
            <a:off x="857860" y="160985"/>
            <a:ext cx="7772400" cy="533400"/>
          </a:xfrm>
          <a:prstGeom prst="rect">
            <a:avLst/>
          </a:prstGeom>
          <a:noFill/>
          <a:ln>
            <a:noFill/>
          </a:ln>
          <a:extLst/>
        </p:spPr>
        <p:txBody>
          <a:bodyPr anchor="ctr"/>
          <a:lstStyle/>
          <a:p>
            <a:pPr fontAlgn="base">
              <a:spcBef>
                <a:spcPct val="0"/>
              </a:spcBef>
              <a:spcAft>
                <a:spcPct val="0"/>
              </a:spcAft>
              <a:defRPr/>
            </a:pPr>
            <a:r>
              <a:rPr lang="hu-HU" sz="3200" b="1" dirty="0" smtClean="0">
                <a:solidFill>
                  <a:srgbClr val="660530"/>
                </a:solidFill>
                <a:latin typeface="Times New Roman" pitchFamily="18" charset="0"/>
                <a:cs typeface="Times New Roman" pitchFamily="18" charset="0"/>
              </a:rPr>
              <a:t>2. </a:t>
            </a:r>
            <a:r>
              <a:rPr lang="en-US" sz="3200" b="1" dirty="0">
                <a:solidFill>
                  <a:srgbClr val="660530"/>
                </a:solidFill>
                <a:latin typeface="Times New Roman" pitchFamily="18" charset="0"/>
                <a:cs typeface="Times New Roman" pitchFamily="18" charset="0"/>
              </a:rPr>
              <a:t>Statement of Acceptance </a:t>
            </a:r>
            <a:r>
              <a:rPr lang="hu-HU" sz="3200" b="1" dirty="0" smtClean="0">
                <a:solidFill>
                  <a:srgbClr val="660530"/>
                </a:solidFill>
                <a:latin typeface="Times New Roman" pitchFamily="18" charset="0"/>
                <a:cs typeface="Times New Roman" pitchFamily="18" charset="0"/>
              </a:rPr>
              <a:t>(1 </a:t>
            </a:r>
            <a:r>
              <a:rPr lang="hu-HU" sz="3200" b="1" dirty="0" err="1" smtClean="0">
                <a:solidFill>
                  <a:srgbClr val="660530"/>
                </a:solidFill>
                <a:latin typeface="Times New Roman" pitchFamily="18" charset="0"/>
                <a:cs typeface="Times New Roman" pitchFamily="18" charset="0"/>
              </a:rPr>
              <a:t>copy</a:t>
            </a:r>
            <a:r>
              <a:rPr lang="hu-HU" sz="3200" b="1" dirty="0" smtClean="0">
                <a:solidFill>
                  <a:srgbClr val="660530"/>
                </a:solidFill>
                <a:latin typeface="Times New Roman" pitchFamily="18" charset="0"/>
                <a:cs typeface="Times New Roman" pitchFamily="18" charset="0"/>
              </a:rPr>
              <a:t>)</a:t>
            </a:r>
            <a:endParaRPr lang="en-GB" sz="3200" b="1" dirty="0">
              <a:solidFill>
                <a:srgbClr val="660530"/>
              </a:solidFill>
              <a:latin typeface="Times New Roman" pitchFamily="18" charset="0"/>
              <a:cs typeface="Times New Roman" pitchFamily="18" charset="0"/>
            </a:endParaRPr>
          </a:p>
        </p:txBody>
      </p:sp>
      <p:cxnSp>
        <p:nvCxnSpPr>
          <p:cNvPr id="10" name="Egyenes összekötő 9"/>
          <p:cNvCxnSpPr>
            <a:stCxn id="6" idx="1"/>
          </p:cNvCxnSpPr>
          <p:nvPr/>
        </p:nvCxnSpPr>
        <p:spPr bwMode="auto">
          <a:xfrm>
            <a:off x="4251612" y="3612212"/>
            <a:ext cx="1627003" cy="53788"/>
          </a:xfrm>
          <a:prstGeom prst="line">
            <a:avLst/>
          </a:prstGeom>
          <a:noFill/>
          <a:ln w="38100" cap="flat" cmpd="sng" algn="ctr">
            <a:solidFill>
              <a:srgbClr val="FF0000"/>
            </a:solidFill>
            <a:prstDash val="solid"/>
            <a:round/>
            <a:headEnd type="none" w="med" len="med"/>
            <a:tailEnd type="none" w="med" len="med"/>
          </a:ln>
          <a:effectLst/>
        </p:spPr>
      </p:cxnSp>
      <p:pic>
        <p:nvPicPr>
          <p:cNvPr id="13" name="Kép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59008" y="874977"/>
            <a:ext cx="1084684" cy="1123903"/>
          </a:xfrm>
          <a:prstGeom prst="rect">
            <a:avLst/>
          </a:prstGeom>
        </p:spPr>
      </p:pic>
      <p:sp>
        <p:nvSpPr>
          <p:cNvPr id="14" name="Szövegdoboz 13"/>
          <p:cNvSpPr txBox="1"/>
          <p:nvPr/>
        </p:nvSpPr>
        <p:spPr>
          <a:xfrm>
            <a:off x="2188284" y="1551097"/>
            <a:ext cx="7917628" cy="923330"/>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The </a:t>
            </a:r>
            <a:r>
              <a:rPr lang="hu-HU" dirty="0">
                <a:latin typeface="Times New Roman" panose="02020603050405020304" pitchFamily="18" charset="0"/>
                <a:cs typeface="Times New Roman" panose="02020603050405020304" pitchFamily="18" charset="0"/>
              </a:rPr>
              <a:t>S</a:t>
            </a:r>
            <a:r>
              <a:rPr lang="en-US" dirty="0" err="1">
                <a:latin typeface="Times New Roman" panose="02020603050405020304" pitchFamily="18" charset="0"/>
                <a:cs typeface="Times New Roman" panose="02020603050405020304" pitchFamily="18" charset="0"/>
              </a:rPr>
              <a:t>tatement</a:t>
            </a:r>
            <a:r>
              <a:rPr lang="en-US" dirty="0">
                <a:latin typeface="Times New Roman" panose="02020603050405020304" pitchFamily="18" charset="0"/>
                <a:cs typeface="Times New Roman" panose="02020603050405020304" pitchFamily="18" charset="0"/>
              </a:rPr>
              <a:t> of </a:t>
            </a:r>
            <a:r>
              <a:rPr lang="hu-HU" dirty="0">
                <a:latin typeface="Times New Roman" panose="02020603050405020304" pitchFamily="18" charset="0"/>
                <a:cs typeface="Times New Roman" panose="02020603050405020304" pitchFamily="18" charset="0"/>
              </a:rPr>
              <a:t>A</a:t>
            </a:r>
            <a:r>
              <a:rPr lang="en-US" dirty="0" err="1">
                <a:latin typeface="Times New Roman" panose="02020603050405020304" pitchFamily="18" charset="0"/>
                <a:cs typeface="Times New Roman" panose="02020603050405020304" pitchFamily="18" charset="0"/>
              </a:rPr>
              <a:t>cceptance</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for </a:t>
            </a:r>
            <a:r>
              <a:rPr lang="hu-HU" b="1" dirty="0" err="1" smtClean="0">
                <a:latin typeface="Times New Roman" panose="02020603050405020304" pitchFamily="18" charset="0"/>
                <a:cs typeface="Times New Roman" panose="02020603050405020304" pitchFamily="18" charset="0"/>
              </a:rPr>
              <a:t>majors</a:t>
            </a:r>
            <a:r>
              <a:rPr lang="hu-HU" b="1" dirty="0" smtClean="0">
                <a:latin typeface="Times New Roman" panose="02020603050405020304" pitchFamily="18" charset="0"/>
                <a:cs typeface="Times New Roman" panose="02020603050405020304" pitchFamily="18" charset="0"/>
              </a:rPr>
              <a:t> in T</a:t>
            </a:r>
            <a:r>
              <a:rPr lang="en-US" b="1" dirty="0" err="1">
                <a:latin typeface="Times New Roman" panose="02020603050405020304" pitchFamily="18" charset="0"/>
                <a:cs typeface="Times New Roman" panose="02020603050405020304" pitchFamily="18" charset="0"/>
              </a:rPr>
              <a:t>ourism</a:t>
            </a:r>
            <a:r>
              <a:rPr lang="en-US" b="1" dirty="0">
                <a:latin typeface="Times New Roman" panose="02020603050405020304" pitchFamily="18" charset="0"/>
                <a:cs typeface="Times New Roman" panose="02020603050405020304" pitchFamily="18" charset="0"/>
              </a:rPr>
              <a:t> and </a:t>
            </a:r>
            <a:r>
              <a:rPr lang="hu-HU" b="1" dirty="0">
                <a:latin typeface="Times New Roman" panose="02020603050405020304" pitchFamily="18" charset="0"/>
                <a:cs typeface="Times New Roman" panose="02020603050405020304" pitchFamily="18" charset="0"/>
              </a:rPr>
              <a:t>C</a:t>
            </a:r>
            <a:r>
              <a:rPr lang="en-US" b="1" dirty="0" err="1">
                <a:latin typeface="Times New Roman" panose="02020603050405020304" pitchFamily="18" charset="0"/>
                <a:cs typeface="Times New Roman" panose="02020603050405020304" pitchFamily="18" charset="0"/>
              </a:rPr>
              <a:t>atering</a:t>
            </a:r>
            <a:r>
              <a:rPr lang="en-US" b="1" dirty="0">
                <a:latin typeface="Times New Roman" panose="02020603050405020304" pitchFamily="18" charset="0"/>
                <a:cs typeface="Times New Roman" panose="02020603050405020304" pitchFamily="18" charset="0"/>
              </a:rPr>
              <a:t> students</a:t>
            </a:r>
            <a:r>
              <a:rPr lang="en-US" dirty="0">
                <a:latin typeface="Times New Roman" panose="02020603050405020304" pitchFamily="18" charset="0"/>
                <a:cs typeface="Times New Roman" panose="02020603050405020304" pitchFamily="18" charset="0"/>
              </a:rPr>
              <a:t> is different!</a:t>
            </a:r>
            <a:endParaRPr lang="hu-HU" dirty="0">
              <a:latin typeface="Times New Roman" panose="02020603050405020304" pitchFamily="18" charset="0"/>
              <a:cs typeface="Times New Roman" panose="02020603050405020304" pitchFamily="18" charset="0"/>
            </a:endParaRPr>
          </a:p>
          <a:p>
            <a:pPr algn="ctr"/>
            <a:endParaRPr lang="hu-HU" dirty="0">
              <a:latin typeface="Times New Roman" panose="02020603050405020304" pitchFamily="18" charset="0"/>
              <a:cs typeface="Times New Roman" panose="02020603050405020304" pitchFamily="18" charset="0"/>
            </a:endParaRPr>
          </a:p>
        </p:txBody>
      </p:sp>
      <p:pic>
        <p:nvPicPr>
          <p:cNvPr id="15" name="Kép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7860" y="2479138"/>
            <a:ext cx="1660976" cy="1660976"/>
          </a:xfrm>
          <a:prstGeom prst="rect">
            <a:avLst/>
          </a:prstGeom>
        </p:spPr>
      </p:pic>
    </p:spTree>
    <p:extLst>
      <p:ext uri="{BB962C8B-B14F-4D97-AF65-F5344CB8AC3E}">
        <p14:creationId xmlns:p14="http://schemas.microsoft.com/office/powerpoint/2010/main" val="32887135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Kép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10625" y="672792"/>
            <a:ext cx="2327399" cy="855369"/>
          </a:xfrm>
          <a:prstGeom prst="rect">
            <a:avLst/>
          </a:prstGeom>
        </p:spPr>
      </p:pic>
      <p:pic>
        <p:nvPicPr>
          <p:cNvPr id="14" name="Kép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4378" y="873231"/>
            <a:ext cx="1485088" cy="1485088"/>
          </a:xfrm>
          <a:prstGeom prst="rect">
            <a:avLst/>
          </a:prstGeom>
        </p:spPr>
      </p:pic>
      <p:sp>
        <p:nvSpPr>
          <p:cNvPr id="2" name="Rectangle 2"/>
          <p:cNvSpPr>
            <a:spLocks noChangeArrowheads="1"/>
          </p:cNvSpPr>
          <p:nvPr/>
        </p:nvSpPr>
        <p:spPr bwMode="auto">
          <a:xfrm>
            <a:off x="968702" y="163866"/>
            <a:ext cx="8058339" cy="533400"/>
          </a:xfrm>
          <a:prstGeom prst="rect">
            <a:avLst/>
          </a:prstGeom>
          <a:noFill/>
          <a:ln>
            <a:noFill/>
          </a:ln>
          <a:extLst/>
        </p:spPr>
        <p:txBody>
          <a:bodyPr anchor="ctr"/>
          <a:lstStyle/>
          <a:p>
            <a:pPr fontAlgn="base">
              <a:spcBef>
                <a:spcPct val="0"/>
              </a:spcBef>
              <a:spcAft>
                <a:spcPct val="0"/>
              </a:spcAft>
              <a:defRPr/>
            </a:pPr>
            <a:r>
              <a:rPr lang="hu-HU" sz="3200" b="1" dirty="0" smtClean="0">
                <a:solidFill>
                  <a:srgbClr val="660530"/>
                </a:solidFill>
                <a:latin typeface="Times New Roman" pitchFamily="18" charset="0"/>
                <a:cs typeface="Times New Roman" pitchFamily="18" charset="0"/>
              </a:rPr>
              <a:t>3. </a:t>
            </a:r>
            <a:r>
              <a:rPr lang="en-GB" sz="3200" b="1" dirty="0">
                <a:solidFill>
                  <a:srgbClr val="660530"/>
                </a:solidFill>
                <a:latin typeface="Times New Roman" pitchFamily="18" charset="0"/>
                <a:cs typeface="Times New Roman" pitchFamily="18" charset="0"/>
              </a:rPr>
              <a:t>Number of Credits </a:t>
            </a:r>
            <a:r>
              <a:rPr lang="en-GB" sz="3200" b="1" dirty="0" smtClean="0">
                <a:solidFill>
                  <a:srgbClr val="660530"/>
                </a:solidFill>
                <a:latin typeface="Times New Roman" pitchFamily="18" charset="0"/>
                <a:cs typeface="Times New Roman" pitchFamily="18" charset="0"/>
              </a:rPr>
              <a:t>Accomplished</a:t>
            </a:r>
            <a:r>
              <a:rPr lang="hu-HU" sz="3200" b="1" dirty="0" smtClean="0">
                <a:solidFill>
                  <a:srgbClr val="660530"/>
                </a:solidFill>
                <a:latin typeface="Times New Roman" pitchFamily="18" charset="0"/>
                <a:cs typeface="Times New Roman" pitchFamily="18" charset="0"/>
              </a:rPr>
              <a:t> (1 </a:t>
            </a:r>
            <a:r>
              <a:rPr lang="hu-HU" sz="3200" b="1" dirty="0" err="1" smtClean="0">
                <a:solidFill>
                  <a:srgbClr val="660530"/>
                </a:solidFill>
                <a:latin typeface="Times New Roman" pitchFamily="18" charset="0"/>
                <a:cs typeface="Times New Roman" pitchFamily="18" charset="0"/>
              </a:rPr>
              <a:t>copy</a:t>
            </a:r>
            <a:r>
              <a:rPr lang="hu-HU" sz="3200" b="1" dirty="0" smtClean="0">
                <a:solidFill>
                  <a:srgbClr val="660530"/>
                </a:solidFill>
                <a:latin typeface="Times New Roman" pitchFamily="18" charset="0"/>
                <a:cs typeface="Times New Roman" pitchFamily="18" charset="0"/>
              </a:rPr>
              <a:t>)</a:t>
            </a:r>
            <a:endParaRPr lang="en-GB" sz="3200" b="1" dirty="0">
              <a:solidFill>
                <a:srgbClr val="660530"/>
              </a:solidFill>
              <a:latin typeface="Times New Roman" pitchFamily="18" charset="0"/>
              <a:cs typeface="Times New Roman" pitchFamily="18" charset="0"/>
            </a:endParaRPr>
          </a:p>
        </p:txBody>
      </p:sp>
      <p:sp>
        <p:nvSpPr>
          <p:cNvPr id="3" name="Téglalap 2"/>
          <p:cNvSpPr/>
          <p:nvPr/>
        </p:nvSpPr>
        <p:spPr>
          <a:xfrm>
            <a:off x="284198" y="1327721"/>
            <a:ext cx="7542584" cy="1477328"/>
          </a:xfrm>
          <a:prstGeom prst="rect">
            <a:avLst/>
          </a:prstGeom>
        </p:spPr>
        <p:txBody>
          <a:bodyPr wrap="square">
            <a:spAutoFit/>
          </a:bodyPr>
          <a:lstStyle/>
          <a:p>
            <a:pPr marL="800100" lvl="2" fontAlgn="base">
              <a:lnSpc>
                <a:spcPct val="125000"/>
              </a:lnSpc>
              <a:spcBef>
                <a:spcPct val="0"/>
              </a:spcBef>
              <a:spcAft>
                <a:spcPct val="0"/>
              </a:spcAft>
              <a:defRPr/>
            </a:pPr>
            <a:endParaRPr lang="hu-HU" dirty="0">
              <a:solidFill>
                <a:srgbClr val="000000"/>
              </a:solidFill>
              <a:latin typeface="Times New Roman" pitchFamily="18" charset="0"/>
              <a:cs typeface="Times New Roman" pitchFamily="18" charset="0"/>
            </a:endParaRPr>
          </a:p>
          <a:p>
            <a:pPr marL="1257300" lvl="3" fontAlgn="base">
              <a:lnSpc>
                <a:spcPct val="125000"/>
              </a:lnSpc>
              <a:spcBef>
                <a:spcPct val="0"/>
              </a:spcBef>
              <a:spcAft>
                <a:spcPct val="0"/>
              </a:spcAft>
              <a:defRPr/>
            </a:pPr>
            <a:endParaRPr lang="hu-HU" b="1" dirty="0">
              <a:solidFill>
                <a:srgbClr val="000000"/>
              </a:solidFill>
              <a:latin typeface="Times New Roman" pitchFamily="18" charset="0"/>
              <a:cs typeface="Times New Roman" pitchFamily="18" charset="0"/>
            </a:endParaRPr>
          </a:p>
          <a:p>
            <a:pPr marL="800100" lvl="2" fontAlgn="base">
              <a:lnSpc>
                <a:spcPct val="125000"/>
              </a:lnSpc>
              <a:spcBef>
                <a:spcPct val="0"/>
              </a:spcBef>
              <a:spcAft>
                <a:spcPct val="0"/>
              </a:spcAft>
              <a:defRPr/>
            </a:pPr>
            <a:r>
              <a:rPr lang="hu-HU" dirty="0">
                <a:solidFill>
                  <a:srgbClr val="000000"/>
                </a:solidFill>
                <a:latin typeface="Times New Roman" pitchFamily="18" charset="0"/>
                <a:cs typeface="Times New Roman" pitchFamily="18" charset="0"/>
              </a:rPr>
              <a:t/>
            </a:r>
            <a:br>
              <a:rPr lang="hu-HU" dirty="0">
                <a:solidFill>
                  <a:srgbClr val="000000"/>
                </a:solidFill>
                <a:latin typeface="Times New Roman" pitchFamily="18" charset="0"/>
                <a:cs typeface="Times New Roman" pitchFamily="18" charset="0"/>
              </a:rPr>
            </a:br>
            <a:endParaRPr lang="hu-HU" dirty="0">
              <a:solidFill>
                <a:srgbClr val="000000"/>
              </a:solidFill>
              <a:latin typeface="Times New Roman" pitchFamily="18" charset="0"/>
              <a:cs typeface="Times New Roman" pitchFamily="18" charset="0"/>
            </a:endParaRPr>
          </a:p>
        </p:txBody>
      </p:sp>
      <p:sp>
        <p:nvSpPr>
          <p:cNvPr id="7" name="Téglalapbuborék 6"/>
          <p:cNvSpPr/>
          <p:nvPr/>
        </p:nvSpPr>
        <p:spPr bwMode="auto">
          <a:xfrm>
            <a:off x="2178170" y="1475551"/>
            <a:ext cx="4956276" cy="646331"/>
          </a:xfrm>
          <a:prstGeom prst="wedgeRectCallout">
            <a:avLst>
              <a:gd name="adj1" fmla="val -54627"/>
              <a:gd name="adj2" fmla="val -90466"/>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hu-HU" dirty="0" smtClean="0">
                <a:solidFill>
                  <a:schemeClr val="tx1"/>
                </a:solidFill>
                <a:latin typeface="Times New Roman" panose="02020603050405020304" pitchFamily="18" charset="0"/>
                <a:cs typeface="Times New Roman" panose="02020603050405020304" pitchFamily="18" charset="0"/>
              </a:rPr>
              <a:t>H</a:t>
            </a:r>
            <a:r>
              <a:rPr lang="en-US" dirty="0" smtClean="0">
                <a:solidFill>
                  <a:schemeClr val="tx1"/>
                </a:solidFill>
                <a:latin typeface="Times New Roman" panose="02020603050405020304" pitchFamily="18" charset="0"/>
                <a:cs typeface="Times New Roman" panose="02020603050405020304" pitchFamily="18" charset="0"/>
              </a:rPr>
              <a:t>ow </a:t>
            </a:r>
            <a:r>
              <a:rPr lang="en-US" dirty="0">
                <a:solidFill>
                  <a:schemeClr val="tx1"/>
                </a:solidFill>
                <a:latin typeface="Times New Roman" panose="02020603050405020304" pitchFamily="18" charset="0"/>
                <a:cs typeface="Times New Roman" panose="02020603050405020304" pitchFamily="18" charset="0"/>
              </a:rPr>
              <a:t>to </a:t>
            </a:r>
            <a:r>
              <a:rPr lang="en-US" b="1" dirty="0">
                <a:solidFill>
                  <a:schemeClr val="tx1"/>
                </a:solidFill>
                <a:latin typeface="Times New Roman" panose="02020603050405020304" pitchFamily="18" charset="0"/>
                <a:cs typeface="Times New Roman" panose="02020603050405020304" pitchFamily="18" charset="0"/>
              </a:rPr>
              <a:t>send </a:t>
            </a:r>
            <a:r>
              <a:rPr lang="en-US" dirty="0">
                <a:solidFill>
                  <a:schemeClr val="tx1"/>
                </a:solidFill>
                <a:latin typeface="Times New Roman" panose="02020603050405020304" pitchFamily="18" charset="0"/>
                <a:cs typeface="Times New Roman" panose="02020603050405020304" pitchFamily="18" charset="0"/>
              </a:rPr>
              <a:t>a </a:t>
            </a:r>
            <a:r>
              <a:rPr lang="en-GB" dirty="0">
                <a:solidFill>
                  <a:schemeClr val="tx1"/>
                </a:solidFill>
                <a:latin typeface="Times New Roman" panose="02020603050405020304" pitchFamily="18" charset="0"/>
                <a:cs typeface="Times New Roman" panose="02020603050405020304" pitchFamily="18" charset="0"/>
              </a:rPr>
              <a:t>Number of Credits </a:t>
            </a:r>
            <a:r>
              <a:rPr lang="en-GB" dirty="0" smtClean="0">
                <a:solidFill>
                  <a:schemeClr val="tx1"/>
                </a:solidFill>
                <a:latin typeface="Times New Roman" panose="02020603050405020304" pitchFamily="18" charset="0"/>
                <a:cs typeface="Times New Roman" panose="02020603050405020304" pitchFamily="18" charset="0"/>
              </a:rPr>
              <a:t>Accomplished</a:t>
            </a:r>
            <a:r>
              <a:rPr lang="en-US" dirty="0" smtClean="0">
                <a:solidFill>
                  <a:schemeClr val="tx1"/>
                </a:solidFill>
                <a:latin typeface="Times New Roman" panose="02020603050405020304" pitchFamily="18" charset="0"/>
                <a:cs typeface="Times New Roman" panose="02020603050405020304" pitchFamily="18" charset="0"/>
              </a:rPr>
              <a:t>?</a:t>
            </a:r>
            <a:endParaRPr lang="hu-HU" dirty="0" smtClean="0">
              <a:solidFill>
                <a:schemeClr val="tx1"/>
              </a:solidFill>
              <a:latin typeface="Times New Roman" panose="02020603050405020304" pitchFamily="18" charset="0"/>
              <a:cs typeface="Times New Roman" panose="02020603050405020304" pitchFamily="18" charset="0"/>
            </a:endParaRPr>
          </a:p>
          <a:p>
            <a:pPr algn="just"/>
            <a:endParaRPr lang="hu-HU" dirty="0" smtClean="0">
              <a:solidFill>
                <a:schemeClr val="tx1"/>
              </a:solidFill>
              <a:latin typeface="Times New Roman" panose="02020603050405020304" pitchFamily="18" charset="0"/>
              <a:cs typeface="Times New Roman" panose="02020603050405020304" pitchFamily="18" charset="0"/>
            </a:endParaRPr>
          </a:p>
        </p:txBody>
      </p:sp>
      <p:sp>
        <p:nvSpPr>
          <p:cNvPr id="9" name="Téglalapbuborék 8"/>
          <p:cNvSpPr/>
          <p:nvPr/>
        </p:nvSpPr>
        <p:spPr bwMode="auto">
          <a:xfrm>
            <a:off x="9451809" y="3318710"/>
            <a:ext cx="2740191" cy="2031325"/>
          </a:xfrm>
          <a:prstGeom prst="wedgeRectCallout">
            <a:avLst>
              <a:gd name="adj1" fmla="val -34709"/>
              <a:gd name="adj2" fmla="val -104018"/>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hu-HU" dirty="0" smtClean="0">
                <a:solidFill>
                  <a:schemeClr val="tx1"/>
                </a:solidFill>
                <a:latin typeface="Times New Roman" panose="02020603050405020304" pitchFamily="18" charset="0"/>
                <a:cs typeface="Times New Roman" panose="02020603050405020304" pitchFamily="18" charset="0"/>
              </a:rPr>
              <a:t>D</a:t>
            </a:r>
            <a:r>
              <a:rPr lang="en-US" dirty="0" smtClean="0">
                <a:solidFill>
                  <a:schemeClr val="tx1"/>
                </a:solidFill>
                <a:latin typeface="Times New Roman" panose="02020603050405020304" pitchFamily="18" charset="0"/>
                <a:cs typeface="Times New Roman" panose="02020603050405020304" pitchFamily="18" charset="0"/>
              </a:rPr>
              <a:t>o </a:t>
            </a:r>
            <a:r>
              <a:rPr lang="en-US" dirty="0">
                <a:solidFill>
                  <a:schemeClr val="tx1"/>
                </a:solidFill>
                <a:latin typeface="Times New Roman" panose="02020603050405020304" pitchFamily="18" charset="0"/>
                <a:cs typeface="Times New Roman" panose="02020603050405020304" pitchFamily="18" charset="0"/>
              </a:rPr>
              <a:t>I </a:t>
            </a:r>
            <a:r>
              <a:rPr lang="en-US" b="1" dirty="0">
                <a:solidFill>
                  <a:schemeClr val="tx1"/>
                </a:solidFill>
                <a:latin typeface="Times New Roman" panose="02020603050405020304" pitchFamily="18" charset="0"/>
                <a:cs typeface="Times New Roman" panose="02020603050405020304" pitchFamily="18" charset="0"/>
              </a:rPr>
              <a:t>need</a:t>
            </a:r>
            <a:r>
              <a:rPr lang="en-US" dirty="0">
                <a:solidFill>
                  <a:schemeClr val="tx1"/>
                </a:solidFill>
                <a:latin typeface="Times New Roman" panose="02020603050405020304" pitchFamily="18" charset="0"/>
                <a:cs typeface="Times New Roman" panose="02020603050405020304" pitchFamily="18" charset="0"/>
              </a:rPr>
              <a:t> to ask </a:t>
            </a:r>
            <a:r>
              <a:rPr lang="en-US" dirty="0" smtClean="0">
                <a:solidFill>
                  <a:schemeClr val="tx1"/>
                </a:solidFill>
                <a:latin typeface="Times New Roman" panose="02020603050405020304" pitchFamily="18" charset="0"/>
                <a:cs typeface="Times New Roman" panose="02020603050405020304" pitchFamily="18" charset="0"/>
              </a:rPr>
              <a:t>Gab</a:t>
            </a:r>
            <a:r>
              <a:rPr lang="hu-HU" dirty="0" err="1" smtClean="0">
                <a:solidFill>
                  <a:schemeClr val="tx1"/>
                </a:solidFill>
                <a:latin typeface="Times New Roman" panose="02020603050405020304" pitchFamily="18" charset="0"/>
                <a:cs typeface="Times New Roman" panose="02020603050405020304" pitchFamily="18" charset="0"/>
              </a:rPr>
              <a:t>riella</a:t>
            </a:r>
            <a:r>
              <a:rPr lang="hu-HU" dirty="0" smtClean="0">
                <a:solidFill>
                  <a:schemeClr val="tx1"/>
                </a:solidFill>
                <a:latin typeface="Times New Roman" panose="02020603050405020304" pitchFamily="18" charset="0"/>
                <a:cs typeface="Times New Roman" panose="02020603050405020304" pitchFamily="18" charset="0"/>
              </a:rPr>
              <a:t> Maczkó</a:t>
            </a:r>
            <a:r>
              <a:rPr lang="en-US" dirty="0" smtClean="0">
                <a:solidFill>
                  <a:schemeClr val="tx1"/>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for a certificate</a:t>
            </a:r>
            <a:r>
              <a:rPr lang="en-US" dirty="0" smtClean="0">
                <a:solidFill>
                  <a:schemeClr val="tx1"/>
                </a:solidFill>
                <a:latin typeface="Times New Roman" panose="02020603050405020304" pitchFamily="18" charset="0"/>
                <a:cs typeface="Times New Roman" panose="02020603050405020304" pitchFamily="18" charset="0"/>
              </a:rPr>
              <a:t>?</a:t>
            </a:r>
            <a:endParaRPr lang="hu-HU" dirty="0" smtClean="0">
              <a:solidFill>
                <a:schemeClr val="tx1"/>
              </a:solidFill>
              <a:latin typeface="Times New Roman" panose="02020603050405020304" pitchFamily="18" charset="0"/>
              <a:cs typeface="Times New Roman" panose="02020603050405020304" pitchFamily="18" charset="0"/>
            </a:endParaRPr>
          </a:p>
          <a:p>
            <a:pPr algn="just"/>
            <a:endParaRPr lang="hu-HU" dirty="0" smtClean="0">
              <a:solidFill>
                <a:schemeClr val="tx1"/>
              </a:solidFill>
              <a:latin typeface="Times New Roman" panose="02020603050405020304" pitchFamily="18" charset="0"/>
              <a:cs typeface="Times New Roman" panose="02020603050405020304" pitchFamily="18" charset="0"/>
            </a:endParaRPr>
          </a:p>
          <a:p>
            <a:pPr algn="just"/>
            <a:r>
              <a:rPr lang="hu-HU" b="1" dirty="0" err="1" smtClean="0">
                <a:solidFill>
                  <a:srgbClr val="FF0000"/>
                </a:solidFill>
                <a:latin typeface="Times New Roman" panose="02020603050405020304" pitchFamily="18" charset="0"/>
                <a:cs typeface="Times New Roman" panose="02020603050405020304" pitchFamily="18" charset="0"/>
              </a:rPr>
              <a:t>You</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a:solidFill>
                  <a:srgbClr val="FF0000"/>
                </a:solidFill>
                <a:latin typeface="Times New Roman" panose="02020603050405020304" pitchFamily="18" charset="0"/>
                <a:cs typeface="Times New Roman" panose="02020603050405020304" pitchFamily="18" charset="0"/>
              </a:rPr>
              <a:t>don't </a:t>
            </a:r>
            <a:r>
              <a:rPr lang="hu-HU" b="1" dirty="0" err="1" smtClean="0">
                <a:solidFill>
                  <a:srgbClr val="FF0000"/>
                </a:solidFill>
                <a:latin typeface="Times New Roman" panose="02020603050405020304" pitchFamily="18" charset="0"/>
                <a:cs typeface="Times New Roman" panose="02020603050405020304" pitchFamily="18" charset="0"/>
              </a:rPr>
              <a:t>need</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a:solidFill>
                  <a:srgbClr val="FF0000"/>
                </a:solidFill>
                <a:latin typeface="Times New Roman" panose="02020603050405020304" pitchFamily="18" charset="0"/>
                <a:cs typeface="Times New Roman" panose="02020603050405020304" pitchFamily="18" charset="0"/>
              </a:rPr>
              <a:t>I accept </a:t>
            </a:r>
            <a:r>
              <a:rPr lang="en-US" b="1" dirty="0" smtClean="0">
                <a:solidFill>
                  <a:srgbClr val="FF0000"/>
                </a:solidFill>
                <a:latin typeface="Times New Roman" panose="02020603050405020304" pitchFamily="18" charset="0"/>
                <a:cs typeface="Times New Roman" panose="02020603050405020304" pitchFamily="18" charset="0"/>
              </a:rPr>
              <a:t>t</a:t>
            </a:r>
            <a:r>
              <a:rPr lang="hu-HU" b="1" dirty="0" err="1" smtClean="0">
                <a:solidFill>
                  <a:srgbClr val="FF0000"/>
                </a:solidFill>
                <a:latin typeface="Times New Roman" panose="02020603050405020304" pitchFamily="18" charset="0"/>
                <a:cs typeface="Times New Roman" panose="02020603050405020304" pitchFamily="18" charset="0"/>
              </a:rPr>
              <a:t>his</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number</a:t>
            </a:r>
            <a:r>
              <a:rPr lang="hu-HU" b="1" dirty="0" smtClean="0">
                <a:solidFill>
                  <a:srgbClr val="FF0000"/>
                </a:solidFill>
                <a:latin typeface="Times New Roman" panose="02020603050405020304" pitchFamily="18" charset="0"/>
                <a:cs typeface="Times New Roman" panose="02020603050405020304" pitchFamily="18" charset="0"/>
              </a:rPr>
              <a:t> of credit </a:t>
            </a:r>
            <a:r>
              <a:rPr lang="hu-HU" b="1" dirty="0" err="1" smtClean="0">
                <a:solidFill>
                  <a:srgbClr val="FF0000"/>
                </a:solidFill>
                <a:latin typeface="Times New Roman" panose="02020603050405020304" pitchFamily="18" charset="0"/>
                <a:cs typeface="Times New Roman" panose="02020603050405020304" pitchFamily="18" charset="0"/>
              </a:rPr>
              <a:t>accomplished</a:t>
            </a:r>
            <a:r>
              <a:rPr lang="hu-HU" b="1" dirty="0" smtClean="0">
                <a:solidFill>
                  <a:srgbClr val="FF0000"/>
                </a:solidFill>
                <a:latin typeface="Times New Roman" panose="02020603050405020304" pitchFamily="18" charset="0"/>
                <a:cs typeface="Times New Roman" panose="02020603050405020304" pitchFamily="18" charset="0"/>
              </a:rPr>
              <a:t>. </a:t>
            </a:r>
          </a:p>
          <a:p>
            <a:pPr algn="just"/>
            <a:endParaRPr lang="hu-HU" dirty="0" smtClean="0">
              <a:solidFill>
                <a:schemeClr val="tx1"/>
              </a:solidFill>
              <a:latin typeface="Times New Roman" panose="02020603050405020304" pitchFamily="18" charset="0"/>
              <a:cs typeface="Times New Roman" panose="02020603050405020304" pitchFamily="18" charset="0"/>
            </a:endParaRPr>
          </a:p>
        </p:txBody>
      </p:sp>
      <p:pic>
        <p:nvPicPr>
          <p:cNvPr id="11" name="Kép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90932" y="460906"/>
            <a:ext cx="1660976" cy="1660976"/>
          </a:xfrm>
          <a:prstGeom prst="rect">
            <a:avLst/>
          </a:prstGeom>
        </p:spPr>
      </p:pic>
      <p:pic>
        <p:nvPicPr>
          <p:cNvPr id="4" name="Kép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3436" y="2269712"/>
            <a:ext cx="8208870" cy="4174958"/>
          </a:xfrm>
          <a:prstGeom prst="rect">
            <a:avLst/>
          </a:prstGeom>
        </p:spPr>
      </p:pic>
    </p:spTree>
    <p:extLst>
      <p:ext uri="{BB962C8B-B14F-4D97-AF65-F5344CB8AC3E}">
        <p14:creationId xmlns:p14="http://schemas.microsoft.com/office/powerpoint/2010/main" val="6719574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968703" y="269260"/>
            <a:ext cx="8345418" cy="533400"/>
          </a:xfrm>
          <a:prstGeom prst="rect">
            <a:avLst/>
          </a:prstGeom>
          <a:noFill/>
          <a:ln>
            <a:noFill/>
          </a:ln>
          <a:extLst/>
        </p:spPr>
        <p:txBody>
          <a:bodyPr anchor="ctr"/>
          <a:lstStyle/>
          <a:p>
            <a:pPr fontAlgn="base">
              <a:spcBef>
                <a:spcPct val="0"/>
              </a:spcBef>
              <a:spcAft>
                <a:spcPct val="0"/>
              </a:spcAft>
              <a:defRPr/>
            </a:pPr>
            <a:r>
              <a:rPr lang="hu-HU" sz="3200" b="1" dirty="0">
                <a:solidFill>
                  <a:srgbClr val="660530"/>
                </a:solidFill>
                <a:latin typeface="Times New Roman" pitchFamily="18" charset="0"/>
                <a:cs typeface="Times New Roman" pitchFamily="18" charset="0"/>
              </a:rPr>
              <a:t>4</a:t>
            </a:r>
            <a:r>
              <a:rPr lang="hu-HU" sz="3200" b="1" dirty="0" smtClean="0">
                <a:solidFill>
                  <a:srgbClr val="660530"/>
                </a:solidFill>
                <a:latin typeface="Times New Roman" pitchFamily="18" charset="0"/>
                <a:cs typeface="Times New Roman" pitchFamily="18" charset="0"/>
              </a:rPr>
              <a:t>. </a:t>
            </a:r>
            <a:r>
              <a:rPr lang="en-GB" sz="3200" b="1" dirty="0" smtClean="0">
                <a:solidFill>
                  <a:srgbClr val="660530"/>
                </a:solidFill>
                <a:latin typeface="Times New Roman" pitchFamily="18" charset="0"/>
                <a:cs typeface="Times New Roman" pitchFamily="18" charset="0"/>
              </a:rPr>
              <a:t>Student </a:t>
            </a:r>
            <a:r>
              <a:rPr lang="en-GB" sz="3200" b="1" dirty="0">
                <a:solidFill>
                  <a:srgbClr val="660530"/>
                </a:solidFill>
                <a:latin typeface="Times New Roman" pitchFamily="18" charset="0"/>
                <a:cs typeface="Times New Roman" pitchFamily="18" charset="0"/>
              </a:rPr>
              <a:t>Employment </a:t>
            </a:r>
            <a:r>
              <a:rPr lang="en-GB" sz="3200" b="1" dirty="0" smtClean="0">
                <a:solidFill>
                  <a:srgbClr val="660530"/>
                </a:solidFill>
                <a:latin typeface="Times New Roman" pitchFamily="18" charset="0"/>
                <a:cs typeface="Times New Roman" pitchFamily="18" charset="0"/>
              </a:rPr>
              <a:t>Contract</a:t>
            </a:r>
            <a:r>
              <a:rPr lang="hu-HU" sz="3200" b="1" dirty="0" smtClean="0">
                <a:solidFill>
                  <a:srgbClr val="660530"/>
                </a:solidFill>
                <a:latin typeface="Times New Roman" pitchFamily="18" charset="0"/>
                <a:cs typeface="Times New Roman" pitchFamily="18" charset="0"/>
              </a:rPr>
              <a:t> (It </a:t>
            </a:r>
            <a:r>
              <a:rPr lang="hu-HU" sz="3200" b="1" dirty="0" err="1" smtClean="0">
                <a:solidFill>
                  <a:srgbClr val="660530"/>
                </a:solidFill>
                <a:latin typeface="Times New Roman" pitchFamily="18" charset="0"/>
                <a:cs typeface="Times New Roman" pitchFamily="18" charset="0"/>
              </a:rPr>
              <a:t>doesn’t</a:t>
            </a:r>
            <a:r>
              <a:rPr lang="hu-HU" sz="3200" b="1" dirty="0" smtClean="0">
                <a:solidFill>
                  <a:srgbClr val="660530"/>
                </a:solidFill>
                <a:latin typeface="Times New Roman" pitchFamily="18" charset="0"/>
                <a:cs typeface="Times New Roman" pitchFamily="18" charset="0"/>
              </a:rPr>
              <a:t> </a:t>
            </a:r>
            <a:r>
              <a:rPr lang="hu-HU" sz="3200" b="1" dirty="0" err="1" smtClean="0">
                <a:solidFill>
                  <a:srgbClr val="660530"/>
                </a:solidFill>
                <a:latin typeface="Times New Roman" pitchFamily="18" charset="0"/>
                <a:cs typeface="Times New Roman" pitchFamily="18" charset="0"/>
              </a:rPr>
              <a:t>need</a:t>
            </a:r>
            <a:r>
              <a:rPr lang="hu-HU" sz="3200" b="1" dirty="0" smtClean="0">
                <a:solidFill>
                  <a:srgbClr val="660530"/>
                </a:solidFill>
                <a:latin typeface="Times New Roman" pitchFamily="18" charset="0"/>
                <a:cs typeface="Times New Roman" pitchFamily="18" charset="0"/>
              </a:rPr>
              <a:t> </a:t>
            </a:r>
            <a:r>
              <a:rPr lang="hu-HU" sz="3200" b="1" dirty="0" err="1" smtClean="0">
                <a:solidFill>
                  <a:srgbClr val="660530"/>
                </a:solidFill>
                <a:latin typeface="Times New Roman" pitchFamily="18" charset="0"/>
                <a:cs typeface="Times New Roman" pitchFamily="18" charset="0"/>
              </a:rPr>
              <a:t>to</a:t>
            </a:r>
            <a:r>
              <a:rPr lang="hu-HU" sz="3200" b="1" dirty="0" smtClean="0">
                <a:solidFill>
                  <a:srgbClr val="660530"/>
                </a:solidFill>
                <a:latin typeface="Times New Roman" pitchFamily="18" charset="0"/>
                <a:cs typeface="Times New Roman" pitchFamily="18" charset="0"/>
              </a:rPr>
              <a:t> be </a:t>
            </a:r>
            <a:r>
              <a:rPr lang="hu-HU" sz="3200" b="1" dirty="0" err="1" smtClean="0">
                <a:solidFill>
                  <a:srgbClr val="660530"/>
                </a:solidFill>
                <a:latin typeface="Times New Roman" pitchFamily="18" charset="0"/>
                <a:cs typeface="Times New Roman" pitchFamily="18" charset="0"/>
              </a:rPr>
              <a:t>sent</a:t>
            </a:r>
            <a:r>
              <a:rPr lang="hu-HU" sz="3200" b="1" dirty="0" smtClean="0">
                <a:solidFill>
                  <a:srgbClr val="660530"/>
                </a:solidFill>
                <a:latin typeface="Times New Roman" pitchFamily="18" charset="0"/>
                <a:cs typeface="Times New Roman" pitchFamily="18" charset="0"/>
              </a:rPr>
              <a:t>)</a:t>
            </a:r>
            <a:endParaRPr lang="en-GB" sz="3200" b="1" dirty="0">
              <a:solidFill>
                <a:srgbClr val="660530"/>
              </a:solidFill>
              <a:latin typeface="Times New Roman" pitchFamily="18" charset="0"/>
              <a:cs typeface="Times New Roman" pitchFamily="18" charset="0"/>
            </a:endParaRPr>
          </a:p>
        </p:txBody>
      </p:sp>
      <p:sp>
        <p:nvSpPr>
          <p:cNvPr id="9" name="Téglalapbuborék 8"/>
          <p:cNvSpPr/>
          <p:nvPr/>
        </p:nvSpPr>
        <p:spPr bwMode="auto">
          <a:xfrm>
            <a:off x="3000889" y="4713905"/>
            <a:ext cx="5977171" cy="1200329"/>
          </a:xfrm>
          <a:prstGeom prst="wedgeRectCallout">
            <a:avLst>
              <a:gd name="adj1" fmla="val 1898"/>
              <a:gd name="adj2" fmla="val -96907"/>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hu-HU" b="1" dirty="0" smtClean="0">
                <a:solidFill>
                  <a:schemeClr val="tx1"/>
                </a:solidFill>
                <a:latin typeface="Times New Roman" panose="02020603050405020304" pitchFamily="18" charset="0"/>
                <a:cs typeface="Times New Roman" panose="02020603050405020304" pitchFamily="18" charset="0"/>
              </a:rPr>
              <a:t>W</a:t>
            </a:r>
            <a:r>
              <a:rPr lang="en-US" b="1" dirty="0" err="1" smtClean="0">
                <a:solidFill>
                  <a:schemeClr val="tx1"/>
                </a:solidFill>
                <a:latin typeface="Times New Roman" panose="02020603050405020304" pitchFamily="18" charset="0"/>
                <a:cs typeface="Times New Roman" panose="02020603050405020304" pitchFamily="18" charset="0"/>
              </a:rPr>
              <a:t>hy</a:t>
            </a:r>
            <a:r>
              <a:rPr lang="en-US" b="1" dirty="0" smtClean="0">
                <a:solidFill>
                  <a:schemeClr val="tx1"/>
                </a:solidFill>
                <a:latin typeface="Times New Roman" panose="02020603050405020304" pitchFamily="18" charset="0"/>
                <a:cs typeface="Times New Roman" panose="02020603050405020304" pitchFamily="18" charset="0"/>
              </a:rPr>
              <a:t> </a:t>
            </a:r>
            <a:r>
              <a:rPr lang="en-US" dirty="0" smtClean="0">
                <a:solidFill>
                  <a:schemeClr val="tx1"/>
                </a:solidFill>
                <a:latin typeface="Times New Roman" panose="02020603050405020304" pitchFamily="18" charset="0"/>
                <a:cs typeface="Times New Roman" panose="02020603050405020304" pitchFamily="18" charset="0"/>
              </a:rPr>
              <a:t>is this document among the downloadable documents if it </a:t>
            </a:r>
            <a:r>
              <a:rPr lang="en-US" dirty="0" err="1" smtClean="0">
                <a:solidFill>
                  <a:schemeClr val="tx1"/>
                </a:solidFill>
                <a:latin typeface="Times New Roman" panose="02020603050405020304" pitchFamily="18" charset="0"/>
                <a:cs typeface="Times New Roman" panose="02020603050405020304" pitchFamily="18" charset="0"/>
              </a:rPr>
              <a:t>doesn</a:t>
            </a:r>
            <a:r>
              <a:rPr lang="hu-HU" dirty="0" smtClean="0">
                <a:solidFill>
                  <a:schemeClr val="tx1"/>
                </a:solidFill>
                <a:latin typeface="Times New Roman" panose="02020603050405020304" pitchFamily="18" charset="0"/>
                <a:cs typeface="Times New Roman" panose="02020603050405020304" pitchFamily="18" charset="0"/>
              </a:rPr>
              <a:t>’</a:t>
            </a:r>
            <a:r>
              <a:rPr lang="en-US" dirty="0" smtClean="0">
                <a:solidFill>
                  <a:schemeClr val="tx1"/>
                </a:solidFill>
                <a:latin typeface="Times New Roman" panose="02020603050405020304" pitchFamily="18" charset="0"/>
                <a:cs typeface="Times New Roman" panose="02020603050405020304" pitchFamily="18" charset="0"/>
              </a:rPr>
              <a:t>t need to be </a:t>
            </a:r>
            <a:r>
              <a:rPr lang="en-US" dirty="0" err="1" smtClean="0">
                <a:solidFill>
                  <a:schemeClr val="tx1"/>
                </a:solidFill>
                <a:latin typeface="Times New Roman" panose="02020603050405020304" pitchFamily="18" charset="0"/>
                <a:cs typeface="Times New Roman" panose="02020603050405020304" pitchFamily="18" charset="0"/>
              </a:rPr>
              <a:t>sen</a:t>
            </a:r>
            <a:r>
              <a:rPr lang="hu-HU" dirty="0" smtClean="0">
                <a:solidFill>
                  <a:schemeClr val="tx1"/>
                </a:solidFill>
                <a:latin typeface="Times New Roman" panose="02020603050405020304" pitchFamily="18" charset="0"/>
                <a:cs typeface="Times New Roman" panose="02020603050405020304" pitchFamily="18" charset="0"/>
              </a:rPr>
              <a:t>t</a:t>
            </a:r>
            <a:r>
              <a:rPr lang="en-US" dirty="0" smtClean="0">
                <a:solidFill>
                  <a:schemeClr val="tx1"/>
                </a:solidFill>
                <a:latin typeface="Times New Roman" panose="02020603050405020304" pitchFamily="18" charset="0"/>
                <a:cs typeface="Times New Roman" panose="02020603050405020304" pitchFamily="18" charset="0"/>
              </a:rPr>
              <a:t> to you? </a:t>
            </a:r>
            <a:endParaRPr lang="hu-HU" dirty="0" smtClean="0">
              <a:solidFill>
                <a:schemeClr val="tx1"/>
              </a:solidFill>
              <a:latin typeface="Times New Roman" panose="02020603050405020304" pitchFamily="18" charset="0"/>
              <a:cs typeface="Times New Roman" panose="02020603050405020304" pitchFamily="18" charset="0"/>
            </a:endParaRPr>
          </a:p>
          <a:p>
            <a:pPr algn="just"/>
            <a:r>
              <a:rPr lang="hu-HU" b="1" dirty="0" smtClean="0">
                <a:solidFill>
                  <a:srgbClr val="FF0000"/>
                </a:solidFill>
                <a:latin typeface="Times New Roman" panose="02020603050405020304" pitchFamily="18" charset="0"/>
                <a:cs typeface="Times New Roman" panose="02020603050405020304" pitchFamily="18" charset="0"/>
              </a:rPr>
              <a:t>It is a </a:t>
            </a:r>
            <a:r>
              <a:rPr lang="hu-HU" b="1" dirty="0">
                <a:solidFill>
                  <a:srgbClr val="FF0000"/>
                </a:solidFill>
                <a:latin typeface="Times New Roman" panose="02020603050405020304" pitchFamily="18" charset="0"/>
                <a:cs typeface="Times New Roman" panose="02020603050405020304" pitchFamily="18" charset="0"/>
              </a:rPr>
              <a:t>h</a:t>
            </a:r>
            <a:r>
              <a:rPr lang="en-US" b="1" dirty="0" err="1" smtClean="0">
                <a:solidFill>
                  <a:srgbClr val="FF0000"/>
                </a:solidFill>
                <a:latin typeface="Times New Roman" panose="02020603050405020304" pitchFamily="18" charset="0"/>
                <a:cs typeface="Times New Roman" panose="02020603050405020304" pitchFamily="18" charset="0"/>
              </a:rPr>
              <a:t>elp</a:t>
            </a:r>
            <a:r>
              <a:rPr lang="en-US" b="1" dirty="0" smtClean="0">
                <a:solidFill>
                  <a:srgbClr val="FF0000"/>
                </a:solidFill>
                <a:latin typeface="Times New Roman" panose="02020603050405020304" pitchFamily="18" charset="0"/>
                <a:cs typeface="Times New Roman" panose="02020603050405020304" pitchFamily="18" charset="0"/>
              </a:rPr>
              <a:t> for companies that don</a:t>
            </a:r>
            <a:r>
              <a:rPr lang="hu-HU" b="1" dirty="0" smtClean="0">
                <a:solidFill>
                  <a:srgbClr val="FF0000"/>
                </a:solidFill>
                <a:latin typeface="Times New Roman" panose="02020603050405020304" pitchFamily="18" charset="0"/>
                <a:cs typeface="Times New Roman" panose="02020603050405020304" pitchFamily="18" charset="0"/>
              </a:rPr>
              <a:t>’</a:t>
            </a:r>
            <a:r>
              <a:rPr lang="en-US" b="1" dirty="0" smtClean="0">
                <a:solidFill>
                  <a:srgbClr val="FF0000"/>
                </a:solidFill>
                <a:latin typeface="Times New Roman" panose="02020603050405020304" pitchFamily="18" charset="0"/>
                <a:cs typeface="Times New Roman" panose="02020603050405020304" pitchFamily="18" charset="0"/>
              </a:rPr>
              <a:t>t have </a:t>
            </a:r>
            <a:r>
              <a:rPr lang="hu-HU" b="1" dirty="0" err="1" smtClean="0">
                <a:solidFill>
                  <a:srgbClr val="FF0000"/>
                </a:solidFill>
                <a:latin typeface="Times New Roman" panose="02020603050405020304" pitchFamily="18" charset="0"/>
                <a:cs typeface="Times New Roman" panose="02020603050405020304" pitchFamily="18" charset="0"/>
              </a:rPr>
              <a:t>their</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own</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student</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emloyment</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contract</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form</a:t>
            </a:r>
            <a:r>
              <a:rPr lang="hu-HU" b="1" dirty="0" smtClean="0">
                <a:solidFill>
                  <a:srgbClr val="FF0000"/>
                </a:solidFill>
                <a:latin typeface="Times New Roman" panose="02020603050405020304" pitchFamily="18" charset="0"/>
                <a:cs typeface="Times New Roman" panose="02020603050405020304" pitchFamily="18" charset="0"/>
              </a:rPr>
              <a:t>. </a:t>
            </a:r>
          </a:p>
        </p:txBody>
      </p:sp>
      <p:pic>
        <p:nvPicPr>
          <p:cNvPr id="10" name="Kép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86065" y="710677"/>
            <a:ext cx="2327399" cy="855369"/>
          </a:xfrm>
          <a:prstGeom prst="rect">
            <a:avLst/>
          </a:prstGeom>
        </p:spPr>
      </p:pic>
      <p:pic>
        <p:nvPicPr>
          <p:cNvPr id="4" name="Kép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62252" y="1696076"/>
            <a:ext cx="2254443" cy="2254443"/>
          </a:xfrm>
          <a:prstGeom prst="rect">
            <a:avLst/>
          </a:prstGeom>
        </p:spPr>
      </p:pic>
    </p:spTree>
    <p:extLst>
      <p:ext uri="{BB962C8B-B14F-4D97-AF65-F5344CB8AC3E}">
        <p14:creationId xmlns:p14="http://schemas.microsoft.com/office/powerpoint/2010/main" val="32280528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Kép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4378" y="2939492"/>
            <a:ext cx="1485088" cy="1485088"/>
          </a:xfrm>
          <a:prstGeom prst="rect">
            <a:avLst/>
          </a:prstGeom>
        </p:spPr>
      </p:pic>
      <p:sp>
        <p:nvSpPr>
          <p:cNvPr id="5123" name="Rectangle 2"/>
          <p:cNvSpPr>
            <a:spLocks noChangeArrowheads="1"/>
          </p:cNvSpPr>
          <p:nvPr/>
        </p:nvSpPr>
        <p:spPr bwMode="auto">
          <a:xfrm>
            <a:off x="721057" y="516330"/>
            <a:ext cx="7772400" cy="533400"/>
          </a:xfrm>
          <a:prstGeom prst="rect">
            <a:avLst/>
          </a:prstGeom>
          <a:noFill/>
          <a:ln>
            <a:noFill/>
          </a:ln>
          <a:extLst/>
        </p:spPr>
        <p:txBody>
          <a:bodyPr anchor="ctr"/>
          <a:lstStyle/>
          <a:p>
            <a:pPr fontAlgn="base">
              <a:spcBef>
                <a:spcPct val="0"/>
              </a:spcBef>
              <a:spcAft>
                <a:spcPct val="0"/>
              </a:spcAft>
              <a:defRPr/>
            </a:pPr>
            <a:r>
              <a:rPr lang="hu-HU" sz="3200" b="1" dirty="0" smtClean="0">
                <a:solidFill>
                  <a:srgbClr val="660530"/>
                </a:solidFill>
                <a:latin typeface="Times New Roman" pitchFamily="18" charset="0"/>
                <a:cs typeface="Times New Roman" pitchFamily="18" charset="0"/>
              </a:rPr>
              <a:t>5. </a:t>
            </a:r>
            <a:r>
              <a:rPr lang="en-US" sz="3200" b="1" dirty="0">
                <a:solidFill>
                  <a:srgbClr val="660530"/>
                </a:solidFill>
                <a:latin typeface="Times New Roman" pitchFamily="18" charset="0"/>
                <a:cs typeface="Times New Roman" pitchFamily="18" charset="0"/>
              </a:rPr>
              <a:t>Employment </a:t>
            </a:r>
            <a:r>
              <a:rPr lang="en-US" sz="3200" b="1" dirty="0" smtClean="0">
                <a:solidFill>
                  <a:srgbClr val="660530"/>
                </a:solidFill>
                <a:latin typeface="Times New Roman" pitchFamily="18" charset="0"/>
                <a:cs typeface="Times New Roman" pitchFamily="18" charset="0"/>
              </a:rPr>
              <a:t>Journal</a:t>
            </a:r>
            <a:r>
              <a:rPr lang="hu-HU" sz="3200" b="1" dirty="0" smtClean="0">
                <a:solidFill>
                  <a:srgbClr val="660530"/>
                </a:solidFill>
                <a:latin typeface="Times New Roman" pitchFamily="18" charset="0"/>
                <a:cs typeface="Times New Roman" pitchFamily="18" charset="0"/>
              </a:rPr>
              <a:t> (1 </a:t>
            </a:r>
            <a:r>
              <a:rPr lang="hu-HU" sz="3200" b="1" dirty="0" err="1" smtClean="0">
                <a:solidFill>
                  <a:srgbClr val="660530"/>
                </a:solidFill>
                <a:latin typeface="Times New Roman" pitchFamily="18" charset="0"/>
                <a:cs typeface="Times New Roman" pitchFamily="18" charset="0"/>
              </a:rPr>
              <a:t>copy</a:t>
            </a:r>
            <a:r>
              <a:rPr lang="hu-HU" sz="3200" b="1" dirty="0" smtClean="0">
                <a:solidFill>
                  <a:srgbClr val="660530"/>
                </a:solidFill>
                <a:latin typeface="Times New Roman" pitchFamily="18" charset="0"/>
                <a:cs typeface="Times New Roman" pitchFamily="18" charset="0"/>
              </a:rPr>
              <a:t>)</a:t>
            </a:r>
            <a:endParaRPr lang="hu-HU" sz="3200" b="1" dirty="0">
              <a:solidFill>
                <a:srgbClr val="660530"/>
              </a:solidFill>
              <a:latin typeface="Times New Roman" pitchFamily="18" charset="0"/>
              <a:cs typeface="Times New Roman" pitchFamily="18" charset="0"/>
            </a:endParaRPr>
          </a:p>
          <a:p>
            <a:pPr fontAlgn="base">
              <a:spcBef>
                <a:spcPct val="0"/>
              </a:spcBef>
              <a:spcAft>
                <a:spcPct val="0"/>
              </a:spcAft>
              <a:defRPr/>
            </a:pPr>
            <a:endParaRPr lang="en-GB" sz="3200" b="1" dirty="0">
              <a:solidFill>
                <a:srgbClr val="000066"/>
              </a:solidFill>
              <a:latin typeface="Times New Roman" pitchFamily="18" charset="0"/>
              <a:cs typeface="Times New Roman" pitchFamily="18" charset="0"/>
            </a:endParaRPr>
          </a:p>
        </p:txBody>
      </p:sp>
      <p:pic>
        <p:nvPicPr>
          <p:cNvPr id="4" name="Kép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87717" y="242858"/>
            <a:ext cx="2327399" cy="855369"/>
          </a:xfrm>
          <a:prstGeom prst="rect">
            <a:avLst/>
          </a:prstGeom>
        </p:spPr>
      </p:pic>
      <p:sp>
        <p:nvSpPr>
          <p:cNvPr id="6" name="Téglalapbuborék 5"/>
          <p:cNvSpPr/>
          <p:nvPr/>
        </p:nvSpPr>
        <p:spPr bwMode="auto">
          <a:xfrm>
            <a:off x="2881423" y="3294881"/>
            <a:ext cx="2257909" cy="2308324"/>
          </a:xfrm>
          <a:prstGeom prst="wedgeRectCallout">
            <a:avLst>
              <a:gd name="adj1" fmla="val -87409"/>
              <a:gd name="adj2" fmla="val -51067"/>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hu-HU" dirty="0" smtClean="0">
                <a:latin typeface="Times New Roman" panose="02020603050405020304" pitchFamily="18" charset="0"/>
                <a:cs typeface="Times New Roman" panose="02020603050405020304" pitchFamily="18" charset="0"/>
              </a:rPr>
              <a:t>D</a:t>
            </a:r>
            <a:r>
              <a:rPr lang="en-US" dirty="0" smtClean="0">
                <a:latin typeface="Times New Roman" panose="02020603050405020304" pitchFamily="18" charset="0"/>
                <a:cs typeface="Times New Roman" panose="02020603050405020304" pitchFamily="18" charset="0"/>
              </a:rPr>
              <a:t>o </a:t>
            </a:r>
            <a:r>
              <a:rPr lang="en-US" dirty="0">
                <a:latin typeface="Times New Roman" panose="02020603050405020304" pitchFamily="18" charset="0"/>
                <a:cs typeface="Times New Roman" panose="02020603050405020304" pitchFamily="18" charset="0"/>
              </a:rPr>
              <a:t>I have to send you the </a:t>
            </a:r>
            <a:r>
              <a:rPr lang="hu-HU" dirty="0" err="1" smtClean="0">
                <a:latin typeface="Times New Roman" panose="02020603050405020304" pitchFamily="18" charset="0"/>
                <a:cs typeface="Times New Roman" panose="02020603050405020304" pitchFamily="18" charset="0"/>
              </a:rPr>
              <a:t>employment</a:t>
            </a:r>
            <a:r>
              <a:rPr lang="hu-HU" dirty="0" smtClean="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journal</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every week?</a:t>
            </a:r>
            <a:endParaRPr lang="hu-HU" dirty="0">
              <a:latin typeface="Times New Roman" panose="02020603050405020304" pitchFamily="18" charset="0"/>
              <a:cs typeface="Times New Roman" panose="02020603050405020304" pitchFamily="18" charset="0"/>
            </a:endParaRPr>
          </a:p>
          <a:p>
            <a:r>
              <a:rPr lang="hu-HU" b="1" dirty="0" smtClean="0">
                <a:solidFill>
                  <a:srgbClr val="FF0000"/>
                </a:solidFill>
                <a:latin typeface="Times New Roman" panose="02020603050405020304" pitchFamily="18" charset="0"/>
                <a:cs typeface="Times New Roman" panose="02020603050405020304" pitchFamily="18" charset="0"/>
              </a:rPr>
              <a:t>No</a:t>
            </a:r>
            <a:r>
              <a:rPr lang="hu-HU" b="1" dirty="0">
                <a:solidFill>
                  <a:srgbClr val="FF0000"/>
                </a:solidFill>
                <a:latin typeface="Times New Roman" panose="02020603050405020304" pitchFamily="18" charset="0"/>
                <a:cs typeface="Times New Roman" panose="02020603050405020304" pitchFamily="18" charset="0"/>
              </a:rPr>
              <a:t>, </a:t>
            </a:r>
            <a:r>
              <a:rPr lang="hu-HU" b="1" dirty="0" err="1">
                <a:solidFill>
                  <a:srgbClr val="FF0000"/>
                </a:solidFill>
                <a:latin typeface="Times New Roman" panose="02020603050405020304" pitchFamily="18" charset="0"/>
                <a:cs typeface="Times New Roman" panose="02020603050405020304" pitchFamily="18" charset="0"/>
              </a:rPr>
              <a:t>just</a:t>
            </a:r>
            <a:r>
              <a:rPr lang="hu-HU" b="1" dirty="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fill</a:t>
            </a:r>
            <a:r>
              <a:rPr lang="hu-HU" b="1" dirty="0" smtClean="0">
                <a:solidFill>
                  <a:srgbClr val="FF0000"/>
                </a:solidFill>
                <a:latin typeface="Times New Roman" panose="02020603050405020304" pitchFamily="18" charset="0"/>
                <a:cs typeface="Times New Roman" panose="02020603050405020304" pitchFamily="18" charset="0"/>
              </a:rPr>
              <a:t> it out </a:t>
            </a:r>
            <a:r>
              <a:rPr lang="hu-HU" b="1" dirty="0" err="1">
                <a:solidFill>
                  <a:srgbClr val="FF0000"/>
                </a:solidFill>
                <a:latin typeface="Times New Roman" panose="02020603050405020304" pitchFamily="18" charset="0"/>
                <a:cs typeface="Times New Roman" panose="02020603050405020304" pitchFamily="18" charset="0"/>
              </a:rPr>
              <a:t>every</a:t>
            </a:r>
            <a:r>
              <a:rPr lang="hu-HU" b="1" dirty="0">
                <a:solidFill>
                  <a:srgbClr val="FF0000"/>
                </a:solidFill>
                <a:latin typeface="Times New Roman" panose="02020603050405020304" pitchFamily="18" charset="0"/>
                <a:cs typeface="Times New Roman" panose="02020603050405020304" pitchFamily="18" charset="0"/>
              </a:rPr>
              <a:t> </a:t>
            </a:r>
            <a:r>
              <a:rPr lang="hu-HU" b="1" dirty="0" err="1">
                <a:solidFill>
                  <a:srgbClr val="FF0000"/>
                </a:solidFill>
                <a:latin typeface="Times New Roman" panose="02020603050405020304" pitchFamily="18" charset="0"/>
                <a:cs typeface="Times New Roman" panose="02020603050405020304" pitchFamily="18" charset="0"/>
              </a:rPr>
              <a:t>week</a:t>
            </a:r>
            <a:r>
              <a:rPr lang="hu-HU" b="1" dirty="0">
                <a:solidFill>
                  <a:srgbClr val="FF0000"/>
                </a:solidFill>
                <a:latin typeface="Times New Roman" panose="02020603050405020304" pitchFamily="18" charset="0"/>
                <a:cs typeface="Times New Roman" panose="02020603050405020304" pitchFamily="18" charset="0"/>
              </a:rPr>
              <a:t> and </a:t>
            </a:r>
            <a:r>
              <a:rPr lang="hu-HU" b="1" dirty="0" err="1">
                <a:solidFill>
                  <a:srgbClr val="FF0000"/>
                </a:solidFill>
                <a:latin typeface="Times New Roman" panose="02020603050405020304" pitchFamily="18" charset="0"/>
                <a:cs typeface="Times New Roman" panose="02020603050405020304" pitchFamily="18" charset="0"/>
              </a:rPr>
              <a:t>send</a:t>
            </a:r>
            <a:r>
              <a:rPr lang="hu-HU" b="1" dirty="0">
                <a:solidFill>
                  <a:srgbClr val="FF0000"/>
                </a:solidFill>
                <a:latin typeface="Times New Roman" panose="02020603050405020304" pitchFamily="18" charset="0"/>
                <a:cs typeface="Times New Roman" panose="02020603050405020304" pitchFamily="18" charset="0"/>
              </a:rPr>
              <a:t> </a:t>
            </a:r>
            <a:r>
              <a:rPr lang="hu-HU" b="1" dirty="0" smtClean="0">
                <a:solidFill>
                  <a:srgbClr val="FF0000"/>
                </a:solidFill>
                <a:latin typeface="Times New Roman" panose="02020603050405020304" pitchFamily="18" charset="0"/>
                <a:cs typeface="Times New Roman" panose="02020603050405020304" pitchFamily="18" charset="0"/>
              </a:rPr>
              <a:t>it </a:t>
            </a:r>
            <a:r>
              <a:rPr lang="hu-HU" b="1" dirty="0" err="1" smtClean="0">
                <a:solidFill>
                  <a:srgbClr val="FF0000"/>
                </a:solidFill>
                <a:latin typeface="Times New Roman" panose="02020603050405020304" pitchFamily="18" charset="0"/>
                <a:cs typeface="Times New Roman" panose="02020603050405020304" pitchFamily="18" charset="0"/>
              </a:rPr>
              <a:t>to</a:t>
            </a:r>
            <a:r>
              <a:rPr lang="hu-HU" b="1" dirty="0" smtClean="0">
                <a:solidFill>
                  <a:srgbClr val="FF0000"/>
                </a:solidFill>
                <a:latin typeface="Times New Roman" panose="02020603050405020304" pitchFamily="18" charset="0"/>
                <a:cs typeface="Times New Roman" panose="02020603050405020304" pitchFamily="18" charset="0"/>
              </a:rPr>
              <a:t> me </a:t>
            </a:r>
            <a:r>
              <a:rPr lang="hu-HU" b="1" dirty="0" err="1" smtClean="0">
                <a:solidFill>
                  <a:srgbClr val="FF0000"/>
                </a:solidFill>
                <a:latin typeface="Times New Roman" panose="02020603050405020304" pitchFamily="18" charset="0"/>
                <a:cs typeface="Times New Roman" panose="02020603050405020304" pitchFamily="18" charset="0"/>
              </a:rPr>
              <a:t>when</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a:solidFill>
                  <a:srgbClr val="FF0000"/>
                </a:solidFill>
                <a:latin typeface="Times New Roman" panose="02020603050405020304" pitchFamily="18" charset="0"/>
                <a:cs typeface="Times New Roman" panose="02020603050405020304" pitchFamily="18" charset="0"/>
              </a:rPr>
              <a:t>you</a:t>
            </a:r>
            <a:r>
              <a:rPr lang="hu-HU" b="1" dirty="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finish</a:t>
            </a:r>
            <a:r>
              <a:rPr lang="hu-HU" b="1" dirty="0" smtClean="0">
                <a:solidFill>
                  <a:srgbClr val="FF0000"/>
                </a:solidFill>
                <a:latin typeface="Times New Roman" panose="02020603050405020304" pitchFamily="18" charset="0"/>
                <a:cs typeface="Times New Roman" panose="02020603050405020304" pitchFamily="18" charset="0"/>
              </a:rPr>
              <a:t> </a:t>
            </a:r>
            <a:r>
              <a:rPr lang="hu-HU" b="1" dirty="0" err="1">
                <a:solidFill>
                  <a:srgbClr val="FF0000"/>
                </a:solidFill>
                <a:latin typeface="Times New Roman" panose="02020603050405020304" pitchFamily="18" charset="0"/>
                <a:cs typeface="Times New Roman" panose="02020603050405020304" pitchFamily="18" charset="0"/>
              </a:rPr>
              <a:t>your</a:t>
            </a:r>
            <a:r>
              <a:rPr lang="hu-HU" b="1" dirty="0">
                <a:solidFill>
                  <a:srgbClr val="FF0000"/>
                </a:solidFill>
                <a:latin typeface="Times New Roman" panose="02020603050405020304" pitchFamily="18" charset="0"/>
                <a:cs typeface="Times New Roman" panose="02020603050405020304" pitchFamily="18" charset="0"/>
              </a:rPr>
              <a:t> </a:t>
            </a:r>
            <a:r>
              <a:rPr lang="hu-HU" b="1" dirty="0" err="1" smtClean="0">
                <a:solidFill>
                  <a:srgbClr val="FF0000"/>
                </a:solidFill>
                <a:latin typeface="Times New Roman" panose="02020603050405020304" pitchFamily="18" charset="0"/>
                <a:cs typeface="Times New Roman" panose="02020603050405020304" pitchFamily="18" charset="0"/>
              </a:rPr>
              <a:t>internship</a:t>
            </a:r>
            <a:r>
              <a:rPr lang="hu-HU" b="1" dirty="0" smtClean="0">
                <a:solidFill>
                  <a:srgbClr val="FF0000"/>
                </a:solidFill>
                <a:latin typeface="Times New Roman" panose="02020603050405020304" pitchFamily="18" charset="0"/>
                <a:cs typeface="Times New Roman" panose="02020603050405020304" pitchFamily="18" charset="0"/>
              </a:rPr>
              <a:t>.</a:t>
            </a:r>
            <a:endParaRPr lang="hu-HU" b="1" dirty="0">
              <a:solidFill>
                <a:srgbClr val="FF0000"/>
              </a:solidFill>
              <a:latin typeface="Times New Roman" panose="02020603050405020304" pitchFamily="18" charset="0"/>
              <a:cs typeface="Times New Roman" panose="02020603050405020304" pitchFamily="18" charset="0"/>
            </a:endParaRPr>
          </a:p>
        </p:txBody>
      </p:sp>
      <p:sp>
        <p:nvSpPr>
          <p:cNvPr id="12" name="Szöveg helye 11"/>
          <p:cNvSpPr>
            <a:spLocks noGrp="1"/>
          </p:cNvSpPr>
          <p:nvPr>
            <p:ph type="body" idx="4294967295"/>
          </p:nvPr>
        </p:nvSpPr>
        <p:spPr bwMode="auto">
          <a:xfrm>
            <a:off x="4100108" y="1061605"/>
            <a:ext cx="3676418" cy="1532727"/>
          </a:xfrm>
          <a:prstGeom prst="wedgeRectCallout">
            <a:avLst>
              <a:gd name="adj1" fmla="val -96296"/>
              <a:gd name="adj2" fmla="val 1354"/>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buNone/>
            </a:pPr>
            <a:r>
              <a:rPr lang="en-US" sz="1800" dirty="0">
                <a:solidFill>
                  <a:schemeClr val="tx1"/>
                </a:solidFill>
                <a:latin typeface="Times New Roman" panose="02020603050405020304" pitchFamily="18" charset="0"/>
                <a:cs typeface="Times New Roman" panose="02020603050405020304" pitchFamily="18" charset="0"/>
              </a:rPr>
              <a:t>I </a:t>
            </a:r>
            <a:r>
              <a:rPr lang="hu-HU" sz="1800" dirty="0" err="1" smtClean="0">
                <a:solidFill>
                  <a:schemeClr val="tx1"/>
                </a:solidFill>
                <a:latin typeface="Times New Roman" panose="02020603050405020304" pitchFamily="18" charset="0"/>
                <a:cs typeface="Times New Roman" panose="02020603050405020304" pitchFamily="18" charset="0"/>
              </a:rPr>
              <a:t>do</a:t>
            </a:r>
            <a:r>
              <a:rPr lang="hu-HU" sz="1800" dirty="0" smtClean="0">
                <a:solidFill>
                  <a:schemeClr val="tx1"/>
                </a:solidFill>
                <a:latin typeface="Times New Roman" panose="02020603050405020304" pitchFamily="18" charset="0"/>
                <a:cs typeface="Times New Roman" panose="02020603050405020304" pitchFamily="18" charset="0"/>
              </a:rPr>
              <a:t> </a:t>
            </a:r>
            <a:r>
              <a:rPr lang="hu-HU" sz="1800" dirty="0" err="1" smtClean="0">
                <a:solidFill>
                  <a:schemeClr val="tx1"/>
                </a:solidFill>
                <a:latin typeface="Times New Roman" panose="02020603050405020304" pitchFamily="18" charset="0"/>
                <a:cs typeface="Times New Roman" panose="02020603050405020304" pitchFamily="18" charset="0"/>
              </a:rPr>
              <a:t>the</a:t>
            </a:r>
            <a:r>
              <a:rPr lang="hu-HU" sz="1800" dirty="0" smtClean="0">
                <a:solidFill>
                  <a:schemeClr val="tx1"/>
                </a:solidFill>
                <a:latin typeface="Times New Roman" panose="02020603050405020304" pitchFamily="18" charset="0"/>
                <a:cs typeface="Times New Roman" panose="02020603050405020304" pitchFamily="18" charset="0"/>
              </a:rPr>
              <a:t> </a:t>
            </a:r>
            <a:r>
              <a:rPr lang="hu-HU" sz="1800" dirty="0" err="1" smtClean="0">
                <a:solidFill>
                  <a:schemeClr val="tx1"/>
                </a:solidFill>
                <a:latin typeface="Times New Roman" panose="02020603050405020304" pitchFamily="18" charset="0"/>
                <a:cs typeface="Times New Roman" panose="02020603050405020304" pitchFamily="18" charset="0"/>
              </a:rPr>
              <a:t>internship</a:t>
            </a:r>
            <a:r>
              <a:rPr lang="en-US" sz="1800" dirty="0" smtClean="0">
                <a:solidFill>
                  <a:schemeClr val="tx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rPr>
              <a:t>at my </a:t>
            </a:r>
            <a:r>
              <a:rPr lang="en-US" sz="1800" dirty="0" smtClean="0">
                <a:solidFill>
                  <a:schemeClr val="tx1"/>
                </a:solidFill>
                <a:latin typeface="Times New Roman" panose="02020603050405020304" pitchFamily="18" charset="0"/>
                <a:cs typeface="Times New Roman" panose="02020603050405020304" pitchFamily="18" charset="0"/>
              </a:rPr>
              <a:t>workplace</a:t>
            </a:r>
            <a:r>
              <a:rPr lang="hu-HU" sz="1800" dirty="0" smtClean="0">
                <a:solidFill>
                  <a:schemeClr val="tx1"/>
                </a:solidFill>
                <a:latin typeface="Times New Roman" panose="02020603050405020304" pitchFamily="18" charset="0"/>
                <a:cs typeface="Times New Roman" panose="02020603050405020304" pitchFamily="18" charset="0"/>
              </a:rPr>
              <a:t>.</a:t>
            </a:r>
            <a:r>
              <a:rPr lang="en-US" sz="1800" dirty="0" smtClean="0">
                <a:solidFill>
                  <a:schemeClr val="tx1"/>
                </a:solidFill>
                <a:latin typeface="Times New Roman" panose="02020603050405020304" pitchFamily="18" charset="0"/>
                <a:cs typeface="Times New Roman" panose="02020603050405020304" pitchFamily="18" charset="0"/>
              </a:rPr>
              <a:t> </a:t>
            </a:r>
            <a:r>
              <a:rPr lang="hu-HU" sz="1800" dirty="0" smtClean="0">
                <a:solidFill>
                  <a:schemeClr val="tx1"/>
                </a:solidFill>
                <a:latin typeface="Times New Roman" panose="02020603050405020304" pitchFamily="18" charset="0"/>
                <a:cs typeface="Times New Roman" panose="02020603050405020304" pitchFamily="18" charset="0"/>
              </a:rPr>
              <a:t>W</a:t>
            </a:r>
            <a:r>
              <a:rPr lang="en-US" sz="1800" dirty="0" smtClean="0">
                <a:solidFill>
                  <a:schemeClr val="tx1"/>
                </a:solidFill>
                <a:latin typeface="Times New Roman" panose="02020603050405020304" pitchFamily="18" charset="0"/>
                <a:cs typeface="Times New Roman" panose="02020603050405020304" pitchFamily="18" charset="0"/>
              </a:rPr>
              <a:t>hat </a:t>
            </a:r>
            <a:r>
              <a:rPr lang="hu-HU" sz="1800" dirty="0" err="1" smtClean="0">
                <a:solidFill>
                  <a:schemeClr val="tx1"/>
                </a:solidFill>
                <a:latin typeface="Times New Roman" panose="02020603050405020304" pitchFamily="18" charset="0"/>
                <a:cs typeface="Times New Roman" panose="02020603050405020304" pitchFamily="18" charset="0"/>
              </a:rPr>
              <a:t>employement</a:t>
            </a:r>
            <a:r>
              <a:rPr lang="hu-HU" sz="1800" dirty="0" smtClean="0">
                <a:solidFill>
                  <a:schemeClr val="tx1"/>
                </a:solidFill>
                <a:latin typeface="Times New Roman" panose="02020603050405020304" pitchFamily="18" charset="0"/>
                <a:cs typeface="Times New Roman" panose="02020603050405020304" pitchFamily="18" charset="0"/>
              </a:rPr>
              <a:t> </a:t>
            </a:r>
            <a:r>
              <a:rPr lang="hu-HU" sz="1800" dirty="0" err="1" smtClean="0">
                <a:solidFill>
                  <a:schemeClr val="tx1"/>
                </a:solidFill>
                <a:latin typeface="Times New Roman" panose="02020603050405020304" pitchFamily="18" charset="0"/>
                <a:cs typeface="Times New Roman" panose="02020603050405020304" pitchFamily="18" charset="0"/>
              </a:rPr>
              <a:t>journal</a:t>
            </a:r>
            <a:r>
              <a:rPr lang="en-US" sz="1800" dirty="0" smtClean="0">
                <a:solidFill>
                  <a:schemeClr val="tx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rPr>
              <a:t>should </a:t>
            </a:r>
            <a:r>
              <a:rPr lang="hu-HU" sz="1800" dirty="0" smtClean="0">
                <a:solidFill>
                  <a:schemeClr val="tx1"/>
                </a:solidFill>
                <a:latin typeface="Times New Roman" panose="02020603050405020304" pitchFamily="18" charset="0"/>
                <a:cs typeface="Times New Roman" panose="02020603050405020304" pitchFamily="18" charset="0"/>
              </a:rPr>
              <a:t>be</a:t>
            </a:r>
            <a:r>
              <a:rPr lang="en-US" sz="1800" dirty="0" smtClean="0">
                <a:solidFill>
                  <a:schemeClr val="tx1"/>
                </a:solidFill>
                <a:latin typeface="Times New Roman" panose="02020603050405020304" pitchFamily="18" charset="0"/>
                <a:cs typeface="Times New Roman" panose="02020603050405020304" pitchFamily="18" charset="0"/>
              </a:rPr>
              <a:t> fill</a:t>
            </a:r>
            <a:r>
              <a:rPr lang="hu-HU" sz="1800" dirty="0" err="1" smtClean="0">
                <a:solidFill>
                  <a:schemeClr val="tx1"/>
                </a:solidFill>
                <a:latin typeface="Times New Roman" panose="02020603050405020304" pitchFamily="18" charset="0"/>
                <a:cs typeface="Times New Roman" panose="02020603050405020304" pitchFamily="18" charset="0"/>
              </a:rPr>
              <a:t>ed</a:t>
            </a:r>
            <a:r>
              <a:rPr lang="en-US" sz="1800" dirty="0" smtClean="0">
                <a:solidFill>
                  <a:schemeClr val="tx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rPr>
              <a:t>out</a:t>
            </a:r>
            <a:r>
              <a:rPr lang="en-US" sz="1800" dirty="0" smtClean="0">
                <a:solidFill>
                  <a:schemeClr val="tx1"/>
                </a:solidFill>
                <a:latin typeface="Times New Roman" panose="02020603050405020304" pitchFamily="18" charset="0"/>
                <a:cs typeface="Times New Roman" panose="02020603050405020304" pitchFamily="18" charset="0"/>
              </a:rPr>
              <a:t>?</a:t>
            </a:r>
            <a:endParaRPr lang="hu-HU" sz="18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hu-HU" sz="1800" b="1" dirty="0" smtClean="0">
                <a:solidFill>
                  <a:srgbClr val="FF0000"/>
                </a:solidFill>
                <a:latin typeface="Times New Roman" panose="02020603050405020304" pitchFamily="18" charset="0"/>
                <a:cs typeface="Times New Roman" panose="02020603050405020304" pitchFamily="18" charset="0"/>
              </a:rPr>
              <a:t>E</a:t>
            </a:r>
            <a:r>
              <a:rPr lang="en-US" sz="1800" b="1" dirty="0" err="1" smtClean="0">
                <a:solidFill>
                  <a:srgbClr val="FF0000"/>
                </a:solidFill>
                <a:latin typeface="Times New Roman" panose="02020603050405020304" pitchFamily="18" charset="0"/>
                <a:cs typeface="Times New Roman" panose="02020603050405020304" pitchFamily="18" charset="0"/>
              </a:rPr>
              <a:t>veryone</a:t>
            </a:r>
            <a:r>
              <a:rPr lang="en-US" sz="1800" b="1" dirty="0" smtClean="0">
                <a:solidFill>
                  <a:srgbClr val="FF0000"/>
                </a:solidFill>
                <a:latin typeface="Times New Roman" panose="02020603050405020304" pitchFamily="18" charset="0"/>
                <a:cs typeface="Times New Roman" panose="02020603050405020304" pitchFamily="18" charset="0"/>
              </a:rPr>
              <a:t> should </a:t>
            </a:r>
            <a:r>
              <a:rPr lang="hu-HU" sz="1800" b="1" dirty="0" err="1" smtClean="0">
                <a:solidFill>
                  <a:srgbClr val="FF0000"/>
                </a:solidFill>
                <a:latin typeface="Times New Roman" panose="02020603050405020304" pitchFamily="18" charset="0"/>
                <a:cs typeface="Times New Roman" panose="02020603050405020304" pitchFamily="18" charset="0"/>
              </a:rPr>
              <a:t>fill</a:t>
            </a:r>
            <a:r>
              <a:rPr lang="hu-HU" sz="1800" b="1" dirty="0" smtClean="0">
                <a:solidFill>
                  <a:srgbClr val="FF0000"/>
                </a:solidFill>
                <a:latin typeface="Times New Roman" panose="02020603050405020304" pitchFamily="18" charset="0"/>
                <a:cs typeface="Times New Roman" panose="02020603050405020304" pitchFamily="18" charset="0"/>
              </a:rPr>
              <a:t> out</a:t>
            </a:r>
            <a:r>
              <a:rPr lang="en-US" sz="1800" b="1" dirty="0" smtClean="0">
                <a:solidFill>
                  <a:srgbClr val="FF0000"/>
                </a:solidFill>
                <a:latin typeface="Times New Roman" panose="02020603050405020304" pitchFamily="18" charset="0"/>
                <a:cs typeface="Times New Roman" panose="02020603050405020304" pitchFamily="18" charset="0"/>
              </a:rPr>
              <a:t> the same </a:t>
            </a:r>
            <a:r>
              <a:rPr lang="hu-HU" sz="1800" b="1" dirty="0" err="1" smtClean="0">
                <a:solidFill>
                  <a:srgbClr val="FF0000"/>
                </a:solidFill>
                <a:latin typeface="Times New Roman" panose="02020603050405020304" pitchFamily="18" charset="0"/>
                <a:cs typeface="Times New Roman" panose="02020603050405020304" pitchFamily="18" charset="0"/>
              </a:rPr>
              <a:t>employment</a:t>
            </a:r>
            <a:r>
              <a:rPr lang="hu-HU" sz="1800" b="1" dirty="0" smtClean="0">
                <a:solidFill>
                  <a:srgbClr val="FF0000"/>
                </a:solidFill>
                <a:latin typeface="Times New Roman" panose="02020603050405020304" pitchFamily="18" charset="0"/>
                <a:cs typeface="Times New Roman" panose="02020603050405020304" pitchFamily="18" charset="0"/>
              </a:rPr>
              <a:t> </a:t>
            </a:r>
            <a:r>
              <a:rPr lang="hu-HU" sz="1800" b="1" dirty="0" err="1" smtClean="0">
                <a:solidFill>
                  <a:srgbClr val="FF0000"/>
                </a:solidFill>
                <a:latin typeface="Times New Roman" panose="02020603050405020304" pitchFamily="18" charset="0"/>
                <a:cs typeface="Times New Roman" panose="02020603050405020304" pitchFamily="18" charset="0"/>
              </a:rPr>
              <a:t>journal</a:t>
            </a:r>
            <a:r>
              <a:rPr lang="hu-HU" sz="1800" b="1" dirty="0" smtClean="0">
                <a:solidFill>
                  <a:srgbClr val="FF0000"/>
                </a:solidFill>
                <a:latin typeface="Times New Roman" panose="02020603050405020304" pitchFamily="18" charset="0"/>
                <a:cs typeface="Times New Roman" panose="02020603050405020304" pitchFamily="18" charset="0"/>
              </a:rPr>
              <a:t>. </a:t>
            </a:r>
          </a:p>
        </p:txBody>
      </p:sp>
      <p:pic>
        <p:nvPicPr>
          <p:cNvPr id="2" name="Kép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38232" y="2659016"/>
            <a:ext cx="6553768" cy="4198984"/>
          </a:xfrm>
          <a:prstGeom prst="rect">
            <a:avLst/>
          </a:prstGeom>
        </p:spPr>
      </p:pic>
      <p:pic>
        <p:nvPicPr>
          <p:cNvPr id="10" name="Kép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6120" y="956930"/>
            <a:ext cx="1459090" cy="1459090"/>
          </a:xfrm>
          <a:prstGeom prst="rect">
            <a:avLst/>
          </a:prstGeom>
        </p:spPr>
      </p:pic>
    </p:spTree>
    <p:extLst>
      <p:ext uri="{BB962C8B-B14F-4D97-AF65-F5344CB8AC3E}">
        <p14:creationId xmlns:p14="http://schemas.microsoft.com/office/powerpoint/2010/main" val="1579307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anim calcmode="lin" valueType="num">
                                      <p:cBhvr>
                                        <p:cTn id="30" dur="1000" fill="hold"/>
                                        <p:tgtEl>
                                          <p:spTgt spid="2"/>
                                        </p:tgtEl>
                                        <p:attrNameLst>
                                          <p:attrName>ppt_x</p:attrName>
                                        </p:attrNameLst>
                                      </p:cBhvr>
                                      <p:tavLst>
                                        <p:tav tm="0">
                                          <p:val>
                                            <p:strVal val="#ppt_x"/>
                                          </p:val>
                                        </p:tav>
                                        <p:tav tm="100000">
                                          <p:val>
                                            <p:strVal val="#ppt_x"/>
                                          </p:val>
                                        </p:tav>
                                      </p:tavLst>
                                    </p:anim>
                                    <p:anim calcmode="lin" valueType="num">
                                      <p:cBhvr>
                                        <p:cTn id="3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33744" y="0"/>
            <a:ext cx="2327399" cy="855369"/>
          </a:xfrm>
          <a:prstGeom prst="rect">
            <a:avLst/>
          </a:prstGeom>
        </p:spPr>
      </p:pic>
      <p:pic>
        <p:nvPicPr>
          <p:cNvPr id="14" name="Kép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6666" y="4533526"/>
            <a:ext cx="1485088" cy="1485088"/>
          </a:xfrm>
          <a:prstGeom prst="rect">
            <a:avLst/>
          </a:prstGeom>
        </p:spPr>
      </p:pic>
      <p:sp>
        <p:nvSpPr>
          <p:cNvPr id="5123" name="Rectangle 2"/>
          <p:cNvSpPr>
            <a:spLocks noChangeArrowheads="1"/>
          </p:cNvSpPr>
          <p:nvPr/>
        </p:nvSpPr>
        <p:spPr bwMode="auto">
          <a:xfrm>
            <a:off x="935544" y="424902"/>
            <a:ext cx="6798200" cy="533400"/>
          </a:xfrm>
          <a:prstGeom prst="rect">
            <a:avLst/>
          </a:prstGeom>
          <a:noFill/>
          <a:ln>
            <a:noFill/>
          </a:ln>
          <a:extLst/>
        </p:spPr>
        <p:txBody>
          <a:bodyPr anchor="ctr"/>
          <a:lstStyle/>
          <a:p>
            <a:pPr fontAlgn="base">
              <a:spcBef>
                <a:spcPct val="0"/>
              </a:spcBef>
              <a:spcAft>
                <a:spcPct val="0"/>
              </a:spcAft>
              <a:defRPr/>
            </a:pPr>
            <a:r>
              <a:rPr lang="hu-HU" sz="3200" b="1" dirty="0" smtClean="0">
                <a:solidFill>
                  <a:srgbClr val="660530"/>
                </a:solidFill>
                <a:latin typeface="Times New Roman" pitchFamily="18" charset="0"/>
                <a:cs typeface="Times New Roman" pitchFamily="18" charset="0"/>
              </a:rPr>
              <a:t>6. </a:t>
            </a:r>
            <a:r>
              <a:rPr lang="en-US" sz="3200" b="1" dirty="0" smtClean="0">
                <a:solidFill>
                  <a:srgbClr val="660530"/>
                </a:solidFill>
                <a:latin typeface="Times New Roman" pitchFamily="18" charset="0"/>
                <a:cs typeface="Times New Roman" pitchFamily="18" charset="0"/>
              </a:rPr>
              <a:t>Performance </a:t>
            </a:r>
            <a:r>
              <a:rPr lang="en-US" sz="3200" b="1" dirty="0">
                <a:solidFill>
                  <a:srgbClr val="660530"/>
                </a:solidFill>
                <a:latin typeface="Times New Roman" pitchFamily="18" charset="0"/>
                <a:cs typeface="Times New Roman" pitchFamily="18" charset="0"/>
              </a:rPr>
              <a:t>Certification and Questionnaire Grading the Internship </a:t>
            </a:r>
            <a:r>
              <a:rPr lang="hu-HU" sz="3200" b="1" dirty="0" smtClean="0">
                <a:solidFill>
                  <a:srgbClr val="660530"/>
                </a:solidFill>
                <a:latin typeface="Times New Roman" pitchFamily="18" charset="0"/>
                <a:cs typeface="Times New Roman" pitchFamily="18" charset="0"/>
              </a:rPr>
              <a:t>(1 </a:t>
            </a:r>
            <a:r>
              <a:rPr lang="hu-HU" sz="3200" b="1" dirty="0" err="1" smtClean="0">
                <a:solidFill>
                  <a:srgbClr val="660530"/>
                </a:solidFill>
                <a:latin typeface="Times New Roman" pitchFamily="18" charset="0"/>
                <a:cs typeface="Times New Roman" pitchFamily="18" charset="0"/>
              </a:rPr>
              <a:t>copy</a:t>
            </a:r>
            <a:r>
              <a:rPr lang="hu-HU" sz="3200" b="1" dirty="0" smtClean="0">
                <a:solidFill>
                  <a:srgbClr val="660530"/>
                </a:solidFill>
                <a:latin typeface="Times New Roman" pitchFamily="18" charset="0"/>
                <a:cs typeface="Times New Roman" pitchFamily="18" charset="0"/>
              </a:rPr>
              <a:t>)</a:t>
            </a:r>
            <a:endParaRPr lang="en-GB" sz="3200" b="1" dirty="0">
              <a:solidFill>
                <a:srgbClr val="660530"/>
              </a:solidFill>
              <a:latin typeface="Times New Roman" pitchFamily="18" charset="0"/>
              <a:cs typeface="Times New Roman" pitchFamily="18" charset="0"/>
            </a:endParaRPr>
          </a:p>
        </p:txBody>
      </p:sp>
      <p:sp>
        <p:nvSpPr>
          <p:cNvPr id="12" name="Szöveg helye 11"/>
          <p:cNvSpPr>
            <a:spLocks noGrp="1"/>
          </p:cNvSpPr>
          <p:nvPr>
            <p:ph type="body" idx="4294967295"/>
          </p:nvPr>
        </p:nvSpPr>
        <p:spPr bwMode="auto">
          <a:xfrm>
            <a:off x="4057326" y="1546971"/>
            <a:ext cx="3676418" cy="1255728"/>
          </a:xfrm>
          <a:prstGeom prst="wedgeRectCallout">
            <a:avLst>
              <a:gd name="adj1" fmla="val -90512"/>
              <a:gd name="adj2" fmla="val 44483"/>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buNone/>
            </a:pPr>
            <a:r>
              <a:rPr lang="hu-HU" sz="1800" dirty="0" err="1" smtClean="0">
                <a:solidFill>
                  <a:schemeClr val="tx1"/>
                </a:solidFill>
                <a:latin typeface="Times New Roman" panose="02020603050405020304" pitchFamily="18" charset="0"/>
                <a:cs typeface="Times New Roman" panose="02020603050405020304" pitchFamily="18" charset="0"/>
              </a:rPr>
              <a:t>Which</a:t>
            </a:r>
            <a:r>
              <a:rPr lang="hu-HU" sz="1800" dirty="0" smtClean="0">
                <a:solidFill>
                  <a:schemeClr val="tx1"/>
                </a:solidFill>
                <a:latin typeface="Times New Roman" panose="02020603050405020304" pitchFamily="18" charset="0"/>
                <a:cs typeface="Times New Roman" panose="02020603050405020304" pitchFamily="18" charset="0"/>
              </a:rPr>
              <a:t> Performance </a:t>
            </a:r>
            <a:r>
              <a:rPr lang="hu-HU" sz="1800" dirty="0" err="1" smtClean="0">
                <a:solidFill>
                  <a:schemeClr val="tx1"/>
                </a:solidFill>
                <a:latin typeface="Times New Roman" panose="02020603050405020304" pitchFamily="18" charset="0"/>
                <a:cs typeface="Times New Roman" panose="02020603050405020304" pitchFamily="18" charset="0"/>
              </a:rPr>
              <a:t>Certification</a:t>
            </a:r>
            <a:r>
              <a:rPr lang="hu-HU" sz="1800" dirty="0" smtClean="0">
                <a:solidFill>
                  <a:schemeClr val="tx1"/>
                </a:solidFill>
                <a:latin typeface="Times New Roman" panose="02020603050405020304" pitchFamily="18" charset="0"/>
                <a:cs typeface="Times New Roman" panose="02020603050405020304" pitchFamily="18" charset="0"/>
              </a:rPr>
              <a:t> and </a:t>
            </a:r>
            <a:r>
              <a:rPr lang="hu-HU" sz="1800" dirty="0" err="1" smtClean="0">
                <a:solidFill>
                  <a:schemeClr val="tx1"/>
                </a:solidFill>
                <a:latin typeface="Times New Roman" panose="02020603050405020304" pitchFamily="18" charset="0"/>
                <a:cs typeface="Times New Roman" panose="02020603050405020304" pitchFamily="18" charset="0"/>
              </a:rPr>
              <a:t>Questionnaire</a:t>
            </a:r>
            <a:r>
              <a:rPr lang="hu-HU" sz="1800" dirty="0" smtClean="0">
                <a:solidFill>
                  <a:schemeClr val="tx1"/>
                </a:solidFill>
                <a:latin typeface="Times New Roman" panose="02020603050405020304" pitchFamily="18" charset="0"/>
                <a:cs typeface="Times New Roman" panose="02020603050405020304" pitchFamily="18" charset="0"/>
              </a:rPr>
              <a:t> </a:t>
            </a:r>
            <a:r>
              <a:rPr lang="hu-HU" sz="1800" dirty="0" err="1" smtClean="0">
                <a:solidFill>
                  <a:schemeClr val="tx1"/>
                </a:solidFill>
                <a:latin typeface="Times New Roman" panose="02020603050405020304" pitchFamily="18" charset="0"/>
                <a:cs typeface="Times New Roman" panose="02020603050405020304" pitchFamily="18" charset="0"/>
              </a:rPr>
              <a:t>Grading</a:t>
            </a:r>
            <a:r>
              <a:rPr lang="hu-HU" sz="1800" dirty="0" smtClean="0">
                <a:solidFill>
                  <a:schemeClr val="tx1"/>
                </a:solidFill>
                <a:latin typeface="Times New Roman" panose="02020603050405020304" pitchFamily="18" charset="0"/>
                <a:cs typeface="Times New Roman" panose="02020603050405020304" pitchFamily="18" charset="0"/>
              </a:rPr>
              <a:t> </a:t>
            </a:r>
            <a:r>
              <a:rPr lang="hu-HU" sz="1800" dirty="0" err="1" smtClean="0">
                <a:solidFill>
                  <a:schemeClr val="tx1"/>
                </a:solidFill>
                <a:latin typeface="Times New Roman" panose="02020603050405020304" pitchFamily="18" charset="0"/>
                <a:cs typeface="Times New Roman" panose="02020603050405020304" pitchFamily="18" charset="0"/>
              </a:rPr>
              <a:t>the</a:t>
            </a:r>
            <a:r>
              <a:rPr lang="hu-HU" sz="1800" dirty="0" smtClean="0">
                <a:solidFill>
                  <a:schemeClr val="tx1"/>
                </a:solidFill>
                <a:latin typeface="Times New Roman" panose="02020603050405020304" pitchFamily="18" charset="0"/>
                <a:cs typeface="Times New Roman" panose="02020603050405020304" pitchFamily="18" charset="0"/>
              </a:rPr>
              <a:t> </a:t>
            </a:r>
            <a:r>
              <a:rPr lang="hu-HU" sz="1800" dirty="0" err="1" smtClean="0">
                <a:solidFill>
                  <a:schemeClr val="tx1"/>
                </a:solidFill>
                <a:latin typeface="Times New Roman" panose="02020603050405020304" pitchFamily="18" charset="0"/>
                <a:cs typeface="Times New Roman" panose="02020603050405020304" pitchFamily="18" charset="0"/>
              </a:rPr>
              <a:t>Internship</a:t>
            </a:r>
            <a:r>
              <a:rPr lang="hu-HU" sz="1800" dirty="0" smtClean="0">
                <a:solidFill>
                  <a:schemeClr val="tx1"/>
                </a:solidFill>
                <a:latin typeface="Times New Roman" panose="02020603050405020304" pitchFamily="18" charset="0"/>
                <a:cs typeface="Times New Roman" panose="02020603050405020304" pitchFamily="18" charset="0"/>
              </a:rPr>
              <a:t> must be </a:t>
            </a:r>
            <a:r>
              <a:rPr lang="hu-HU" sz="1800" dirty="0" err="1" smtClean="0">
                <a:solidFill>
                  <a:schemeClr val="tx1"/>
                </a:solidFill>
                <a:latin typeface="Times New Roman" panose="02020603050405020304" pitchFamily="18" charset="0"/>
                <a:cs typeface="Times New Roman" panose="02020603050405020304" pitchFamily="18" charset="0"/>
              </a:rPr>
              <a:t>filled</a:t>
            </a:r>
            <a:r>
              <a:rPr lang="hu-HU" sz="1800" dirty="0" smtClean="0">
                <a:solidFill>
                  <a:schemeClr val="tx1"/>
                </a:solidFill>
                <a:latin typeface="Times New Roman" panose="02020603050405020304" pitchFamily="18" charset="0"/>
                <a:cs typeface="Times New Roman" panose="02020603050405020304" pitchFamily="18" charset="0"/>
              </a:rPr>
              <a:t> out?</a:t>
            </a:r>
          </a:p>
          <a:p>
            <a:pPr marL="0" indent="0">
              <a:buNone/>
            </a:pPr>
            <a:r>
              <a:rPr lang="hu-HU" sz="1800" b="1" dirty="0" err="1" smtClean="0">
                <a:solidFill>
                  <a:srgbClr val="FF0000"/>
                </a:solidFill>
                <a:latin typeface="Times New Roman" panose="02020603050405020304" pitchFamily="18" charset="0"/>
                <a:cs typeface="Times New Roman" panose="02020603050405020304" pitchFamily="18" charset="0"/>
              </a:rPr>
              <a:t>Relevant</a:t>
            </a:r>
            <a:r>
              <a:rPr lang="hu-HU" sz="1800" b="1" dirty="0" smtClean="0">
                <a:solidFill>
                  <a:srgbClr val="FF0000"/>
                </a:solidFill>
                <a:latin typeface="Times New Roman" panose="02020603050405020304" pitchFamily="18" charset="0"/>
                <a:cs typeface="Times New Roman" panose="02020603050405020304" pitchFamily="18" charset="0"/>
              </a:rPr>
              <a:t> </a:t>
            </a:r>
            <a:r>
              <a:rPr lang="hu-HU" sz="1800" b="1" dirty="0" err="1" smtClean="0">
                <a:solidFill>
                  <a:srgbClr val="FF0000"/>
                </a:solidFill>
                <a:latin typeface="Times New Roman" panose="02020603050405020304" pitchFamily="18" charset="0"/>
                <a:cs typeface="Times New Roman" panose="02020603050405020304" pitchFamily="18" charset="0"/>
              </a:rPr>
              <a:t>to</a:t>
            </a:r>
            <a:r>
              <a:rPr lang="hu-HU" sz="1800" b="1" dirty="0" smtClean="0">
                <a:solidFill>
                  <a:srgbClr val="FF0000"/>
                </a:solidFill>
                <a:latin typeface="Times New Roman" panose="02020603050405020304" pitchFamily="18" charset="0"/>
                <a:cs typeface="Times New Roman" panose="02020603050405020304" pitchFamily="18" charset="0"/>
              </a:rPr>
              <a:t> </a:t>
            </a:r>
            <a:r>
              <a:rPr lang="hu-HU" sz="1800" b="1" dirty="0" err="1" smtClean="0">
                <a:solidFill>
                  <a:srgbClr val="FF0000"/>
                </a:solidFill>
                <a:latin typeface="Times New Roman" panose="02020603050405020304" pitchFamily="18" charset="0"/>
                <a:cs typeface="Times New Roman" panose="02020603050405020304" pitchFamily="18" charset="0"/>
              </a:rPr>
              <a:t>your</a:t>
            </a:r>
            <a:r>
              <a:rPr lang="hu-HU" sz="1800" b="1" dirty="0" smtClean="0">
                <a:solidFill>
                  <a:srgbClr val="FF0000"/>
                </a:solidFill>
                <a:latin typeface="Times New Roman" panose="02020603050405020304" pitchFamily="18" charset="0"/>
                <a:cs typeface="Times New Roman" panose="02020603050405020304" pitchFamily="18" charset="0"/>
              </a:rPr>
              <a:t> major(TAC)!</a:t>
            </a:r>
          </a:p>
        </p:txBody>
      </p:sp>
      <p:sp>
        <p:nvSpPr>
          <p:cNvPr id="13" name="Téglalapbuborék 12"/>
          <p:cNvSpPr/>
          <p:nvPr/>
        </p:nvSpPr>
        <p:spPr bwMode="auto">
          <a:xfrm>
            <a:off x="4146656" y="4533526"/>
            <a:ext cx="3587088" cy="923330"/>
          </a:xfrm>
          <a:prstGeom prst="wedgeRectCallout">
            <a:avLst>
              <a:gd name="adj1" fmla="val -106769"/>
              <a:gd name="adj2" fmla="val 2582"/>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chemeClr val="tx1"/>
                </a:solidFill>
                <a:latin typeface="Times New Roman" panose="02020603050405020304" pitchFamily="18" charset="0"/>
                <a:cs typeface="Times New Roman" panose="02020603050405020304" pitchFamily="18" charset="0"/>
              </a:rPr>
              <a:t>I </a:t>
            </a:r>
            <a:r>
              <a:rPr lang="hu-HU" dirty="0" err="1" smtClean="0">
                <a:solidFill>
                  <a:schemeClr val="tx1"/>
                </a:solidFill>
                <a:latin typeface="Times New Roman" panose="02020603050405020304" pitchFamily="18" charset="0"/>
                <a:cs typeface="Times New Roman" panose="02020603050405020304" pitchFamily="18" charset="0"/>
              </a:rPr>
              <a:t>have</a:t>
            </a:r>
            <a:r>
              <a:rPr lang="hu-HU" dirty="0" smtClean="0">
                <a:solidFill>
                  <a:schemeClr val="tx1"/>
                </a:solidFill>
                <a:latin typeface="Times New Roman" panose="02020603050405020304" pitchFamily="18" charset="0"/>
                <a:cs typeface="Times New Roman" panose="02020603050405020304" pitchFamily="18" charset="0"/>
              </a:rPr>
              <a:t> </a:t>
            </a:r>
            <a:r>
              <a:rPr lang="en-US" dirty="0" smtClean="0">
                <a:solidFill>
                  <a:schemeClr val="tx1"/>
                </a:solidFill>
                <a:latin typeface="Times New Roman" panose="02020603050405020304" pitchFamily="18" charset="0"/>
                <a:cs typeface="Times New Roman" panose="02020603050405020304" pitchFamily="18" charset="0"/>
              </a:rPr>
              <a:t>sent </a:t>
            </a:r>
            <a:r>
              <a:rPr lang="en-US" dirty="0">
                <a:solidFill>
                  <a:schemeClr val="tx1"/>
                </a:solidFill>
                <a:latin typeface="Times New Roman" panose="02020603050405020304" pitchFamily="18" charset="0"/>
                <a:cs typeface="Times New Roman" panose="02020603050405020304" pitchFamily="18" charset="0"/>
              </a:rPr>
              <a:t>my </a:t>
            </a:r>
            <a:r>
              <a:rPr lang="en-US" dirty="0" smtClean="0">
                <a:solidFill>
                  <a:schemeClr val="tx1"/>
                </a:solidFill>
                <a:latin typeface="Times New Roman" panose="02020603050405020304" pitchFamily="18" charset="0"/>
                <a:cs typeface="Times New Roman" panose="02020603050405020304" pitchFamily="18" charset="0"/>
              </a:rPr>
              <a:t>documents</a:t>
            </a:r>
            <a:r>
              <a:rPr lang="hu-HU" dirty="0" smtClean="0">
                <a:solidFill>
                  <a:schemeClr val="tx1"/>
                </a:solidFill>
                <a:latin typeface="Times New Roman" panose="02020603050405020304" pitchFamily="18" charset="0"/>
                <a:cs typeface="Times New Roman" panose="02020603050405020304" pitchFamily="18" charset="0"/>
              </a:rPr>
              <a:t> </a:t>
            </a:r>
            <a:r>
              <a:rPr lang="hu-HU" dirty="0" err="1" smtClean="0">
                <a:solidFill>
                  <a:schemeClr val="tx1"/>
                </a:solidFill>
                <a:latin typeface="Times New Roman" panose="02020603050405020304" pitchFamily="18" charset="0"/>
                <a:cs typeface="Times New Roman" panose="02020603050405020304" pitchFamily="18" charset="0"/>
              </a:rPr>
              <a:t>to</a:t>
            </a:r>
            <a:r>
              <a:rPr lang="hu-HU" dirty="0" smtClean="0">
                <a:solidFill>
                  <a:schemeClr val="tx1"/>
                </a:solidFill>
                <a:latin typeface="Times New Roman" panose="02020603050405020304" pitchFamily="18" charset="0"/>
                <a:cs typeface="Times New Roman" panose="02020603050405020304" pitchFamily="18" charset="0"/>
              </a:rPr>
              <a:t> </a:t>
            </a:r>
            <a:r>
              <a:rPr lang="hu-HU" dirty="0" err="1" smtClean="0">
                <a:solidFill>
                  <a:schemeClr val="tx1"/>
                </a:solidFill>
                <a:latin typeface="Times New Roman" panose="02020603050405020304" pitchFamily="18" charset="0"/>
                <a:cs typeface="Times New Roman" panose="02020603050405020304" pitchFamily="18" charset="0"/>
              </a:rPr>
              <a:t>you</a:t>
            </a:r>
            <a:r>
              <a:rPr lang="en-US" dirty="0" smtClean="0">
                <a:solidFill>
                  <a:schemeClr val="tx1"/>
                </a:solidFill>
                <a:latin typeface="Times New Roman" panose="02020603050405020304" pitchFamily="18" charset="0"/>
                <a:cs typeface="Times New Roman" panose="02020603050405020304" pitchFamily="18" charset="0"/>
              </a:rPr>
              <a:t>. </a:t>
            </a:r>
            <a:r>
              <a:rPr lang="hu-HU" dirty="0" err="1" smtClean="0">
                <a:solidFill>
                  <a:schemeClr val="tx1"/>
                </a:solidFill>
                <a:latin typeface="Times New Roman" panose="02020603050405020304" pitchFamily="18" charset="0"/>
                <a:cs typeface="Times New Roman" panose="02020603050405020304" pitchFamily="18" charset="0"/>
              </a:rPr>
              <a:t>Do</a:t>
            </a:r>
            <a:r>
              <a:rPr lang="hu-HU" dirty="0" smtClean="0">
                <a:solidFill>
                  <a:schemeClr val="tx1"/>
                </a:solidFill>
                <a:latin typeface="Times New Roman" panose="02020603050405020304" pitchFamily="18" charset="0"/>
                <a:cs typeface="Times New Roman" panose="02020603050405020304" pitchFamily="18" charset="0"/>
              </a:rPr>
              <a:t> </a:t>
            </a:r>
            <a:r>
              <a:rPr lang="hu-HU" dirty="0" err="1" smtClean="0">
                <a:solidFill>
                  <a:schemeClr val="tx1"/>
                </a:solidFill>
                <a:latin typeface="Times New Roman" panose="02020603050405020304" pitchFamily="18" charset="0"/>
                <a:cs typeface="Times New Roman" panose="02020603050405020304" pitchFamily="18" charset="0"/>
              </a:rPr>
              <a:t>you</a:t>
            </a:r>
            <a:r>
              <a:rPr lang="hu-HU" dirty="0" smtClean="0">
                <a:solidFill>
                  <a:schemeClr val="tx1"/>
                </a:solidFill>
                <a:latin typeface="Times New Roman" panose="02020603050405020304" pitchFamily="18" charset="0"/>
                <a:cs typeface="Times New Roman" panose="02020603050405020304" pitchFamily="18" charset="0"/>
              </a:rPr>
              <a:t> </a:t>
            </a:r>
            <a:r>
              <a:rPr lang="hu-HU" dirty="0" err="1" smtClean="0">
                <a:solidFill>
                  <a:schemeClr val="tx1"/>
                </a:solidFill>
                <a:latin typeface="Times New Roman" panose="02020603050405020304" pitchFamily="18" charset="0"/>
                <a:cs typeface="Times New Roman" panose="02020603050405020304" pitchFamily="18" charset="0"/>
              </a:rPr>
              <a:t>send</a:t>
            </a:r>
            <a:r>
              <a:rPr lang="hu-HU" dirty="0" smtClean="0">
                <a:solidFill>
                  <a:schemeClr val="tx1"/>
                </a:solidFill>
                <a:latin typeface="Times New Roman" panose="02020603050405020304" pitchFamily="18" charset="0"/>
                <a:cs typeface="Times New Roman" panose="02020603050405020304" pitchFamily="18" charset="0"/>
              </a:rPr>
              <a:t> me an e-mail </a:t>
            </a:r>
            <a:r>
              <a:rPr lang="hu-HU" dirty="0" err="1" smtClean="0">
                <a:solidFill>
                  <a:schemeClr val="tx1"/>
                </a:solidFill>
                <a:latin typeface="Times New Roman" panose="02020603050405020304" pitchFamily="18" charset="0"/>
                <a:cs typeface="Times New Roman" panose="02020603050405020304" pitchFamily="18" charset="0"/>
              </a:rPr>
              <a:t>when</a:t>
            </a:r>
            <a:r>
              <a:rPr lang="hu-HU" dirty="0" smtClean="0">
                <a:solidFill>
                  <a:schemeClr val="tx1"/>
                </a:solidFill>
                <a:latin typeface="Times New Roman" panose="02020603050405020304" pitchFamily="18" charset="0"/>
                <a:cs typeface="Times New Roman" panose="02020603050405020304" pitchFamily="18" charset="0"/>
              </a:rPr>
              <a:t> </a:t>
            </a:r>
            <a:r>
              <a:rPr lang="hu-HU" dirty="0" err="1" smtClean="0">
                <a:solidFill>
                  <a:schemeClr val="tx1"/>
                </a:solidFill>
                <a:latin typeface="Times New Roman" panose="02020603050405020304" pitchFamily="18" charset="0"/>
                <a:cs typeface="Times New Roman" panose="02020603050405020304" pitchFamily="18" charset="0"/>
              </a:rPr>
              <a:t>you</a:t>
            </a:r>
            <a:r>
              <a:rPr lang="hu-HU" dirty="0" smtClean="0">
                <a:solidFill>
                  <a:schemeClr val="tx1"/>
                </a:solidFill>
                <a:latin typeface="Times New Roman" panose="02020603050405020304" pitchFamily="18" charset="0"/>
                <a:cs typeface="Times New Roman" panose="02020603050405020304" pitchFamily="18" charset="0"/>
              </a:rPr>
              <a:t> </a:t>
            </a:r>
            <a:r>
              <a:rPr lang="hu-HU" dirty="0" err="1" smtClean="0">
                <a:solidFill>
                  <a:schemeClr val="tx1"/>
                </a:solidFill>
                <a:latin typeface="Times New Roman" panose="02020603050405020304" pitchFamily="18" charset="0"/>
                <a:cs typeface="Times New Roman" panose="02020603050405020304" pitchFamily="18" charset="0"/>
              </a:rPr>
              <a:t>receive</a:t>
            </a:r>
            <a:r>
              <a:rPr lang="hu-HU" dirty="0" smtClean="0">
                <a:solidFill>
                  <a:schemeClr val="tx1"/>
                </a:solidFill>
                <a:latin typeface="Times New Roman" panose="02020603050405020304" pitchFamily="18" charset="0"/>
                <a:cs typeface="Times New Roman" panose="02020603050405020304" pitchFamily="18" charset="0"/>
              </a:rPr>
              <a:t> </a:t>
            </a:r>
            <a:r>
              <a:rPr lang="hu-HU" dirty="0" err="1" smtClean="0">
                <a:solidFill>
                  <a:schemeClr val="tx1"/>
                </a:solidFill>
                <a:latin typeface="Times New Roman" panose="02020603050405020304" pitchFamily="18" charset="0"/>
                <a:cs typeface="Times New Roman" panose="02020603050405020304" pitchFamily="18" charset="0"/>
              </a:rPr>
              <a:t>them</a:t>
            </a:r>
            <a:r>
              <a:rPr lang="hu-HU" dirty="0" smtClean="0">
                <a:solidFill>
                  <a:schemeClr val="tx1"/>
                </a:solidFill>
                <a:latin typeface="Times New Roman" panose="02020603050405020304" pitchFamily="18" charset="0"/>
                <a:cs typeface="Times New Roman" panose="02020603050405020304" pitchFamily="18" charset="0"/>
              </a:rPr>
              <a:t>?</a:t>
            </a:r>
          </a:p>
        </p:txBody>
      </p:sp>
      <p:pic>
        <p:nvPicPr>
          <p:cNvPr id="15" name="Picture 2" descr="pipa - Majoros Melinda - Önismeret Nőknek"/>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26998" y="5227594"/>
            <a:ext cx="832566" cy="832566"/>
          </a:xfrm>
          <a:prstGeom prst="rect">
            <a:avLst/>
          </a:prstGeom>
          <a:noFill/>
          <a:extLst>
            <a:ext uri="{909E8E84-426E-40DD-AFC4-6F175D3DCCD1}">
              <a14:hiddenFill xmlns:a14="http://schemas.microsoft.com/office/drawing/2010/main">
                <a:solidFill>
                  <a:srgbClr val="FFFFFF"/>
                </a:solidFill>
              </a14:hiddenFill>
            </a:ext>
          </a:extLst>
        </p:spPr>
      </p:pic>
      <p:pic>
        <p:nvPicPr>
          <p:cNvPr id="10" name="Kép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4378" y="1881963"/>
            <a:ext cx="1459090" cy="1459090"/>
          </a:xfrm>
          <a:prstGeom prst="rect">
            <a:avLst/>
          </a:prstGeom>
        </p:spPr>
      </p:pic>
    </p:spTree>
    <p:extLst>
      <p:ext uri="{BB962C8B-B14F-4D97-AF65-F5344CB8AC3E}">
        <p14:creationId xmlns:p14="http://schemas.microsoft.com/office/powerpoint/2010/main" val="39818457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2"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Kép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5544" y="2197076"/>
            <a:ext cx="1485088" cy="1485088"/>
          </a:xfrm>
          <a:prstGeom prst="rect">
            <a:avLst/>
          </a:prstGeom>
        </p:spPr>
      </p:pic>
      <p:sp>
        <p:nvSpPr>
          <p:cNvPr id="5123" name="Rectangle 2"/>
          <p:cNvSpPr>
            <a:spLocks noChangeArrowheads="1"/>
          </p:cNvSpPr>
          <p:nvPr/>
        </p:nvSpPr>
        <p:spPr bwMode="auto">
          <a:xfrm>
            <a:off x="935544" y="596352"/>
            <a:ext cx="7772400" cy="533400"/>
          </a:xfrm>
          <a:prstGeom prst="rect">
            <a:avLst/>
          </a:prstGeom>
          <a:noFill/>
          <a:ln>
            <a:noFill/>
          </a:ln>
          <a:extLst/>
        </p:spPr>
        <p:txBody>
          <a:bodyPr anchor="ctr"/>
          <a:lstStyle/>
          <a:p>
            <a:pPr fontAlgn="base">
              <a:spcBef>
                <a:spcPct val="0"/>
              </a:spcBef>
              <a:spcAft>
                <a:spcPct val="0"/>
              </a:spcAft>
              <a:defRPr/>
            </a:pPr>
            <a:r>
              <a:rPr lang="hu-HU" sz="3200" b="1" dirty="0" smtClean="0">
                <a:solidFill>
                  <a:srgbClr val="660530"/>
                </a:solidFill>
                <a:latin typeface="Times New Roman" pitchFamily="18" charset="0"/>
                <a:cs typeface="Times New Roman" pitchFamily="18" charset="0"/>
              </a:rPr>
              <a:t>7. </a:t>
            </a:r>
            <a:r>
              <a:rPr lang="en-US" sz="3200" b="1" dirty="0" smtClean="0">
                <a:solidFill>
                  <a:srgbClr val="660530"/>
                </a:solidFill>
                <a:latin typeface="Times New Roman" pitchFamily="18" charset="0"/>
                <a:cs typeface="Times New Roman" pitchFamily="18" charset="0"/>
              </a:rPr>
              <a:t>Evaluation of the Internship Site by the Student</a:t>
            </a:r>
            <a:r>
              <a:rPr lang="hu-HU" sz="3200" b="1" smtClean="0">
                <a:solidFill>
                  <a:srgbClr val="660530"/>
                </a:solidFill>
                <a:latin typeface="Times New Roman" pitchFamily="18" charset="0"/>
                <a:cs typeface="Times New Roman" pitchFamily="18" charset="0"/>
              </a:rPr>
              <a:t> (1 </a:t>
            </a:r>
            <a:r>
              <a:rPr lang="hu-HU" sz="3200" b="1" dirty="0" err="1" smtClean="0">
                <a:solidFill>
                  <a:srgbClr val="660530"/>
                </a:solidFill>
                <a:latin typeface="Times New Roman" pitchFamily="18" charset="0"/>
                <a:cs typeface="Times New Roman" pitchFamily="18" charset="0"/>
              </a:rPr>
              <a:t>copy</a:t>
            </a:r>
            <a:r>
              <a:rPr lang="hu-HU" sz="3200" b="1" dirty="0" smtClean="0">
                <a:solidFill>
                  <a:srgbClr val="660530"/>
                </a:solidFill>
                <a:latin typeface="Times New Roman" pitchFamily="18" charset="0"/>
                <a:cs typeface="Times New Roman" pitchFamily="18" charset="0"/>
              </a:rPr>
              <a:t>)</a:t>
            </a:r>
          </a:p>
          <a:p>
            <a:pPr fontAlgn="base">
              <a:spcBef>
                <a:spcPct val="0"/>
              </a:spcBef>
              <a:spcAft>
                <a:spcPct val="0"/>
              </a:spcAft>
              <a:defRPr/>
            </a:pPr>
            <a:endParaRPr lang="en-GB" sz="3200" b="1" dirty="0">
              <a:solidFill>
                <a:srgbClr val="000066"/>
              </a:solidFill>
              <a:latin typeface="Times New Roman" pitchFamily="18" charset="0"/>
              <a:cs typeface="Times New Roman" pitchFamily="18" charset="0"/>
            </a:endParaRPr>
          </a:p>
        </p:txBody>
      </p:sp>
      <p:pic>
        <p:nvPicPr>
          <p:cNvPr id="4" name="Kép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95554" y="702067"/>
            <a:ext cx="2327399" cy="855369"/>
          </a:xfrm>
          <a:prstGeom prst="rect">
            <a:avLst/>
          </a:prstGeom>
        </p:spPr>
      </p:pic>
      <p:sp>
        <p:nvSpPr>
          <p:cNvPr id="12" name="Szöveg helye 11"/>
          <p:cNvSpPr>
            <a:spLocks noGrp="1"/>
          </p:cNvSpPr>
          <p:nvPr>
            <p:ph type="body" idx="4294967295"/>
          </p:nvPr>
        </p:nvSpPr>
        <p:spPr bwMode="auto">
          <a:xfrm>
            <a:off x="4555306" y="3706365"/>
            <a:ext cx="4801346" cy="978729"/>
          </a:xfrm>
          <a:prstGeom prst="wedgeRectCallout">
            <a:avLst>
              <a:gd name="adj1" fmla="val -100466"/>
              <a:gd name="adj2" fmla="val -154061"/>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just">
              <a:buNone/>
            </a:pPr>
            <a:r>
              <a:rPr lang="hu-HU" sz="1800" dirty="0" smtClean="0">
                <a:solidFill>
                  <a:schemeClr val="tx1"/>
                </a:solidFill>
                <a:latin typeface="Times New Roman" panose="02020603050405020304" pitchFamily="18" charset="0"/>
                <a:cs typeface="Times New Roman" panose="02020603050405020304" pitchFamily="18" charset="0"/>
              </a:rPr>
              <a:t>W</a:t>
            </a:r>
            <a:r>
              <a:rPr lang="en-US" sz="1800" dirty="0" err="1" smtClean="0">
                <a:solidFill>
                  <a:schemeClr val="tx1"/>
                </a:solidFill>
                <a:latin typeface="Times New Roman" panose="02020603050405020304" pitchFamily="18" charset="0"/>
                <a:cs typeface="Times New Roman" panose="02020603050405020304" pitchFamily="18" charset="0"/>
              </a:rPr>
              <a:t>hy</a:t>
            </a:r>
            <a:r>
              <a:rPr lang="en-US" sz="1800" dirty="0" smtClean="0">
                <a:solidFill>
                  <a:schemeClr val="tx1"/>
                </a:solidFill>
                <a:latin typeface="Times New Roman" panose="02020603050405020304" pitchFamily="18" charset="0"/>
                <a:cs typeface="Times New Roman" panose="02020603050405020304" pitchFamily="18" charset="0"/>
              </a:rPr>
              <a:t> do I need to complete this document?</a:t>
            </a:r>
            <a:endParaRPr lang="hu-HU" sz="1800" dirty="0" smtClean="0">
              <a:solidFill>
                <a:schemeClr val="tx1"/>
              </a:solidFill>
              <a:latin typeface="Times New Roman" panose="02020603050405020304" pitchFamily="18" charset="0"/>
              <a:cs typeface="Times New Roman" panose="02020603050405020304" pitchFamily="18" charset="0"/>
            </a:endParaRPr>
          </a:p>
          <a:p>
            <a:pPr marL="0" indent="0" algn="just">
              <a:buNone/>
            </a:pPr>
            <a:r>
              <a:rPr lang="hu-HU" sz="1800" b="1" dirty="0" err="1" smtClean="0">
                <a:solidFill>
                  <a:srgbClr val="FF0000"/>
                </a:solidFill>
                <a:latin typeface="Times New Roman" panose="02020603050405020304" pitchFamily="18" charset="0"/>
                <a:cs typeface="Times New Roman" panose="02020603050405020304" pitchFamily="18" charset="0"/>
              </a:rPr>
              <a:t>You</a:t>
            </a:r>
            <a:r>
              <a:rPr lang="hu-HU" sz="1800" b="1" dirty="0" smtClean="0">
                <a:solidFill>
                  <a:srgbClr val="FF0000"/>
                </a:solidFill>
                <a:latin typeface="Times New Roman" panose="02020603050405020304" pitchFamily="18" charset="0"/>
                <a:cs typeface="Times New Roman" panose="02020603050405020304" pitchFamily="18" charset="0"/>
              </a:rPr>
              <a:t> </a:t>
            </a:r>
            <a:r>
              <a:rPr lang="en-US" sz="1800" b="1" dirty="0" smtClean="0">
                <a:solidFill>
                  <a:srgbClr val="FF0000"/>
                </a:solidFill>
                <a:latin typeface="Times New Roman" panose="02020603050405020304" pitchFamily="18" charset="0"/>
                <a:cs typeface="Times New Roman" panose="02020603050405020304" pitchFamily="18" charset="0"/>
              </a:rPr>
              <a:t>can help your </a:t>
            </a:r>
            <a:r>
              <a:rPr lang="hu-HU" sz="1800" b="1" dirty="0" err="1" smtClean="0">
                <a:solidFill>
                  <a:srgbClr val="FF0000"/>
                </a:solidFill>
                <a:latin typeface="Times New Roman" panose="02020603050405020304" pitchFamily="18" charset="0"/>
                <a:cs typeface="Times New Roman" panose="02020603050405020304" pitchFamily="18" charset="0"/>
              </a:rPr>
              <a:t>fellow</a:t>
            </a:r>
            <a:r>
              <a:rPr lang="hu-HU" sz="1800" b="1" dirty="0" smtClean="0">
                <a:solidFill>
                  <a:srgbClr val="FF0000"/>
                </a:solidFill>
                <a:latin typeface="Times New Roman" panose="02020603050405020304" pitchFamily="18" charset="0"/>
                <a:cs typeface="Times New Roman" panose="02020603050405020304" pitchFamily="18" charset="0"/>
              </a:rPr>
              <a:t> </a:t>
            </a:r>
            <a:r>
              <a:rPr lang="en-US" sz="1800" b="1" dirty="0" smtClean="0">
                <a:solidFill>
                  <a:srgbClr val="FF0000"/>
                </a:solidFill>
                <a:latin typeface="Times New Roman" panose="02020603050405020304" pitchFamily="18" charset="0"/>
                <a:cs typeface="Times New Roman" panose="02020603050405020304" pitchFamily="18" charset="0"/>
              </a:rPr>
              <a:t>students with your opinion</a:t>
            </a:r>
            <a:r>
              <a:rPr lang="hu-HU" sz="1800" b="1" dirty="0" smtClean="0">
                <a:solidFill>
                  <a:srgbClr val="FF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283702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65771" y="5259204"/>
            <a:ext cx="2327399" cy="855369"/>
          </a:xfrm>
          <a:prstGeom prst="rect">
            <a:avLst/>
          </a:prstGeom>
        </p:spPr>
      </p:pic>
      <p:pic>
        <p:nvPicPr>
          <p:cNvPr id="5" name="Kép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5637" y="0"/>
            <a:ext cx="2534999" cy="1806186"/>
          </a:xfrm>
          <a:prstGeom prst="rect">
            <a:avLst/>
          </a:prstGeom>
        </p:spPr>
      </p:pic>
      <p:sp>
        <p:nvSpPr>
          <p:cNvPr id="8" name="Téglalap 7"/>
          <p:cNvSpPr/>
          <p:nvPr/>
        </p:nvSpPr>
        <p:spPr>
          <a:xfrm>
            <a:off x="1881963" y="1473552"/>
            <a:ext cx="10310037" cy="3785652"/>
          </a:xfrm>
          <a:prstGeom prst="rect">
            <a:avLst/>
          </a:prstGeom>
        </p:spPr>
        <p:txBody>
          <a:bodyPr wrap="square">
            <a:spAutoFit/>
          </a:bodyPr>
          <a:lstStyle/>
          <a:p>
            <a:pPr marL="342900" indent="-342900">
              <a:spcBef>
                <a:spcPts val="1200"/>
              </a:spcBef>
              <a:buFont typeface="Arial" panose="020B0604020202020204" pitchFamily="34" charset="0"/>
              <a:buChar char="•"/>
            </a:pPr>
            <a:r>
              <a:rPr lang="hu-HU" sz="2000" b="1" dirty="0" smtClean="0">
                <a:latin typeface="Times New Roman" panose="02020603050405020304" pitchFamily="18" charset="0"/>
                <a:cs typeface="Times New Roman" panose="02020603050405020304" pitchFamily="18" charset="0"/>
              </a:rPr>
              <a:t>C</a:t>
            </a:r>
            <a:r>
              <a:rPr lang="en-GB" sz="2000" b="1" dirty="0" err="1" smtClean="0">
                <a:latin typeface="Times New Roman" panose="02020603050405020304" pitchFamily="18" charset="0"/>
                <a:cs typeface="Times New Roman" panose="02020603050405020304" pitchFamily="18" charset="0"/>
              </a:rPr>
              <a:t>opy</a:t>
            </a:r>
            <a:r>
              <a:rPr lang="en-GB" sz="2000" b="1" dirty="0" smtClean="0">
                <a:latin typeface="Times New Roman" panose="02020603050405020304" pitchFamily="18" charset="0"/>
                <a:cs typeface="Times New Roman" panose="02020603050405020304" pitchFamily="18" charset="0"/>
              </a:rPr>
              <a:t> </a:t>
            </a:r>
            <a:r>
              <a:rPr lang="en-GB" sz="2000" dirty="0" smtClean="0">
                <a:latin typeface="Times New Roman" panose="02020603050405020304" pitchFamily="18" charset="0"/>
                <a:cs typeface="Times New Roman" panose="02020603050405020304" pitchFamily="18" charset="0"/>
              </a:rPr>
              <a:t>the documents for yourself!</a:t>
            </a:r>
          </a:p>
          <a:p>
            <a:pPr marL="285750" indent="-285750">
              <a:spcBef>
                <a:spcPts val="1200"/>
              </a:spcBef>
              <a:buFont typeface="Arial" panose="020B0604020202020204" pitchFamily="34" charset="0"/>
              <a:buChar char="•"/>
            </a:pPr>
            <a:r>
              <a:rPr lang="en-GB" sz="2000" dirty="0" smtClean="0">
                <a:latin typeface="Times New Roman" panose="02020603050405020304" pitchFamily="18" charset="0"/>
                <a:cs typeface="Times New Roman" panose="02020603050405020304" pitchFamily="18" charset="0"/>
              </a:rPr>
              <a:t>The mail size that can be received at </a:t>
            </a:r>
            <a:r>
              <a:rPr lang="en-GB" sz="2000" dirty="0" smtClean="0">
                <a:latin typeface="Times New Roman" panose="02020603050405020304" pitchFamily="18" charset="0"/>
                <a:cs typeface="Times New Roman" panose="02020603050405020304" pitchFamily="18" charset="0"/>
                <a:hlinkClick r:id="rId5"/>
              </a:rPr>
              <a:t>masa.barbara@szte.hu</a:t>
            </a:r>
            <a:r>
              <a:rPr lang="en-GB" sz="2000" dirty="0" smtClean="0">
                <a:latin typeface="Times New Roman" panose="02020603050405020304" pitchFamily="18" charset="0"/>
                <a:cs typeface="Times New Roman" panose="02020603050405020304" pitchFamily="18" charset="0"/>
              </a:rPr>
              <a:t> is </a:t>
            </a:r>
            <a:r>
              <a:rPr lang="en-GB" sz="2000" b="1" dirty="0" smtClean="0">
                <a:latin typeface="Times New Roman" panose="02020603050405020304" pitchFamily="18" charset="0"/>
                <a:cs typeface="Times New Roman" panose="02020603050405020304" pitchFamily="18" charset="0"/>
              </a:rPr>
              <a:t>10 MB</a:t>
            </a:r>
            <a:r>
              <a:rPr lang="en-GB" sz="2000" dirty="0" smtClean="0">
                <a:latin typeface="Times New Roman" panose="02020603050405020304" pitchFamily="18" charset="0"/>
                <a:cs typeface="Times New Roman" panose="02020603050405020304" pitchFamily="18" charset="0"/>
              </a:rPr>
              <a:t>, so reduce the file size before sending. For example: file compression, file cutting or rational resolution scanning.</a:t>
            </a:r>
          </a:p>
          <a:p>
            <a:pPr marL="285750" indent="-285750">
              <a:spcBef>
                <a:spcPts val="1200"/>
              </a:spcBef>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If anything has changed about your </a:t>
            </a:r>
            <a:r>
              <a:rPr lang="hu-HU" sz="2000" b="1" dirty="0" err="1" smtClean="0">
                <a:latin typeface="Times New Roman" panose="02020603050405020304" pitchFamily="18" charset="0"/>
                <a:cs typeface="Times New Roman" panose="02020603050405020304" pitchFamily="18" charset="0"/>
              </a:rPr>
              <a:t>internship</a:t>
            </a:r>
            <a:r>
              <a:rPr lang="en-GB" sz="2000" b="1" dirty="0" smtClean="0">
                <a:latin typeface="Times New Roman" panose="02020603050405020304" pitchFamily="18" charset="0"/>
                <a:cs typeface="Times New Roman" panose="02020603050405020304" pitchFamily="18" charset="0"/>
              </a:rPr>
              <a:t>, write me an e-mail! (I understand English better than I speak it.)</a:t>
            </a:r>
          </a:p>
          <a:p>
            <a:pPr marL="285750" indent="-285750">
              <a:spcBef>
                <a:spcPts val="1200"/>
              </a:spcBef>
              <a:buFont typeface="Arial" panose="020B0604020202020204" pitchFamily="34" charset="0"/>
              <a:buChar char="•"/>
            </a:pPr>
            <a:r>
              <a:rPr lang="en-GB" sz="2000" dirty="0" smtClean="0">
                <a:latin typeface="Times New Roman" panose="02020603050405020304" pitchFamily="18" charset="0"/>
                <a:cs typeface="Times New Roman" panose="02020603050405020304" pitchFamily="18" charset="0"/>
              </a:rPr>
              <a:t>Be aware of your mentor’s vacation</a:t>
            </a:r>
            <a:r>
              <a:rPr lang="hu-HU" sz="2000" dirty="0" smtClean="0">
                <a:latin typeface="Times New Roman" panose="02020603050405020304" pitchFamily="18" charset="0"/>
                <a:cs typeface="Times New Roman" panose="02020603050405020304" pitchFamily="18" charset="0"/>
              </a:rPr>
              <a:t>/</a:t>
            </a:r>
            <a:r>
              <a:rPr lang="hu-HU" sz="2000" dirty="0" err="1" smtClean="0">
                <a:latin typeface="Times New Roman" panose="02020603050405020304" pitchFamily="18" charset="0"/>
                <a:cs typeface="Times New Roman" panose="02020603050405020304" pitchFamily="18" charset="0"/>
              </a:rPr>
              <a:t>holiday</a:t>
            </a:r>
            <a:r>
              <a:rPr lang="en-GB" sz="2000" dirty="0" smtClean="0">
                <a:latin typeface="Times New Roman" panose="02020603050405020304" pitchFamily="18" charset="0"/>
                <a:cs typeface="Times New Roman" panose="02020603050405020304" pitchFamily="18" charset="0"/>
              </a:rPr>
              <a:t>. </a:t>
            </a:r>
            <a:r>
              <a:rPr lang="en-GB" sz="2000" b="1" dirty="0" smtClean="0">
                <a:latin typeface="Times New Roman" panose="02020603050405020304" pitchFamily="18" charset="0"/>
                <a:cs typeface="Times New Roman" panose="02020603050405020304" pitchFamily="18" charset="0"/>
              </a:rPr>
              <a:t>Don't send your documents late because of it.</a:t>
            </a:r>
          </a:p>
          <a:p>
            <a:pPr marL="285750" indent="-285750">
              <a:spcBef>
                <a:spcPts val="1200"/>
              </a:spcBef>
              <a:buFont typeface="Arial" panose="020B0604020202020204" pitchFamily="34" charset="0"/>
              <a:buChar char="•"/>
            </a:pPr>
            <a:r>
              <a:rPr lang="en-GB" sz="2000" dirty="0" smtClean="0">
                <a:latin typeface="Times New Roman" panose="02020603050405020304" pitchFamily="18" charset="0"/>
                <a:cs typeface="Times New Roman" panose="02020603050405020304" pitchFamily="18" charset="0"/>
              </a:rPr>
              <a:t>For practical questions</a:t>
            </a:r>
            <a:r>
              <a:rPr lang="en-GB" sz="2000" b="1" dirty="0" smtClean="0">
                <a:latin typeface="Times New Roman" panose="02020603050405020304" pitchFamily="18" charset="0"/>
                <a:cs typeface="Times New Roman" panose="02020603050405020304" pitchFamily="18" charset="0"/>
              </a:rPr>
              <a:t>, always contact me first</a:t>
            </a:r>
            <a:r>
              <a:rPr lang="en-GB" sz="2000" dirty="0" smtClean="0">
                <a:latin typeface="Times New Roman" panose="02020603050405020304" pitchFamily="18" charset="0"/>
                <a:cs typeface="Times New Roman" panose="02020603050405020304" pitchFamily="18" charset="0"/>
              </a:rPr>
              <a:t>!</a:t>
            </a:r>
          </a:p>
          <a:p>
            <a:pPr marL="285750" indent="-285750">
              <a:spcBef>
                <a:spcPts val="1200"/>
              </a:spcBef>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Don’t deliver </a:t>
            </a:r>
            <a:r>
              <a:rPr lang="en-GB" sz="2000" dirty="0" smtClean="0">
                <a:latin typeface="Times New Roman" panose="02020603050405020304" pitchFamily="18" charset="0"/>
                <a:cs typeface="Times New Roman" panose="02020603050405020304" pitchFamily="18" charset="0"/>
              </a:rPr>
              <a:t>all the documents at once! (starting, ending)</a:t>
            </a:r>
          </a:p>
          <a:p>
            <a:pPr marL="285750" indent="-285750">
              <a:spcBef>
                <a:spcPts val="1200"/>
              </a:spcBef>
              <a:buFont typeface="Arial" panose="020B0604020202020204" pitchFamily="34" charset="0"/>
              <a:buChar char="•"/>
            </a:pPr>
            <a:r>
              <a:rPr lang="en-GB" sz="2000" b="1" dirty="0" smtClean="0">
                <a:solidFill>
                  <a:srgbClr val="FF0000"/>
                </a:solidFill>
                <a:latin typeface="Times New Roman" panose="02020603050405020304" pitchFamily="18" charset="0"/>
                <a:cs typeface="Times New Roman" panose="02020603050405020304" pitchFamily="18" charset="0"/>
              </a:rPr>
              <a:t>The deadlines have to be met!</a:t>
            </a:r>
            <a:endParaRPr lang="en-GB" sz="20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69072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2215952" y="1412776"/>
            <a:ext cx="8229600" cy="2304256"/>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eaLnBrk="1" hangingPunct="1">
              <a:defRPr/>
            </a:pPr>
            <a:endParaRPr lang="hu-HU" sz="5400" b="1" kern="0" dirty="0">
              <a:solidFill>
                <a:srgbClr val="020266"/>
              </a:solidFill>
              <a:latin typeface="Times New Roman" pitchFamily="18" charset="0"/>
              <a:cs typeface="Times New Roman" pitchFamily="18" charset="0"/>
            </a:endParaRPr>
          </a:p>
        </p:txBody>
      </p:sp>
      <p:sp>
        <p:nvSpPr>
          <p:cNvPr id="5" name="Rectangle 3"/>
          <p:cNvSpPr txBox="1">
            <a:spLocks noChangeArrowheads="1"/>
          </p:cNvSpPr>
          <p:nvPr/>
        </p:nvSpPr>
        <p:spPr>
          <a:xfrm>
            <a:off x="2076614" y="1412776"/>
            <a:ext cx="8229600" cy="711696"/>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eaLnBrk="1" hangingPunct="1">
              <a:defRPr/>
            </a:pPr>
            <a:r>
              <a:rPr lang="hu-HU" sz="3600" b="1" kern="0" dirty="0">
                <a:solidFill>
                  <a:srgbClr val="660530"/>
                </a:solidFill>
                <a:latin typeface="Times New Roman" pitchFamily="18" charset="0"/>
                <a:cs typeface="Times New Roman" pitchFamily="18" charset="0"/>
              </a:rPr>
              <a:t>T</a:t>
            </a:r>
            <a:r>
              <a:rPr lang="en-US" sz="3600" b="1" kern="0" dirty="0">
                <a:solidFill>
                  <a:srgbClr val="660530"/>
                </a:solidFill>
                <a:latin typeface="Times New Roman" pitchFamily="18" charset="0"/>
                <a:cs typeface="Times New Roman" pitchFamily="18" charset="0"/>
              </a:rPr>
              <a:t>hank you for your attention</a:t>
            </a:r>
            <a:r>
              <a:rPr lang="hu-HU" sz="3600" b="1" kern="0" dirty="0">
                <a:solidFill>
                  <a:srgbClr val="660530"/>
                </a:solidFill>
                <a:latin typeface="Times New Roman" pitchFamily="18" charset="0"/>
                <a:cs typeface="Times New Roman" pitchFamily="18" charset="0"/>
              </a:rPr>
              <a:t>!</a:t>
            </a:r>
          </a:p>
          <a:p>
            <a:pPr eaLnBrk="1" hangingPunct="1">
              <a:defRPr/>
            </a:pPr>
            <a:endParaRPr lang="hu-HU" sz="3600" b="1" kern="0" dirty="0">
              <a:solidFill>
                <a:srgbClr val="020266"/>
              </a:solidFill>
              <a:latin typeface="Times New Roman" pitchFamily="18" charset="0"/>
              <a:cs typeface="Times New Roman" pitchFamily="18" charset="0"/>
            </a:endParaRPr>
          </a:p>
        </p:txBody>
      </p:sp>
      <p:pic>
        <p:nvPicPr>
          <p:cNvPr id="7" name="Kép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49661" y="112180"/>
            <a:ext cx="3890697" cy="1429914"/>
          </a:xfrm>
          <a:prstGeom prst="rect">
            <a:avLst/>
          </a:prstGeom>
        </p:spPr>
      </p:pic>
      <p:pic>
        <p:nvPicPr>
          <p:cNvPr id="8" name="Kép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54257" y="2205093"/>
            <a:ext cx="3481504" cy="2754377"/>
          </a:xfrm>
          <a:prstGeom prst="rect">
            <a:avLst/>
          </a:prstGeom>
        </p:spPr>
      </p:pic>
      <p:sp>
        <p:nvSpPr>
          <p:cNvPr id="10" name="Szövegdoboz 9"/>
          <p:cNvSpPr txBox="1"/>
          <p:nvPr/>
        </p:nvSpPr>
        <p:spPr>
          <a:xfrm>
            <a:off x="3732769" y="5007614"/>
            <a:ext cx="4917291" cy="1200329"/>
          </a:xfrm>
          <a:prstGeom prst="rect">
            <a:avLst/>
          </a:prstGeom>
          <a:noFill/>
        </p:spPr>
        <p:txBody>
          <a:bodyPr wrap="square" rtlCol="0">
            <a:spAutoFit/>
          </a:bodyPr>
          <a:lstStyle/>
          <a:p>
            <a:pPr algn="ctr" fontAlgn="base">
              <a:spcAft>
                <a:spcPct val="0"/>
              </a:spcAft>
            </a:pPr>
            <a:r>
              <a:rPr lang="hu-HU" dirty="0" smtClean="0">
                <a:solidFill>
                  <a:srgbClr val="000000"/>
                </a:solidFill>
                <a:latin typeface="Times New Roman" panose="02020603050405020304" pitchFamily="18" charset="0"/>
                <a:cs typeface="Times New Roman" panose="02020603050405020304" pitchFamily="18" charset="0"/>
              </a:rPr>
              <a:t>masa.barbara@szte.hu</a:t>
            </a:r>
            <a:endParaRPr lang="hu-HU" dirty="0">
              <a:solidFill>
                <a:srgbClr val="000000"/>
              </a:solidFill>
              <a:latin typeface="Times New Roman" panose="02020603050405020304" pitchFamily="18" charset="0"/>
              <a:cs typeface="Times New Roman" panose="02020603050405020304" pitchFamily="18" charset="0"/>
            </a:endParaRPr>
          </a:p>
          <a:p>
            <a:pPr algn="ctr" fontAlgn="base">
              <a:spcAft>
                <a:spcPct val="0"/>
              </a:spcAft>
            </a:pPr>
            <a:r>
              <a:rPr lang="hu-HU" dirty="0">
                <a:latin typeface="Times New Roman" panose="02020603050405020304" pitchFamily="18" charset="0"/>
                <a:cs typeface="Times New Roman" panose="02020603050405020304" pitchFamily="18" charset="0"/>
              </a:rPr>
              <a:t>+36 30 121 13 </a:t>
            </a:r>
            <a:r>
              <a:rPr lang="hu-HU" dirty="0" smtClean="0">
                <a:latin typeface="Times New Roman" panose="02020603050405020304" pitchFamily="18" charset="0"/>
                <a:cs typeface="Times New Roman" panose="02020603050405020304" pitchFamily="18" charset="0"/>
              </a:rPr>
              <a:t>53</a:t>
            </a:r>
            <a:endParaRPr lang="hu-HU" dirty="0">
              <a:solidFill>
                <a:srgbClr val="000000"/>
              </a:solidFill>
              <a:latin typeface="Times New Roman" panose="02020603050405020304" pitchFamily="18" charset="0"/>
              <a:cs typeface="Times New Roman" panose="02020603050405020304" pitchFamily="18" charset="0"/>
            </a:endParaRPr>
          </a:p>
          <a:p>
            <a:pPr algn="ctr" fontAlgn="base">
              <a:spcAft>
                <a:spcPct val="0"/>
              </a:spcAft>
            </a:pPr>
            <a:r>
              <a:rPr lang="en-US" dirty="0">
                <a:latin typeface="Times New Roman" panose="02020603050405020304" pitchFamily="18" charset="0"/>
                <a:cs typeface="Times New Roman" panose="02020603050405020304" pitchFamily="18" charset="0"/>
              </a:rPr>
              <a:t>6722 Szeged, </a:t>
            </a:r>
            <a:r>
              <a:rPr lang="en-US" dirty="0" err="1">
                <a:latin typeface="Times New Roman" panose="02020603050405020304" pitchFamily="18" charset="0"/>
                <a:cs typeface="Times New Roman" panose="02020603050405020304" pitchFamily="18" charset="0"/>
              </a:rPr>
              <a:t>Vitéz</a:t>
            </a:r>
            <a:r>
              <a:rPr lang="en-US" dirty="0">
                <a:latin typeface="Times New Roman" panose="02020603050405020304" pitchFamily="18" charset="0"/>
                <a:cs typeface="Times New Roman" panose="02020603050405020304" pitchFamily="18" charset="0"/>
              </a:rPr>
              <a:t> street 17. (Career Office;</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Office 8</a:t>
            </a:r>
            <a:r>
              <a:rPr lang="en-US" dirty="0" smtClean="0">
                <a:latin typeface="Times New Roman" panose="02020603050405020304" pitchFamily="18" charset="0"/>
                <a:cs typeface="Times New Roman" panose="02020603050405020304" pitchFamily="18" charset="0"/>
              </a:rPr>
              <a:t>)</a:t>
            </a:r>
            <a:endParaRPr lang="hu-HU"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46732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Alapértelmezett terv">
  <a:themeElements>
    <a:clrScheme name="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Alapértelmezett terv">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Tx/>
          <a:buNone/>
          <a:tabLst/>
          <a:defRPr kumimoji="0" lang="hu-HU" sz="1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Tx/>
          <a:buNone/>
          <a:tabLst/>
          <a:defRPr kumimoji="0" lang="hu-HU" sz="1400" b="1" i="0" u="none" strike="noStrike" cap="none" normalizeH="0" baseline="0" smtClean="0">
            <a:ln>
              <a:noFill/>
            </a:ln>
            <a:solidFill>
              <a:schemeClr val="tx1"/>
            </a:solidFill>
            <a:effectLst/>
            <a:latin typeface="Arial" charset="0"/>
          </a:defRPr>
        </a:defPPr>
      </a:lstStyle>
    </a:lnDef>
  </a:objectDefaults>
  <a:extraClrSchemeLst>
    <a:extraClrScheme>
      <a:clrScheme name="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lapértelmezett ter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lapértelmezett ter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lapértelmezett ter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lapértelmezett ter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lapértelmezett ter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lapértelmezett ter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lapértelmezett ter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lapértelmezett ter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lapértelmezett ter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lapértelmezett ter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lapértelmezett ter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5564</TotalTime>
  <Words>3389</Words>
  <Application>Microsoft Office PowerPoint</Application>
  <PresentationFormat>Szélesvásznú</PresentationFormat>
  <Paragraphs>323</Paragraphs>
  <Slides>26</Slides>
  <Notes>26</Notes>
  <HiddenSlides>0</HiddenSlides>
  <MMClips>0</MMClips>
  <ScaleCrop>false</ScaleCrop>
  <HeadingPairs>
    <vt:vector size="6" baseType="variant">
      <vt:variant>
        <vt:lpstr>Használt betűtípusok</vt:lpstr>
      </vt:variant>
      <vt:variant>
        <vt:i4>4</vt:i4>
      </vt:variant>
      <vt:variant>
        <vt:lpstr>Téma</vt:lpstr>
      </vt:variant>
      <vt:variant>
        <vt:i4>1</vt:i4>
      </vt:variant>
      <vt:variant>
        <vt:lpstr>Diacímek</vt:lpstr>
      </vt:variant>
      <vt:variant>
        <vt:i4>26</vt:i4>
      </vt:variant>
    </vt:vector>
  </HeadingPairs>
  <TitlesOfParts>
    <vt:vector size="31" baseType="lpstr">
      <vt:lpstr>Arial</vt:lpstr>
      <vt:lpstr>Calibri</vt:lpstr>
      <vt:lpstr>Libre Franklin</vt:lpstr>
      <vt:lpstr>Times New Roman</vt:lpstr>
      <vt:lpstr>Alapértelmezett terv</vt:lpstr>
      <vt:lpstr>General Information on Professional Internship</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Szakmai gyakorlat tájékoztató</dc:title>
  <dc:creator>Masa Barbara</dc:creator>
  <cp:lastModifiedBy>Masa Barbara</cp:lastModifiedBy>
  <cp:revision>777</cp:revision>
  <cp:lastPrinted>2023-02-03T12:35:59Z</cp:lastPrinted>
  <dcterms:created xsi:type="dcterms:W3CDTF">2020-06-29T11:16:59Z</dcterms:created>
  <dcterms:modified xsi:type="dcterms:W3CDTF">2025-03-10T10:34:19Z</dcterms:modified>
</cp:coreProperties>
</file>