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1" r:id="rId1"/>
    <p:sldMasterId id="2147484169" r:id="rId2"/>
  </p:sldMasterIdLst>
  <p:notesMasterIdLst>
    <p:notesMasterId r:id="rId28"/>
  </p:notesMasterIdLst>
  <p:sldIdLst>
    <p:sldId id="412" r:id="rId3"/>
    <p:sldId id="413" r:id="rId4"/>
    <p:sldId id="414" r:id="rId5"/>
    <p:sldId id="415" r:id="rId6"/>
    <p:sldId id="416" r:id="rId7"/>
    <p:sldId id="438" r:id="rId8"/>
    <p:sldId id="417" r:id="rId9"/>
    <p:sldId id="418" r:id="rId10"/>
    <p:sldId id="419" r:id="rId11"/>
    <p:sldId id="428" r:id="rId12"/>
    <p:sldId id="425" r:id="rId13"/>
    <p:sldId id="427" r:id="rId14"/>
    <p:sldId id="424" r:id="rId15"/>
    <p:sldId id="421" r:id="rId16"/>
    <p:sldId id="426" r:id="rId17"/>
    <p:sldId id="433" r:id="rId18"/>
    <p:sldId id="429" r:id="rId19"/>
    <p:sldId id="432" r:id="rId20"/>
    <p:sldId id="434" r:id="rId21"/>
    <p:sldId id="422" r:id="rId22"/>
    <p:sldId id="435" r:id="rId23"/>
    <p:sldId id="436" r:id="rId24"/>
    <p:sldId id="423" r:id="rId25"/>
    <p:sldId id="430" r:id="rId26"/>
    <p:sldId id="408" r:id="rId27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8C8"/>
    <a:srgbClr val="FFF0F0"/>
    <a:srgbClr val="FF0000"/>
    <a:srgbClr val="C610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72" autoAdjust="0"/>
    <p:restoredTop sz="94660"/>
  </p:normalViewPr>
  <p:slideViewPr>
    <p:cSldViewPr>
      <p:cViewPr varScale="1">
        <p:scale>
          <a:sx n="63" d="100"/>
          <a:sy n="63" d="100"/>
        </p:scale>
        <p:origin x="123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Mintaszöveg szerkesztése</a:t>
            </a:r>
          </a:p>
          <a:p>
            <a:pPr lvl="1"/>
            <a:r>
              <a:rPr lang="en-US" noProof="0" smtClean="0"/>
              <a:t>Második szint</a:t>
            </a:r>
          </a:p>
          <a:p>
            <a:pPr lvl="2"/>
            <a:r>
              <a:rPr lang="en-US" noProof="0" smtClean="0"/>
              <a:t>Harmadik szint</a:t>
            </a:r>
          </a:p>
          <a:p>
            <a:pPr lvl="3"/>
            <a:r>
              <a:rPr lang="en-US" noProof="0" smtClean="0"/>
              <a:t>Negyedik szint</a:t>
            </a:r>
          </a:p>
          <a:p>
            <a:pPr lvl="4"/>
            <a:r>
              <a:rPr lang="en-US" noProof="0" smtClean="0"/>
              <a:t>Ötödik szint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58A165B-5F3A-44E8-AFFE-B3D6329A913F}" type="slidenum">
              <a:rPr lang="en-US" altLang="hu-HU"/>
              <a:pPr>
                <a:defRPr/>
              </a:pPr>
              <a:t>‹#›</a:t>
            </a:fld>
            <a:endParaRPr lang="en-US" altLang="hu-HU"/>
          </a:p>
        </p:txBody>
      </p:sp>
    </p:spTree>
    <p:extLst>
      <p:ext uri="{BB962C8B-B14F-4D97-AF65-F5344CB8AC3E}">
        <p14:creationId xmlns:p14="http://schemas.microsoft.com/office/powerpoint/2010/main" val="338827022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E375990-0A88-428D-85F8-DB784728AA6E}" type="slidenum">
              <a:rPr lang="en-US" altLang="hu-HU" smtClean="0"/>
              <a:pPr>
                <a:spcBef>
                  <a:spcPct val="0"/>
                </a:spcBef>
              </a:pPr>
              <a:t>1</a:t>
            </a:fld>
            <a:endParaRPr lang="en-US" altLang="hu-HU" smtClean="0"/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altLang="hu-HU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00610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800475" y="1789113"/>
            <a:ext cx="5340350" cy="5056187"/>
            <a:chOff x="2394" y="1127"/>
            <a:chExt cx="3364" cy="3185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ltGray">
            <a:xfrm>
              <a:off x="4230" y="1365"/>
              <a:ext cx="197" cy="10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6" name="Oval 4"/>
            <p:cNvSpPr>
              <a:spLocks noChangeArrowheads="1"/>
            </p:cNvSpPr>
            <p:nvPr/>
          </p:nvSpPr>
          <p:spPr bwMode="ltGray">
            <a:xfrm>
              <a:off x="4299" y="1185"/>
              <a:ext cx="47" cy="47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7" name="Rectangle 5"/>
            <p:cNvSpPr>
              <a:spLocks noChangeArrowheads="1"/>
            </p:cNvSpPr>
            <p:nvPr/>
          </p:nvSpPr>
          <p:spPr bwMode="ltGray">
            <a:xfrm rot="995337">
              <a:off x="5205" y="1495"/>
              <a:ext cx="6" cy="20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8" name="Freeform 6"/>
            <p:cNvSpPr>
              <a:spLocks noEditPoints="1"/>
            </p:cNvSpPr>
            <p:nvPr/>
          </p:nvSpPr>
          <p:spPr bwMode="ltGray">
            <a:xfrm>
              <a:off x="4871" y="3508"/>
              <a:ext cx="66" cy="96"/>
            </a:xfrm>
            <a:custGeom>
              <a:avLst/>
              <a:gdLst/>
              <a:ahLst/>
              <a:cxnLst>
                <a:cxn ang="0">
                  <a:pos x="18" y="96"/>
                </a:cxn>
                <a:cxn ang="0">
                  <a:pos x="42" y="78"/>
                </a:cxn>
                <a:cxn ang="0">
                  <a:pos x="60" y="60"/>
                </a:cxn>
                <a:cxn ang="0">
                  <a:pos x="66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24" y="6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0" y="60"/>
                </a:cxn>
                <a:cxn ang="0">
                  <a:pos x="12" y="84"/>
                </a:cxn>
                <a:cxn ang="0">
                  <a:pos x="18" y="96"/>
                </a:cxn>
                <a:cxn ang="0">
                  <a:pos x="18" y="96"/>
                </a:cxn>
                <a:cxn ang="0">
                  <a:pos x="42" y="18"/>
                </a:cxn>
                <a:cxn ang="0">
                  <a:pos x="54" y="24"/>
                </a:cxn>
                <a:cxn ang="0">
                  <a:pos x="60" y="36"/>
                </a:cxn>
                <a:cxn ang="0">
                  <a:pos x="60" y="48"/>
                </a:cxn>
                <a:cxn ang="0">
                  <a:pos x="54" y="54"/>
                </a:cxn>
                <a:cxn ang="0">
                  <a:pos x="36" y="72"/>
                </a:cxn>
                <a:cxn ang="0">
                  <a:pos x="24" y="78"/>
                </a:cxn>
                <a:cxn ang="0">
                  <a:pos x="24" y="78"/>
                </a:cxn>
                <a:cxn ang="0">
                  <a:pos x="12" y="48"/>
                </a:cxn>
                <a:cxn ang="0">
                  <a:pos x="18" y="24"/>
                </a:cxn>
                <a:cxn ang="0">
                  <a:pos x="30" y="18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66" h="96">
                  <a:moveTo>
                    <a:pt x="18" y="96"/>
                  </a:moveTo>
                  <a:lnTo>
                    <a:pt x="42" y="78"/>
                  </a:lnTo>
                  <a:lnTo>
                    <a:pt x="60" y="60"/>
                  </a:lnTo>
                  <a:lnTo>
                    <a:pt x="66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24" y="6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0" y="60"/>
                  </a:lnTo>
                  <a:lnTo>
                    <a:pt x="12" y="84"/>
                  </a:lnTo>
                  <a:lnTo>
                    <a:pt x="18" y="96"/>
                  </a:lnTo>
                  <a:lnTo>
                    <a:pt x="18" y="96"/>
                  </a:lnTo>
                  <a:close/>
                  <a:moveTo>
                    <a:pt x="42" y="18"/>
                  </a:moveTo>
                  <a:lnTo>
                    <a:pt x="54" y="24"/>
                  </a:lnTo>
                  <a:lnTo>
                    <a:pt x="60" y="36"/>
                  </a:lnTo>
                  <a:lnTo>
                    <a:pt x="60" y="48"/>
                  </a:lnTo>
                  <a:lnTo>
                    <a:pt x="54" y="54"/>
                  </a:lnTo>
                  <a:lnTo>
                    <a:pt x="36" y="72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12" y="48"/>
                  </a:lnTo>
                  <a:lnTo>
                    <a:pt x="18" y="24"/>
                  </a:lnTo>
                  <a:lnTo>
                    <a:pt x="30" y="18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ltGray">
            <a:xfrm rot="91736">
              <a:off x="5487" y="1535"/>
              <a:ext cx="6" cy="1998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ltGray">
            <a:xfrm rot="-926223">
              <a:off x="5640" y="1521"/>
              <a:ext cx="6" cy="881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ltGray">
            <a:xfrm rot="-1140313">
              <a:off x="3444" y="1816"/>
              <a:ext cx="6" cy="203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/>
          </p:nvSpPr>
          <p:spPr bwMode="ltGray">
            <a:xfrm rot="1114412">
              <a:off x="2757" y="1821"/>
              <a:ext cx="6" cy="211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ltGray">
            <a:xfrm rot="254676">
              <a:off x="3035" y="1870"/>
              <a:ext cx="6" cy="190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ltGray">
            <a:xfrm>
              <a:off x="4007" y="3021"/>
              <a:ext cx="623" cy="156"/>
            </a:xfrm>
            <a:custGeom>
              <a:avLst/>
              <a:gdLst/>
              <a:ahLst/>
              <a:cxnLst>
                <a:cxn ang="0">
                  <a:pos x="6" y="18"/>
                </a:cxn>
                <a:cxn ang="0">
                  <a:pos x="162" y="36"/>
                </a:cxn>
                <a:cxn ang="0">
                  <a:pos x="251" y="36"/>
                </a:cxn>
                <a:cxn ang="0">
                  <a:pos x="354" y="30"/>
                </a:cxn>
                <a:cxn ang="0">
                  <a:pos x="473" y="18"/>
                </a:cxn>
                <a:cxn ang="0">
                  <a:pos x="611" y="0"/>
                </a:cxn>
                <a:cxn ang="0">
                  <a:pos x="623" y="114"/>
                </a:cxn>
                <a:cxn ang="0">
                  <a:pos x="497" y="138"/>
                </a:cxn>
                <a:cxn ang="0">
                  <a:pos x="414" y="150"/>
                </a:cxn>
                <a:cxn ang="0">
                  <a:pos x="318" y="156"/>
                </a:cxn>
                <a:cxn ang="0">
                  <a:pos x="215" y="156"/>
                </a:cxn>
                <a:cxn ang="0">
                  <a:pos x="108" y="150"/>
                </a:cxn>
                <a:cxn ang="0">
                  <a:pos x="0" y="132"/>
                </a:cxn>
                <a:cxn ang="0">
                  <a:pos x="6" y="18"/>
                </a:cxn>
                <a:cxn ang="0">
                  <a:pos x="6" y="18"/>
                </a:cxn>
              </a:cxnLst>
              <a:rect l="0" t="0" r="r" b="b"/>
              <a:pathLst>
                <a:path w="623" h="156">
                  <a:moveTo>
                    <a:pt x="6" y="18"/>
                  </a:moveTo>
                  <a:lnTo>
                    <a:pt x="162" y="36"/>
                  </a:lnTo>
                  <a:lnTo>
                    <a:pt x="251" y="36"/>
                  </a:lnTo>
                  <a:lnTo>
                    <a:pt x="354" y="30"/>
                  </a:lnTo>
                  <a:lnTo>
                    <a:pt x="473" y="18"/>
                  </a:lnTo>
                  <a:lnTo>
                    <a:pt x="611" y="0"/>
                  </a:lnTo>
                  <a:lnTo>
                    <a:pt x="623" y="114"/>
                  </a:lnTo>
                  <a:lnTo>
                    <a:pt x="497" y="138"/>
                  </a:lnTo>
                  <a:lnTo>
                    <a:pt x="414" y="150"/>
                  </a:lnTo>
                  <a:lnTo>
                    <a:pt x="318" y="156"/>
                  </a:lnTo>
                  <a:lnTo>
                    <a:pt x="215" y="156"/>
                  </a:lnTo>
                  <a:lnTo>
                    <a:pt x="108" y="150"/>
                  </a:lnTo>
                  <a:lnTo>
                    <a:pt x="0" y="132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ltGray">
            <a:xfrm>
              <a:off x="4762" y="3591"/>
              <a:ext cx="996" cy="126"/>
            </a:xfrm>
            <a:custGeom>
              <a:avLst/>
              <a:gdLst/>
              <a:ahLst/>
              <a:cxnLst>
                <a:cxn ang="0">
                  <a:pos x="754" y="6"/>
                </a:cxn>
                <a:cxn ang="0">
                  <a:pos x="652" y="6"/>
                </a:cxn>
                <a:cxn ang="0">
                  <a:pos x="563" y="6"/>
                </a:cxn>
                <a:cxn ang="0">
                  <a:pos x="479" y="6"/>
                </a:cxn>
                <a:cxn ang="0">
                  <a:pos x="401" y="6"/>
                </a:cxn>
                <a:cxn ang="0">
                  <a:pos x="335" y="0"/>
                </a:cxn>
                <a:cxn ang="0">
                  <a:pos x="276" y="0"/>
                </a:cxn>
                <a:cxn ang="0">
                  <a:pos x="222" y="0"/>
                </a:cxn>
                <a:cxn ang="0">
                  <a:pos x="180" y="6"/>
                </a:cxn>
                <a:cxn ang="0">
                  <a:pos x="138" y="6"/>
                </a:cxn>
                <a:cxn ang="0">
                  <a:pos x="108" y="6"/>
                </a:cxn>
                <a:cxn ang="0">
                  <a:pos x="54" y="6"/>
                </a:cxn>
                <a:cxn ang="0">
                  <a:pos x="24" y="12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12" y="42"/>
                </a:cxn>
                <a:cxn ang="0">
                  <a:pos x="18" y="48"/>
                </a:cxn>
                <a:cxn ang="0">
                  <a:pos x="30" y="54"/>
                </a:cxn>
                <a:cxn ang="0">
                  <a:pos x="60" y="60"/>
                </a:cxn>
                <a:cxn ang="0">
                  <a:pos x="90" y="72"/>
                </a:cxn>
                <a:cxn ang="0">
                  <a:pos x="144" y="84"/>
                </a:cxn>
                <a:cxn ang="0">
                  <a:pos x="210" y="90"/>
                </a:cxn>
                <a:cxn ang="0">
                  <a:pos x="293" y="102"/>
                </a:cxn>
                <a:cxn ang="0">
                  <a:pos x="389" y="108"/>
                </a:cxn>
                <a:cxn ang="0">
                  <a:pos x="503" y="120"/>
                </a:cxn>
                <a:cxn ang="0">
                  <a:pos x="622" y="120"/>
                </a:cxn>
                <a:cxn ang="0">
                  <a:pos x="754" y="126"/>
                </a:cxn>
                <a:cxn ang="0">
                  <a:pos x="873" y="126"/>
                </a:cxn>
                <a:cxn ang="0">
                  <a:pos x="993" y="126"/>
                </a:cxn>
                <a:cxn ang="0">
                  <a:pos x="993" y="12"/>
                </a:cxn>
                <a:cxn ang="0">
                  <a:pos x="879" y="12"/>
                </a:cxn>
                <a:cxn ang="0">
                  <a:pos x="754" y="6"/>
                </a:cxn>
                <a:cxn ang="0">
                  <a:pos x="754" y="6"/>
                </a:cxn>
              </a:cxnLst>
              <a:rect l="0" t="0" r="r" b="b"/>
              <a:pathLst>
                <a:path w="993" h="126">
                  <a:moveTo>
                    <a:pt x="754" y="6"/>
                  </a:moveTo>
                  <a:lnTo>
                    <a:pt x="652" y="6"/>
                  </a:lnTo>
                  <a:lnTo>
                    <a:pt x="563" y="6"/>
                  </a:lnTo>
                  <a:lnTo>
                    <a:pt x="479" y="6"/>
                  </a:lnTo>
                  <a:lnTo>
                    <a:pt x="401" y="6"/>
                  </a:lnTo>
                  <a:lnTo>
                    <a:pt x="335" y="0"/>
                  </a:lnTo>
                  <a:lnTo>
                    <a:pt x="276" y="0"/>
                  </a:lnTo>
                  <a:lnTo>
                    <a:pt x="222" y="0"/>
                  </a:lnTo>
                  <a:lnTo>
                    <a:pt x="180" y="6"/>
                  </a:lnTo>
                  <a:lnTo>
                    <a:pt x="138" y="6"/>
                  </a:lnTo>
                  <a:lnTo>
                    <a:pt x="108" y="6"/>
                  </a:lnTo>
                  <a:lnTo>
                    <a:pt x="54" y="6"/>
                  </a:lnTo>
                  <a:lnTo>
                    <a:pt x="24" y="12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12" y="42"/>
                  </a:lnTo>
                  <a:lnTo>
                    <a:pt x="18" y="48"/>
                  </a:lnTo>
                  <a:lnTo>
                    <a:pt x="30" y="54"/>
                  </a:lnTo>
                  <a:lnTo>
                    <a:pt x="60" y="60"/>
                  </a:lnTo>
                  <a:lnTo>
                    <a:pt x="90" y="72"/>
                  </a:lnTo>
                  <a:lnTo>
                    <a:pt x="144" y="84"/>
                  </a:lnTo>
                  <a:lnTo>
                    <a:pt x="210" y="90"/>
                  </a:lnTo>
                  <a:lnTo>
                    <a:pt x="293" y="102"/>
                  </a:lnTo>
                  <a:lnTo>
                    <a:pt x="389" y="108"/>
                  </a:lnTo>
                  <a:lnTo>
                    <a:pt x="503" y="120"/>
                  </a:lnTo>
                  <a:lnTo>
                    <a:pt x="622" y="120"/>
                  </a:lnTo>
                  <a:lnTo>
                    <a:pt x="754" y="126"/>
                  </a:lnTo>
                  <a:lnTo>
                    <a:pt x="873" y="126"/>
                  </a:lnTo>
                  <a:lnTo>
                    <a:pt x="993" y="126"/>
                  </a:lnTo>
                  <a:lnTo>
                    <a:pt x="993" y="12"/>
                  </a:lnTo>
                  <a:lnTo>
                    <a:pt x="879" y="12"/>
                  </a:lnTo>
                  <a:lnTo>
                    <a:pt x="754" y="6"/>
                  </a:lnTo>
                  <a:lnTo>
                    <a:pt x="754" y="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ltGray">
            <a:xfrm>
              <a:off x="4786" y="3645"/>
              <a:ext cx="972" cy="24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" y="54"/>
                </a:cxn>
                <a:cxn ang="0">
                  <a:pos x="66" y="96"/>
                </a:cxn>
                <a:cxn ang="0">
                  <a:pos x="120" y="137"/>
                </a:cxn>
                <a:cxn ang="0">
                  <a:pos x="198" y="173"/>
                </a:cxn>
                <a:cxn ang="0">
                  <a:pos x="293" y="203"/>
                </a:cxn>
                <a:cxn ang="0">
                  <a:pos x="353" y="215"/>
                </a:cxn>
                <a:cxn ang="0">
                  <a:pos x="413" y="227"/>
                </a:cxn>
                <a:cxn ang="0">
                  <a:pos x="479" y="233"/>
                </a:cxn>
                <a:cxn ang="0">
                  <a:pos x="556" y="239"/>
                </a:cxn>
                <a:cxn ang="0">
                  <a:pos x="634" y="245"/>
                </a:cxn>
                <a:cxn ang="0">
                  <a:pos x="724" y="245"/>
                </a:cxn>
                <a:cxn ang="0">
                  <a:pos x="855" y="245"/>
                </a:cxn>
                <a:cxn ang="0">
                  <a:pos x="969" y="239"/>
                </a:cxn>
                <a:cxn ang="0">
                  <a:pos x="969" y="60"/>
                </a:cxn>
                <a:cxn ang="0">
                  <a:pos x="700" y="60"/>
                </a:cxn>
                <a:cxn ang="0">
                  <a:pos x="503" y="54"/>
                </a:cxn>
                <a:cxn ang="0">
                  <a:pos x="317" y="42"/>
                </a:cxn>
                <a:cxn ang="0">
                  <a:pos x="150" y="24"/>
                </a:cxn>
                <a:cxn ang="0">
                  <a:pos x="72" y="1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969" h="245">
                  <a:moveTo>
                    <a:pt x="0" y="0"/>
                  </a:moveTo>
                  <a:lnTo>
                    <a:pt x="24" y="54"/>
                  </a:lnTo>
                  <a:lnTo>
                    <a:pt x="66" y="96"/>
                  </a:lnTo>
                  <a:lnTo>
                    <a:pt x="120" y="137"/>
                  </a:lnTo>
                  <a:lnTo>
                    <a:pt x="198" y="173"/>
                  </a:lnTo>
                  <a:lnTo>
                    <a:pt x="293" y="203"/>
                  </a:lnTo>
                  <a:lnTo>
                    <a:pt x="353" y="215"/>
                  </a:lnTo>
                  <a:lnTo>
                    <a:pt x="413" y="227"/>
                  </a:lnTo>
                  <a:lnTo>
                    <a:pt x="479" y="233"/>
                  </a:lnTo>
                  <a:lnTo>
                    <a:pt x="556" y="239"/>
                  </a:lnTo>
                  <a:lnTo>
                    <a:pt x="634" y="245"/>
                  </a:lnTo>
                  <a:lnTo>
                    <a:pt x="724" y="245"/>
                  </a:lnTo>
                  <a:lnTo>
                    <a:pt x="855" y="245"/>
                  </a:lnTo>
                  <a:lnTo>
                    <a:pt x="969" y="239"/>
                  </a:lnTo>
                  <a:lnTo>
                    <a:pt x="969" y="60"/>
                  </a:lnTo>
                  <a:lnTo>
                    <a:pt x="700" y="60"/>
                  </a:lnTo>
                  <a:lnTo>
                    <a:pt x="503" y="54"/>
                  </a:lnTo>
                  <a:lnTo>
                    <a:pt x="317" y="42"/>
                  </a:lnTo>
                  <a:lnTo>
                    <a:pt x="150" y="24"/>
                  </a:lnTo>
                  <a:lnTo>
                    <a:pt x="72" y="1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ltGray">
            <a:xfrm>
              <a:off x="4804" y="3591"/>
              <a:ext cx="954" cy="90"/>
            </a:xfrm>
            <a:custGeom>
              <a:avLst/>
              <a:gdLst/>
              <a:ahLst/>
              <a:cxnLst>
                <a:cxn ang="0">
                  <a:pos x="700" y="0"/>
                </a:cxn>
                <a:cxn ang="0">
                  <a:pos x="598" y="0"/>
                </a:cxn>
                <a:cxn ang="0">
                  <a:pos x="515" y="0"/>
                </a:cxn>
                <a:cxn ang="0">
                  <a:pos x="431" y="0"/>
                </a:cxn>
                <a:cxn ang="0">
                  <a:pos x="365" y="0"/>
                </a:cxn>
                <a:cxn ang="0">
                  <a:pos x="299" y="0"/>
                </a:cxn>
                <a:cxn ang="0">
                  <a:pos x="245" y="0"/>
                </a:cxn>
                <a:cxn ang="0">
                  <a:pos x="198" y="0"/>
                </a:cxn>
                <a:cxn ang="0">
                  <a:pos x="162" y="0"/>
                </a:cxn>
                <a:cxn ang="0">
                  <a:pos x="126" y="6"/>
                </a:cxn>
                <a:cxn ang="0">
                  <a:pos x="96" y="6"/>
                </a:cxn>
                <a:cxn ang="0">
                  <a:pos x="54" y="12"/>
                </a:cxn>
                <a:cxn ang="0">
                  <a:pos x="30" y="12"/>
                </a:cxn>
                <a:cxn ang="0">
                  <a:pos x="12" y="18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6" y="30"/>
                </a:cxn>
                <a:cxn ang="0">
                  <a:pos x="24" y="36"/>
                </a:cxn>
                <a:cxn ang="0">
                  <a:pos x="54" y="42"/>
                </a:cxn>
                <a:cxn ang="0">
                  <a:pos x="102" y="54"/>
                </a:cxn>
                <a:cxn ang="0">
                  <a:pos x="168" y="60"/>
                </a:cxn>
                <a:cxn ang="0">
                  <a:pos x="251" y="66"/>
                </a:cxn>
                <a:cxn ang="0">
                  <a:pos x="341" y="78"/>
                </a:cxn>
                <a:cxn ang="0">
                  <a:pos x="449" y="84"/>
                </a:cxn>
                <a:cxn ang="0">
                  <a:pos x="568" y="84"/>
                </a:cxn>
                <a:cxn ang="0">
                  <a:pos x="694" y="90"/>
                </a:cxn>
                <a:cxn ang="0">
                  <a:pos x="825" y="90"/>
                </a:cxn>
                <a:cxn ang="0">
                  <a:pos x="951" y="90"/>
                </a:cxn>
                <a:cxn ang="0">
                  <a:pos x="951" y="6"/>
                </a:cxn>
                <a:cxn ang="0">
                  <a:pos x="831" y="6"/>
                </a:cxn>
                <a:cxn ang="0">
                  <a:pos x="772" y="6"/>
                </a:cxn>
                <a:cxn ang="0">
                  <a:pos x="700" y="0"/>
                </a:cxn>
                <a:cxn ang="0">
                  <a:pos x="700" y="0"/>
                </a:cxn>
              </a:cxnLst>
              <a:rect l="0" t="0" r="r" b="b"/>
              <a:pathLst>
                <a:path w="951" h="90">
                  <a:moveTo>
                    <a:pt x="700" y="0"/>
                  </a:moveTo>
                  <a:lnTo>
                    <a:pt x="598" y="0"/>
                  </a:lnTo>
                  <a:lnTo>
                    <a:pt x="515" y="0"/>
                  </a:lnTo>
                  <a:lnTo>
                    <a:pt x="431" y="0"/>
                  </a:lnTo>
                  <a:lnTo>
                    <a:pt x="365" y="0"/>
                  </a:lnTo>
                  <a:lnTo>
                    <a:pt x="299" y="0"/>
                  </a:lnTo>
                  <a:lnTo>
                    <a:pt x="245" y="0"/>
                  </a:lnTo>
                  <a:lnTo>
                    <a:pt x="198" y="0"/>
                  </a:lnTo>
                  <a:lnTo>
                    <a:pt x="162" y="0"/>
                  </a:lnTo>
                  <a:lnTo>
                    <a:pt x="126" y="6"/>
                  </a:lnTo>
                  <a:lnTo>
                    <a:pt x="96" y="6"/>
                  </a:lnTo>
                  <a:lnTo>
                    <a:pt x="54" y="12"/>
                  </a:lnTo>
                  <a:lnTo>
                    <a:pt x="30" y="12"/>
                  </a:lnTo>
                  <a:lnTo>
                    <a:pt x="12" y="18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6" y="30"/>
                  </a:lnTo>
                  <a:lnTo>
                    <a:pt x="24" y="36"/>
                  </a:lnTo>
                  <a:lnTo>
                    <a:pt x="54" y="42"/>
                  </a:lnTo>
                  <a:lnTo>
                    <a:pt x="102" y="54"/>
                  </a:lnTo>
                  <a:lnTo>
                    <a:pt x="168" y="60"/>
                  </a:lnTo>
                  <a:lnTo>
                    <a:pt x="251" y="66"/>
                  </a:lnTo>
                  <a:lnTo>
                    <a:pt x="341" y="78"/>
                  </a:lnTo>
                  <a:lnTo>
                    <a:pt x="449" y="84"/>
                  </a:lnTo>
                  <a:lnTo>
                    <a:pt x="568" y="84"/>
                  </a:lnTo>
                  <a:lnTo>
                    <a:pt x="694" y="90"/>
                  </a:lnTo>
                  <a:lnTo>
                    <a:pt x="825" y="90"/>
                  </a:lnTo>
                  <a:lnTo>
                    <a:pt x="951" y="90"/>
                  </a:lnTo>
                  <a:lnTo>
                    <a:pt x="951" y="6"/>
                  </a:lnTo>
                  <a:lnTo>
                    <a:pt x="831" y="6"/>
                  </a:lnTo>
                  <a:lnTo>
                    <a:pt x="772" y="6"/>
                  </a:lnTo>
                  <a:lnTo>
                    <a:pt x="700" y="0"/>
                  </a:lnTo>
                  <a:lnTo>
                    <a:pt x="7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ltGray">
            <a:xfrm>
              <a:off x="3059" y="1541"/>
              <a:ext cx="102" cy="155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12"/>
                </a:cxn>
                <a:cxn ang="0">
                  <a:pos x="30" y="72"/>
                </a:cxn>
                <a:cxn ang="0">
                  <a:pos x="30" y="155"/>
                </a:cxn>
                <a:cxn ang="0">
                  <a:pos x="72" y="155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5">
                  <a:moveTo>
                    <a:pt x="102" y="0"/>
                  </a:moveTo>
                  <a:lnTo>
                    <a:pt x="0" y="12"/>
                  </a:lnTo>
                  <a:lnTo>
                    <a:pt x="30" y="72"/>
                  </a:lnTo>
                  <a:lnTo>
                    <a:pt x="30" y="155"/>
                  </a:lnTo>
                  <a:lnTo>
                    <a:pt x="72" y="155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19" name="Freeform 17"/>
            <p:cNvSpPr>
              <a:spLocks noEditPoints="1"/>
            </p:cNvSpPr>
            <p:nvPr/>
          </p:nvSpPr>
          <p:spPr bwMode="ltGray">
            <a:xfrm>
              <a:off x="3059" y="1690"/>
              <a:ext cx="90" cy="96"/>
            </a:xfrm>
            <a:custGeom>
              <a:avLst/>
              <a:gdLst/>
              <a:ahLst/>
              <a:cxnLst>
                <a:cxn ang="0">
                  <a:pos x="48" y="96"/>
                </a:cxn>
                <a:cxn ang="0">
                  <a:pos x="72" y="72"/>
                </a:cxn>
                <a:cxn ang="0">
                  <a:pos x="84" y="48"/>
                </a:cxn>
                <a:cxn ang="0">
                  <a:pos x="90" y="36"/>
                </a:cxn>
                <a:cxn ang="0">
                  <a:pos x="84" y="24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0"/>
                </a:cxn>
                <a:cxn ang="0">
                  <a:pos x="12" y="12"/>
                </a:cxn>
                <a:cxn ang="0">
                  <a:pos x="6" y="24"/>
                </a:cxn>
                <a:cxn ang="0">
                  <a:pos x="0" y="36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8" y="96"/>
                </a:cxn>
                <a:cxn ang="0">
                  <a:pos x="48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54" y="66"/>
                </a:cxn>
                <a:cxn ang="0">
                  <a:pos x="48" y="78"/>
                </a:cxn>
                <a:cxn ang="0">
                  <a:pos x="30" y="66"/>
                </a:cxn>
                <a:cxn ang="0">
                  <a:pos x="24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90" h="96">
                  <a:moveTo>
                    <a:pt x="48" y="96"/>
                  </a:moveTo>
                  <a:lnTo>
                    <a:pt x="72" y="72"/>
                  </a:lnTo>
                  <a:lnTo>
                    <a:pt x="84" y="48"/>
                  </a:lnTo>
                  <a:lnTo>
                    <a:pt x="90" y="36"/>
                  </a:lnTo>
                  <a:lnTo>
                    <a:pt x="84" y="24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0"/>
                  </a:lnTo>
                  <a:lnTo>
                    <a:pt x="12" y="12"/>
                  </a:lnTo>
                  <a:lnTo>
                    <a:pt x="6" y="24"/>
                  </a:lnTo>
                  <a:lnTo>
                    <a:pt x="0" y="36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8" y="96"/>
                  </a:lnTo>
                  <a:lnTo>
                    <a:pt x="48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54" y="66"/>
                  </a:lnTo>
                  <a:lnTo>
                    <a:pt x="48" y="78"/>
                  </a:lnTo>
                  <a:lnTo>
                    <a:pt x="30" y="66"/>
                  </a:lnTo>
                  <a:lnTo>
                    <a:pt x="24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20" name="Freeform 18"/>
            <p:cNvSpPr>
              <a:spLocks noEditPoints="1"/>
            </p:cNvSpPr>
            <p:nvPr/>
          </p:nvSpPr>
          <p:spPr bwMode="ltGray">
            <a:xfrm>
              <a:off x="3059" y="1768"/>
              <a:ext cx="90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54" y="108"/>
                </a:cxn>
                <a:cxn ang="0">
                  <a:pos x="78" y="96"/>
                </a:cxn>
                <a:cxn ang="0">
                  <a:pos x="90" y="72"/>
                </a:cxn>
                <a:cxn ang="0">
                  <a:pos x="84" y="42"/>
                </a:cxn>
                <a:cxn ang="0">
                  <a:pos x="66" y="24"/>
                </a:cxn>
                <a:cxn ang="0">
                  <a:pos x="54" y="12"/>
                </a:cxn>
                <a:cxn ang="0">
                  <a:pos x="48" y="6"/>
                </a:cxn>
                <a:cxn ang="0">
                  <a:pos x="48" y="6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30" y="36"/>
                </a:cxn>
                <a:cxn ang="0">
                  <a:pos x="42" y="24"/>
                </a:cxn>
                <a:cxn ang="0">
                  <a:pos x="48" y="18"/>
                </a:cxn>
                <a:cxn ang="0">
                  <a:pos x="66" y="30"/>
                </a:cxn>
                <a:cxn ang="0">
                  <a:pos x="72" y="48"/>
                </a:cxn>
                <a:cxn ang="0">
                  <a:pos x="78" y="72"/>
                </a:cxn>
                <a:cxn ang="0">
                  <a:pos x="78" y="84"/>
                </a:cxn>
                <a:cxn ang="0">
                  <a:pos x="66" y="96"/>
                </a:cxn>
                <a:cxn ang="0">
                  <a:pos x="42" y="102"/>
                </a:cxn>
                <a:cxn ang="0">
                  <a:pos x="30" y="96"/>
                </a:cxn>
                <a:cxn ang="0">
                  <a:pos x="18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90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54" y="108"/>
                  </a:lnTo>
                  <a:lnTo>
                    <a:pt x="78" y="96"/>
                  </a:lnTo>
                  <a:lnTo>
                    <a:pt x="90" y="72"/>
                  </a:lnTo>
                  <a:lnTo>
                    <a:pt x="84" y="42"/>
                  </a:lnTo>
                  <a:lnTo>
                    <a:pt x="66" y="24"/>
                  </a:lnTo>
                  <a:lnTo>
                    <a:pt x="54" y="12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30" y="36"/>
                  </a:lnTo>
                  <a:lnTo>
                    <a:pt x="42" y="24"/>
                  </a:lnTo>
                  <a:lnTo>
                    <a:pt x="48" y="18"/>
                  </a:lnTo>
                  <a:lnTo>
                    <a:pt x="66" y="30"/>
                  </a:lnTo>
                  <a:lnTo>
                    <a:pt x="72" y="48"/>
                  </a:lnTo>
                  <a:lnTo>
                    <a:pt x="78" y="72"/>
                  </a:lnTo>
                  <a:lnTo>
                    <a:pt x="78" y="84"/>
                  </a:lnTo>
                  <a:lnTo>
                    <a:pt x="66" y="96"/>
                  </a:lnTo>
                  <a:lnTo>
                    <a:pt x="42" y="102"/>
                  </a:lnTo>
                  <a:lnTo>
                    <a:pt x="30" y="96"/>
                  </a:lnTo>
                  <a:lnTo>
                    <a:pt x="18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ltGray">
            <a:xfrm>
              <a:off x="5470" y="1205"/>
              <a:ext cx="102" cy="156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6"/>
                </a:cxn>
                <a:cxn ang="0">
                  <a:pos x="30" y="72"/>
                </a:cxn>
                <a:cxn ang="0">
                  <a:pos x="30" y="156"/>
                </a:cxn>
                <a:cxn ang="0">
                  <a:pos x="72" y="156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6">
                  <a:moveTo>
                    <a:pt x="102" y="0"/>
                  </a:moveTo>
                  <a:lnTo>
                    <a:pt x="0" y="6"/>
                  </a:lnTo>
                  <a:lnTo>
                    <a:pt x="30" y="72"/>
                  </a:lnTo>
                  <a:lnTo>
                    <a:pt x="30" y="156"/>
                  </a:lnTo>
                  <a:lnTo>
                    <a:pt x="72" y="156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22" name="Freeform 20"/>
            <p:cNvSpPr>
              <a:spLocks noEditPoints="1"/>
            </p:cNvSpPr>
            <p:nvPr/>
          </p:nvSpPr>
          <p:spPr bwMode="ltGray">
            <a:xfrm>
              <a:off x="5476" y="1349"/>
              <a:ext cx="84" cy="96"/>
            </a:xfrm>
            <a:custGeom>
              <a:avLst/>
              <a:gdLst/>
              <a:ahLst/>
              <a:cxnLst>
                <a:cxn ang="0">
                  <a:pos x="42" y="96"/>
                </a:cxn>
                <a:cxn ang="0">
                  <a:pos x="66" y="78"/>
                </a:cxn>
                <a:cxn ang="0">
                  <a:pos x="84" y="54"/>
                </a:cxn>
                <a:cxn ang="0">
                  <a:pos x="84" y="30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6"/>
                </a:cxn>
                <a:cxn ang="0">
                  <a:pos x="12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2" y="96"/>
                </a:cxn>
                <a:cxn ang="0">
                  <a:pos x="42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4"/>
                </a:cxn>
                <a:cxn ang="0">
                  <a:pos x="54" y="72"/>
                </a:cxn>
                <a:cxn ang="0">
                  <a:pos x="42" y="84"/>
                </a:cxn>
                <a:cxn ang="0">
                  <a:pos x="42" y="84"/>
                </a:cxn>
                <a:cxn ang="0">
                  <a:pos x="30" y="72"/>
                </a:cxn>
                <a:cxn ang="0">
                  <a:pos x="18" y="54"/>
                </a:cxn>
                <a:cxn ang="0">
                  <a:pos x="18" y="30"/>
                </a:cxn>
                <a:cxn ang="0">
                  <a:pos x="30" y="18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6">
                  <a:moveTo>
                    <a:pt x="42" y="96"/>
                  </a:moveTo>
                  <a:lnTo>
                    <a:pt x="66" y="78"/>
                  </a:lnTo>
                  <a:lnTo>
                    <a:pt x="84" y="54"/>
                  </a:lnTo>
                  <a:lnTo>
                    <a:pt x="84" y="30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6"/>
                  </a:lnTo>
                  <a:lnTo>
                    <a:pt x="12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2" y="96"/>
                  </a:lnTo>
                  <a:lnTo>
                    <a:pt x="42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4"/>
                  </a:lnTo>
                  <a:lnTo>
                    <a:pt x="54" y="72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30" y="72"/>
                  </a:lnTo>
                  <a:lnTo>
                    <a:pt x="18" y="54"/>
                  </a:lnTo>
                  <a:lnTo>
                    <a:pt x="18" y="30"/>
                  </a:lnTo>
                  <a:lnTo>
                    <a:pt x="30" y="18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23" name="Freeform 21"/>
            <p:cNvSpPr>
              <a:spLocks noEditPoints="1"/>
            </p:cNvSpPr>
            <p:nvPr/>
          </p:nvSpPr>
          <p:spPr bwMode="ltGray">
            <a:xfrm>
              <a:off x="5470" y="1433"/>
              <a:ext cx="90" cy="108"/>
            </a:xfrm>
            <a:custGeom>
              <a:avLst/>
              <a:gdLst/>
              <a:ahLst/>
              <a:cxnLst>
                <a:cxn ang="0">
                  <a:pos x="6" y="90"/>
                </a:cxn>
                <a:cxn ang="0">
                  <a:pos x="18" y="102"/>
                </a:cxn>
                <a:cxn ang="0">
                  <a:pos x="30" y="108"/>
                </a:cxn>
                <a:cxn ang="0">
                  <a:pos x="60" y="108"/>
                </a:cxn>
                <a:cxn ang="0">
                  <a:pos x="84" y="96"/>
                </a:cxn>
                <a:cxn ang="0">
                  <a:pos x="90" y="84"/>
                </a:cxn>
                <a:cxn ang="0">
                  <a:pos x="90" y="66"/>
                </a:cxn>
                <a:cxn ang="0">
                  <a:pos x="84" y="36"/>
                </a:cxn>
                <a:cxn ang="0">
                  <a:pos x="72" y="18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54" y="0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12" y="48"/>
                </a:cxn>
                <a:cxn ang="0">
                  <a:pos x="0" y="66"/>
                </a:cxn>
                <a:cxn ang="0">
                  <a:pos x="6" y="90"/>
                </a:cxn>
                <a:cxn ang="0">
                  <a:pos x="6" y="90"/>
                </a:cxn>
                <a:cxn ang="0">
                  <a:pos x="18" y="66"/>
                </a:cxn>
                <a:cxn ang="0">
                  <a:pos x="24" y="48"/>
                </a:cxn>
                <a:cxn ang="0">
                  <a:pos x="36" y="30"/>
                </a:cxn>
                <a:cxn ang="0">
                  <a:pos x="42" y="18"/>
                </a:cxn>
                <a:cxn ang="0">
                  <a:pos x="48" y="12"/>
                </a:cxn>
                <a:cxn ang="0">
                  <a:pos x="78" y="42"/>
                </a:cxn>
                <a:cxn ang="0">
                  <a:pos x="84" y="66"/>
                </a:cxn>
                <a:cxn ang="0">
                  <a:pos x="66" y="90"/>
                </a:cxn>
                <a:cxn ang="0">
                  <a:pos x="54" y="96"/>
                </a:cxn>
                <a:cxn ang="0">
                  <a:pos x="42" y="96"/>
                </a:cxn>
                <a:cxn ang="0">
                  <a:pos x="30" y="96"/>
                </a:cxn>
                <a:cxn ang="0">
                  <a:pos x="24" y="84"/>
                </a:cxn>
                <a:cxn ang="0">
                  <a:pos x="18" y="78"/>
                </a:cxn>
                <a:cxn ang="0">
                  <a:pos x="18" y="66"/>
                </a:cxn>
                <a:cxn ang="0">
                  <a:pos x="18" y="66"/>
                </a:cxn>
              </a:cxnLst>
              <a:rect l="0" t="0" r="r" b="b"/>
              <a:pathLst>
                <a:path w="90" h="108">
                  <a:moveTo>
                    <a:pt x="6" y="90"/>
                  </a:moveTo>
                  <a:lnTo>
                    <a:pt x="18" y="102"/>
                  </a:lnTo>
                  <a:lnTo>
                    <a:pt x="30" y="108"/>
                  </a:lnTo>
                  <a:lnTo>
                    <a:pt x="60" y="108"/>
                  </a:lnTo>
                  <a:lnTo>
                    <a:pt x="84" y="96"/>
                  </a:lnTo>
                  <a:lnTo>
                    <a:pt x="90" y="84"/>
                  </a:lnTo>
                  <a:lnTo>
                    <a:pt x="90" y="66"/>
                  </a:lnTo>
                  <a:lnTo>
                    <a:pt x="84" y="36"/>
                  </a:lnTo>
                  <a:lnTo>
                    <a:pt x="72" y="18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12" y="48"/>
                  </a:lnTo>
                  <a:lnTo>
                    <a:pt x="0" y="66"/>
                  </a:lnTo>
                  <a:lnTo>
                    <a:pt x="6" y="90"/>
                  </a:lnTo>
                  <a:lnTo>
                    <a:pt x="6" y="90"/>
                  </a:lnTo>
                  <a:close/>
                  <a:moveTo>
                    <a:pt x="18" y="66"/>
                  </a:moveTo>
                  <a:lnTo>
                    <a:pt x="24" y="48"/>
                  </a:lnTo>
                  <a:lnTo>
                    <a:pt x="36" y="30"/>
                  </a:lnTo>
                  <a:lnTo>
                    <a:pt x="42" y="18"/>
                  </a:lnTo>
                  <a:lnTo>
                    <a:pt x="48" y="12"/>
                  </a:lnTo>
                  <a:lnTo>
                    <a:pt x="78" y="42"/>
                  </a:lnTo>
                  <a:lnTo>
                    <a:pt x="84" y="66"/>
                  </a:lnTo>
                  <a:lnTo>
                    <a:pt x="66" y="90"/>
                  </a:lnTo>
                  <a:lnTo>
                    <a:pt x="54" y="96"/>
                  </a:lnTo>
                  <a:lnTo>
                    <a:pt x="42" y="96"/>
                  </a:lnTo>
                  <a:lnTo>
                    <a:pt x="30" y="96"/>
                  </a:lnTo>
                  <a:lnTo>
                    <a:pt x="24" y="84"/>
                  </a:lnTo>
                  <a:lnTo>
                    <a:pt x="18" y="78"/>
                  </a:lnTo>
                  <a:lnTo>
                    <a:pt x="18" y="66"/>
                  </a:lnTo>
                  <a:lnTo>
                    <a:pt x="18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24" name="Freeform 22"/>
            <p:cNvSpPr>
              <a:spLocks noEditPoints="1"/>
            </p:cNvSpPr>
            <p:nvPr/>
          </p:nvSpPr>
          <p:spPr bwMode="ltGray">
            <a:xfrm>
              <a:off x="5428" y="3525"/>
              <a:ext cx="66" cy="96"/>
            </a:xfrm>
            <a:custGeom>
              <a:avLst/>
              <a:gdLst/>
              <a:ahLst/>
              <a:cxnLst>
                <a:cxn ang="0">
                  <a:pos x="30" y="96"/>
                </a:cxn>
                <a:cxn ang="0">
                  <a:pos x="54" y="72"/>
                </a:cxn>
                <a:cxn ang="0">
                  <a:pos x="66" y="48"/>
                </a:cxn>
                <a:cxn ang="0">
                  <a:pos x="66" y="24"/>
                </a:cxn>
                <a:cxn ang="0">
                  <a:pos x="54" y="6"/>
                </a:cxn>
                <a:cxn ang="0">
                  <a:pos x="30" y="0"/>
                </a:cxn>
                <a:cxn ang="0">
                  <a:pos x="18" y="0"/>
                </a:cxn>
                <a:cxn ang="0">
                  <a:pos x="6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18" y="84"/>
                </a:cxn>
                <a:cxn ang="0">
                  <a:pos x="30" y="96"/>
                </a:cxn>
                <a:cxn ang="0">
                  <a:pos x="30" y="96"/>
                </a:cxn>
                <a:cxn ang="0">
                  <a:pos x="30" y="12"/>
                </a:cxn>
                <a:cxn ang="0">
                  <a:pos x="48" y="18"/>
                </a:cxn>
                <a:cxn ang="0">
                  <a:pos x="54" y="24"/>
                </a:cxn>
                <a:cxn ang="0">
                  <a:pos x="54" y="36"/>
                </a:cxn>
                <a:cxn ang="0">
                  <a:pos x="48" y="48"/>
                </a:cxn>
                <a:cxn ang="0">
                  <a:pos x="36" y="66"/>
                </a:cxn>
                <a:cxn ang="0">
                  <a:pos x="30" y="78"/>
                </a:cxn>
                <a:cxn ang="0">
                  <a:pos x="18" y="66"/>
                </a:cxn>
                <a:cxn ang="0">
                  <a:pos x="12" y="48"/>
                </a:cxn>
                <a:cxn ang="0">
                  <a:pos x="6" y="30"/>
                </a:cxn>
                <a:cxn ang="0">
                  <a:pos x="18" y="12"/>
                </a:cxn>
                <a:cxn ang="0">
                  <a:pos x="30" y="12"/>
                </a:cxn>
                <a:cxn ang="0">
                  <a:pos x="30" y="12"/>
                </a:cxn>
              </a:cxnLst>
              <a:rect l="0" t="0" r="r" b="b"/>
              <a:pathLst>
                <a:path w="66" h="96">
                  <a:moveTo>
                    <a:pt x="30" y="96"/>
                  </a:moveTo>
                  <a:lnTo>
                    <a:pt x="54" y="72"/>
                  </a:lnTo>
                  <a:lnTo>
                    <a:pt x="66" y="48"/>
                  </a:lnTo>
                  <a:lnTo>
                    <a:pt x="66" y="24"/>
                  </a:lnTo>
                  <a:lnTo>
                    <a:pt x="54" y="6"/>
                  </a:lnTo>
                  <a:lnTo>
                    <a:pt x="30" y="0"/>
                  </a:lnTo>
                  <a:lnTo>
                    <a:pt x="18" y="0"/>
                  </a:lnTo>
                  <a:lnTo>
                    <a:pt x="6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18" y="84"/>
                  </a:lnTo>
                  <a:lnTo>
                    <a:pt x="30" y="96"/>
                  </a:lnTo>
                  <a:lnTo>
                    <a:pt x="30" y="96"/>
                  </a:lnTo>
                  <a:close/>
                  <a:moveTo>
                    <a:pt x="30" y="12"/>
                  </a:moveTo>
                  <a:lnTo>
                    <a:pt x="48" y="18"/>
                  </a:lnTo>
                  <a:lnTo>
                    <a:pt x="54" y="24"/>
                  </a:lnTo>
                  <a:lnTo>
                    <a:pt x="54" y="36"/>
                  </a:lnTo>
                  <a:lnTo>
                    <a:pt x="48" y="48"/>
                  </a:lnTo>
                  <a:lnTo>
                    <a:pt x="36" y="66"/>
                  </a:lnTo>
                  <a:lnTo>
                    <a:pt x="30" y="78"/>
                  </a:lnTo>
                  <a:lnTo>
                    <a:pt x="18" y="66"/>
                  </a:lnTo>
                  <a:lnTo>
                    <a:pt x="12" y="48"/>
                  </a:lnTo>
                  <a:lnTo>
                    <a:pt x="6" y="30"/>
                  </a:lnTo>
                  <a:lnTo>
                    <a:pt x="18" y="12"/>
                  </a:lnTo>
                  <a:lnTo>
                    <a:pt x="30" y="12"/>
                  </a:lnTo>
                  <a:lnTo>
                    <a:pt x="30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25" name="Freeform 23"/>
            <p:cNvSpPr>
              <a:spLocks/>
            </p:cNvSpPr>
            <p:nvPr/>
          </p:nvSpPr>
          <p:spPr bwMode="ltGray">
            <a:xfrm>
              <a:off x="3017" y="1127"/>
              <a:ext cx="2603" cy="444"/>
            </a:xfrm>
            <a:custGeom>
              <a:avLst/>
              <a:gdLst/>
              <a:ahLst/>
              <a:cxnLst>
                <a:cxn ang="0">
                  <a:pos x="2577" y="0"/>
                </a:cxn>
                <a:cxn ang="0">
                  <a:pos x="2594" y="72"/>
                </a:cxn>
                <a:cxn ang="0">
                  <a:pos x="6" y="444"/>
                </a:cxn>
                <a:cxn ang="0">
                  <a:pos x="0" y="396"/>
                </a:cxn>
                <a:cxn ang="0">
                  <a:pos x="1225" y="96"/>
                </a:cxn>
                <a:cxn ang="0">
                  <a:pos x="1351" y="78"/>
                </a:cxn>
                <a:cxn ang="0">
                  <a:pos x="2577" y="0"/>
                </a:cxn>
                <a:cxn ang="0">
                  <a:pos x="2577" y="0"/>
                </a:cxn>
              </a:cxnLst>
              <a:rect l="0" t="0" r="r" b="b"/>
              <a:pathLst>
                <a:path w="2594" h="444">
                  <a:moveTo>
                    <a:pt x="2577" y="0"/>
                  </a:moveTo>
                  <a:lnTo>
                    <a:pt x="2594" y="72"/>
                  </a:lnTo>
                  <a:lnTo>
                    <a:pt x="6" y="444"/>
                  </a:lnTo>
                  <a:lnTo>
                    <a:pt x="0" y="396"/>
                  </a:lnTo>
                  <a:lnTo>
                    <a:pt x="1225" y="96"/>
                  </a:lnTo>
                  <a:lnTo>
                    <a:pt x="1351" y="78"/>
                  </a:lnTo>
                  <a:lnTo>
                    <a:pt x="2577" y="0"/>
                  </a:lnTo>
                  <a:lnTo>
                    <a:pt x="25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26" name="Freeform 24"/>
            <p:cNvSpPr>
              <a:spLocks noEditPoints="1"/>
            </p:cNvSpPr>
            <p:nvPr/>
          </p:nvSpPr>
          <p:spPr bwMode="ltGray">
            <a:xfrm>
              <a:off x="2934" y="3773"/>
              <a:ext cx="84" cy="95"/>
            </a:xfrm>
            <a:custGeom>
              <a:avLst/>
              <a:gdLst/>
              <a:ahLst/>
              <a:cxnLst>
                <a:cxn ang="0">
                  <a:pos x="36" y="95"/>
                </a:cxn>
                <a:cxn ang="0">
                  <a:pos x="60" y="77"/>
                </a:cxn>
                <a:cxn ang="0">
                  <a:pos x="78" y="53"/>
                </a:cxn>
                <a:cxn ang="0">
                  <a:pos x="84" y="42"/>
                </a:cxn>
                <a:cxn ang="0">
                  <a:pos x="84" y="30"/>
                </a:cxn>
                <a:cxn ang="0">
                  <a:pos x="72" y="6"/>
                </a:cxn>
                <a:cxn ang="0">
                  <a:pos x="42" y="0"/>
                </a:cxn>
                <a:cxn ang="0">
                  <a:pos x="30" y="0"/>
                </a:cxn>
                <a:cxn ang="0">
                  <a:pos x="12" y="12"/>
                </a:cxn>
                <a:cxn ang="0">
                  <a:pos x="0" y="24"/>
                </a:cxn>
                <a:cxn ang="0">
                  <a:pos x="0" y="36"/>
                </a:cxn>
                <a:cxn ang="0">
                  <a:pos x="6" y="59"/>
                </a:cxn>
                <a:cxn ang="0">
                  <a:pos x="24" y="83"/>
                </a:cxn>
                <a:cxn ang="0">
                  <a:pos x="36" y="95"/>
                </a:cxn>
                <a:cxn ang="0">
                  <a:pos x="36" y="95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3"/>
                </a:cxn>
                <a:cxn ang="0">
                  <a:pos x="48" y="71"/>
                </a:cxn>
                <a:cxn ang="0">
                  <a:pos x="42" y="77"/>
                </a:cxn>
                <a:cxn ang="0">
                  <a:pos x="36" y="77"/>
                </a:cxn>
                <a:cxn ang="0">
                  <a:pos x="24" y="65"/>
                </a:cxn>
                <a:cxn ang="0">
                  <a:pos x="18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5">
                  <a:moveTo>
                    <a:pt x="36" y="95"/>
                  </a:moveTo>
                  <a:lnTo>
                    <a:pt x="60" y="77"/>
                  </a:lnTo>
                  <a:lnTo>
                    <a:pt x="78" y="53"/>
                  </a:lnTo>
                  <a:lnTo>
                    <a:pt x="84" y="42"/>
                  </a:lnTo>
                  <a:lnTo>
                    <a:pt x="84" y="30"/>
                  </a:lnTo>
                  <a:lnTo>
                    <a:pt x="72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12" y="12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6" y="59"/>
                  </a:lnTo>
                  <a:lnTo>
                    <a:pt x="24" y="83"/>
                  </a:lnTo>
                  <a:lnTo>
                    <a:pt x="36" y="95"/>
                  </a:lnTo>
                  <a:lnTo>
                    <a:pt x="36" y="95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3"/>
                  </a:lnTo>
                  <a:lnTo>
                    <a:pt x="48" y="71"/>
                  </a:lnTo>
                  <a:lnTo>
                    <a:pt x="42" y="77"/>
                  </a:lnTo>
                  <a:lnTo>
                    <a:pt x="36" y="77"/>
                  </a:lnTo>
                  <a:lnTo>
                    <a:pt x="24" y="65"/>
                  </a:lnTo>
                  <a:lnTo>
                    <a:pt x="18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27" name="Freeform 25"/>
            <p:cNvSpPr>
              <a:spLocks noEditPoints="1"/>
            </p:cNvSpPr>
            <p:nvPr/>
          </p:nvSpPr>
          <p:spPr bwMode="ltGray">
            <a:xfrm>
              <a:off x="3779" y="3872"/>
              <a:ext cx="90" cy="108"/>
            </a:xfrm>
            <a:custGeom>
              <a:avLst/>
              <a:gdLst/>
              <a:ahLst/>
              <a:cxnLst>
                <a:cxn ang="0">
                  <a:pos x="12" y="96"/>
                </a:cxn>
                <a:cxn ang="0">
                  <a:pos x="24" y="108"/>
                </a:cxn>
                <a:cxn ang="0">
                  <a:pos x="42" y="108"/>
                </a:cxn>
                <a:cxn ang="0">
                  <a:pos x="66" y="102"/>
                </a:cxn>
                <a:cxn ang="0">
                  <a:pos x="84" y="78"/>
                </a:cxn>
                <a:cxn ang="0">
                  <a:pos x="90" y="66"/>
                </a:cxn>
                <a:cxn ang="0">
                  <a:pos x="84" y="48"/>
                </a:cxn>
                <a:cxn ang="0">
                  <a:pos x="66" y="24"/>
                </a:cxn>
                <a:cxn ang="0">
                  <a:pos x="48" y="12"/>
                </a:cxn>
                <a:cxn ang="0">
                  <a:pos x="36" y="0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4" y="0"/>
                </a:cxn>
                <a:cxn ang="0">
                  <a:pos x="12" y="30"/>
                </a:cxn>
                <a:cxn ang="0">
                  <a:pos x="0" y="54"/>
                </a:cxn>
                <a:cxn ang="0">
                  <a:pos x="0" y="78"/>
                </a:cxn>
                <a:cxn ang="0">
                  <a:pos x="12" y="96"/>
                </a:cxn>
                <a:cxn ang="0">
                  <a:pos x="12" y="96"/>
                </a:cxn>
                <a:cxn ang="0">
                  <a:pos x="12" y="72"/>
                </a:cxn>
                <a:cxn ang="0">
                  <a:pos x="18" y="54"/>
                </a:cxn>
                <a:cxn ang="0">
                  <a:pos x="24" y="36"/>
                </a:cxn>
                <a:cxn ang="0">
                  <a:pos x="30" y="18"/>
                </a:cxn>
                <a:cxn ang="0">
                  <a:pos x="30" y="12"/>
                </a:cxn>
                <a:cxn ang="0">
                  <a:pos x="48" y="24"/>
                </a:cxn>
                <a:cxn ang="0">
                  <a:pos x="66" y="36"/>
                </a:cxn>
                <a:cxn ang="0">
                  <a:pos x="78" y="54"/>
                </a:cxn>
                <a:cxn ang="0">
                  <a:pos x="78" y="72"/>
                </a:cxn>
                <a:cxn ang="0">
                  <a:pos x="72" y="84"/>
                </a:cxn>
                <a:cxn ang="0">
                  <a:pos x="48" y="96"/>
                </a:cxn>
                <a:cxn ang="0">
                  <a:pos x="36" y="96"/>
                </a:cxn>
                <a:cxn ang="0">
                  <a:pos x="24" y="90"/>
                </a:cxn>
                <a:cxn ang="0">
                  <a:pos x="18" y="84"/>
                </a:cxn>
                <a:cxn ang="0">
                  <a:pos x="12" y="72"/>
                </a:cxn>
                <a:cxn ang="0">
                  <a:pos x="12" y="72"/>
                </a:cxn>
              </a:cxnLst>
              <a:rect l="0" t="0" r="r" b="b"/>
              <a:pathLst>
                <a:path w="90" h="108">
                  <a:moveTo>
                    <a:pt x="12" y="96"/>
                  </a:moveTo>
                  <a:lnTo>
                    <a:pt x="24" y="108"/>
                  </a:lnTo>
                  <a:lnTo>
                    <a:pt x="42" y="108"/>
                  </a:lnTo>
                  <a:lnTo>
                    <a:pt x="66" y="102"/>
                  </a:lnTo>
                  <a:lnTo>
                    <a:pt x="84" y="78"/>
                  </a:lnTo>
                  <a:lnTo>
                    <a:pt x="90" y="66"/>
                  </a:lnTo>
                  <a:lnTo>
                    <a:pt x="84" y="48"/>
                  </a:lnTo>
                  <a:lnTo>
                    <a:pt x="66" y="24"/>
                  </a:lnTo>
                  <a:lnTo>
                    <a:pt x="48" y="1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2" y="30"/>
                  </a:lnTo>
                  <a:lnTo>
                    <a:pt x="0" y="54"/>
                  </a:lnTo>
                  <a:lnTo>
                    <a:pt x="0" y="78"/>
                  </a:lnTo>
                  <a:lnTo>
                    <a:pt x="12" y="96"/>
                  </a:lnTo>
                  <a:lnTo>
                    <a:pt x="12" y="96"/>
                  </a:lnTo>
                  <a:close/>
                  <a:moveTo>
                    <a:pt x="12" y="72"/>
                  </a:moveTo>
                  <a:lnTo>
                    <a:pt x="18" y="54"/>
                  </a:lnTo>
                  <a:lnTo>
                    <a:pt x="24" y="36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48" y="24"/>
                  </a:lnTo>
                  <a:lnTo>
                    <a:pt x="66" y="36"/>
                  </a:lnTo>
                  <a:lnTo>
                    <a:pt x="78" y="54"/>
                  </a:lnTo>
                  <a:lnTo>
                    <a:pt x="78" y="72"/>
                  </a:lnTo>
                  <a:lnTo>
                    <a:pt x="72" y="84"/>
                  </a:lnTo>
                  <a:lnTo>
                    <a:pt x="48" y="96"/>
                  </a:lnTo>
                  <a:lnTo>
                    <a:pt x="36" y="96"/>
                  </a:lnTo>
                  <a:lnTo>
                    <a:pt x="24" y="90"/>
                  </a:lnTo>
                  <a:lnTo>
                    <a:pt x="18" y="84"/>
                  </a:lnTo>
                  <a:lnTo>
                    <a:pt x="12" y="72"/>
                  </a:lnTo>
                  <a:lnTo>
                    <a:pt x="12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28" name="Freeform 26"/>
            <p:cNvSpPr>
              <a:spLocks noEditPoints="1"/>
            </p:cNvSpPr>
            <p:nvPr/>
          </p:nvSpPr>
          <p:spPr bwMode="ltGray">
            <a:xfrm>
              <a:off x="2400" y="3872"/>
              <a:ext cx="72" cy="90"/>
            </a:xfrm>
            <a:custGeom>
              <a:avLst/>
              <a:gdLst/>
              <a:ahLst/>
              <a:cxnLst>
                <a:cxn ang="0">
                  <a:pos x="71" y="90"/>
                </a:cxn>
                <a:cxn ang="0">
                  <a:pos x="71" y="60"/>
                </a:cxn>
                <a:cxn ang="0">
                  <a:pos x="71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30" y="78"/>
                </a:cxn>
                <a:cxn ang="0">
                  <a:pos x="54" y="90"/>
                </a:cxn>
                <a:cxn ang="0">
                  <a:pos x="71" y="90"/>
                </a:cxn>
                <a:cxn ang="0">
                  <a:pos x="71" y="90"/>
                </a:cxn>
                <a:cxn ang="0">
                  <a:pos x="24" y="18"/>
                </a:cxn>
                <a:cxn ang="0">
                  <a:pos x="42" y="18"/>
                </a:cxn>
                <a:cxn ang="0">
                  <a:pos x="54" y="18"/>
                </a:cxn>
                <a:cxn ang="0">
                  <a:pos x="60" y="42"/>
                </a:cxn>
                <a:cxn ang="0">
                  <a:pos x="60" y="66"/>
                </a:cxn>
                <a:cxn ang="0">
                  <a:pos x="60" y="72"/>
                </a:cxn>
                <a:cxn ang="0">
                  <a:pos x="60" y="78"/>
                </a:cxn>
                <a:cxn ang="0">
                  <a:pos x="42" y="72"/>
                </a:cxn>
                <a:cxn ang="0">
                  <a:pos x="24" y="66"/>
                </a:cxn>
                <a:cxn ang="0">
                  <a:pos x="12" y="48"/>
                </a:cxn>
                <a:cxn ang="0">
                  <a:pos x="12" y="30"/>
                </a:cxn>
                <a:cxn ang="0">
                  <a:pos x="24" y="18"/>
                </a:cxn>
                <a:cxn ang="0">
                  <a:pos x="24" y="18"/>
                </a:cxn>
              </a:cxnLst>
              <a:rect l="0" t="0" r="r" b="b"/>
              <a:pathLst>
                <a:path w="71" h="90">
                  <a:moveTo>
                    <a:pt x="71" y="90"/>
                  </a:moveTo>
                  <a:lnTo>
                    <a:pt x="71" y="60"/>
                  </a:lnTo>
                  <a:lnTo>
                    <a:pt x="71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30" y="78"/>
                  </a:lnTo>
                  <a:lnTo>
                    <a:pt x="54" y="90"/>
                  </a:lnTo>
                  <a:lnTo>
                    <a:pt x="71" y="90"/>
                  </a:lnTo>
                  <a:lnTo>
                    <a:pt x="71" y="90"/>
                  </a:lnTo>
                  <a:close/>
                  <a:moveTo>
                    <a:pt x="24" y="18"/>
                  </a:moveTo>
                  <a:lnTo>
                    <a:pt x="42" y="18"/>
                  </a:lnTo>
                  <a:lnTo>
                    <a:pt x="54" y="18"/>
                  </a:lnTo>
                  <a:lnTo>
                    <a:pt x="60" y="42"/>
                  </a:lnTo>
                  <a:lnTo>
                    <a:pt x="60" y="66"/>
                  </a:lnTo>
                  <a:lnTo>
                    <a:pt x="60" y="72"/>
                  </a:lnTo>
                  <a:lnTo>
                    <a:pt x="60" y="78"/>
                  </a:lnTo>
                  <a:lnTo>
                    <a:pt x="42" y="72"/>
                  </a:lnTo>
                  <a:lnTo>
                    <a:pt x="24" y="66"/>
                  </a:lnTo>
                  <a:lnTo>
                    <a:pt x="12" y="48"/>
                  </a:lnTo>
                  <a:lnTo>
                    <a:pt x="12" y="30"/>
                  </a:lnTo>
                  <a:lnTo>
                    <a:pt x="24" y="18"/>
                  </a:lnTo>
                  <a:lnTo>
                    <a:pt x="24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29" name="Oval 27"/>
            <p:cNvSpPr>
              <a:spLocks noChangeArrowheads="1"/>
            </p:cNvSpPr>
            <p:nvPr/>
          </p:nvSpPr>
          <p:spPr bwMode="ltGray">
            <a:xfrm>
              <a:off x="2444" y="3838"/>
              <a:ext cx="1380" cy="389"/>
            </a:xfrm>
            <a:prstGeom prst="ellipse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30" name="Oval 28"/>
            <p:cNvSpPr>
              <a:spLocks noChangeArrowheads="1"/>
            </p:cNvSpPr>
            <p:nvPr/>
          </p:nvSpPr>
          <p:spPr bwMode="ltGray">
            <a:xfrm>
              <a:off x="2394" y="3834"/>
              <a:ext cx="1502" cy="288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31" name="Oval 29"/>
            <p:cNvSpPr>
              <a:spLocks noChangeArrowheads="1"/>
            </p:cNvSpPr>
            <p:nvPr/>
          </p:nvSpPr>
          <p:spPr bwMode="ltGray">
            <a:xfrm>
              <a:off x="2441" y="3860"/>
              <a:ext cx="1425" cy="22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32" name="Freeform 30"/>
            <p:cNvSpPr>
              <a:spLocks noEditPoints="1"/>
            </p:cNvSpPr>
            <p:nvPr/>
          </p:nvSpPr>
          <p:spPr bwMode="ltGray">
            <a:xfrm>
              <a:off x="3743" y="3788"/>
              <a:ext cx="90" cy="96"/>
            </a:xfrm>
            <a:custGeom>
              <a:avLst/>
              <a:gdLst/>
              <a:ahLst/>
              <a:cxnLst>
                <a:cxn ang="0">
                  <a:pos x="66" y="96"/>
                </a:cxn>
                <a:cxn ang="0">
                  <a:pos x="78" y="66"/>
                </a:cxn>
                <a:cxn ang="0">
                  <a:pos x="90" y="42"/>
                </a:cxn>
                <a:cxn ang="0">
                  <a:pos x="78" y="18"/>
                </a:cxn>
                <a:cxn ang="0">
                  <a:pos x="60" y="0"/>
                </a:cxn>
                <a:cxn ang="0">
                  <a:pos x="30" y="6"/>
                </a:cxn>
                <a:cxn ang="0">
                  <a:pos x="18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6" y="60"/>
                </a:cxn>
                <a:cxn ang="0">
                  <a:pos x="24" y="78"/>
                </a:cxn>
                <a:cxn ang="0">
                  <a:pos x="48" y="90"/>
                </a:cxn>
                <a:cxn ang="0">
                  <a:pos x="66" y="96"/>
                </a:cxn>
                <a:cxn ang="0">
                  <a:pos x="66" y="96"/>
                </a:cxn>
                <a:cxn ang="0">
                  <a:pos x="42" y="18"/>
                </a:cxn>
                <a:cxn ang="0">
                  <a:pos x="60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66" y="72"/>
                </a:cxn>
                <a:cxn ang="0">
                  <a:pos x="60" y="78"/>
                </a:cxn>
                <a:cxn ang="0">
                  <a:pos x="60" y="84"/>
                </a:cxn>
                <a:cxn ang="0">
                  <a:pos x="42" y="72"/>
                </a:cxn>
                <a:cxn ang="0">
                  <a:pos x="30" y="66"/>
                </a:cxn>
                <a:cxn ang="0">
                  <a:pos x="18" y="42"/>
                </a:cxn>
                <a:cxn ang="0">
                  <a:pos x="24" y="30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90" h="96">
                  <a:moveTo>
                    <a:pt x="66" y="96"/>
                  </a:moveTo>
                  <a:lnTo>
                    <a:pt x="78" y="66"/>
                  </a:lnTo>
                  <a:lnTo>
                    <a:pt x="90" y="42"/>
                  </a:lnTo>
                  <a:lnTo>
                    <a:pt x="78" y="18"/>
                  </a:lnTo>
                  <a:lnTo>
                    <a:pt x="60" y="0"/>
                  </a:lnTo>
                  <a:lnTo>
                    <a:pt x="30" y="6"/>
                  </a:lnTo>
                  <a:lnTo>
                    <a:pt x="18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6" y="60"/>
                  </a:lnTo>
                  <a:lnTo>
                    <a:pt x="24" y="78"/>
                  </a:lnTo>
                  <a:lnTo>
                    <a:pt x="48" y="90"/>
                  </a:lnTo>
                  <a:lnTo>
                    <a:pt x="66" y="96"/>
                  </a:lnTo>
                  <a:lnTo>
                    <a:pt x="66" y="96"/>
                  </a:lnTo>
                  <a:close/>
                  <a:moveTo>
                    <a:pt x="42" y="18"/>
                  </a:moveTo>
                  <a:lnTo>
                    <a:pt x="60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66" y="72"/>
                  </a:lnTo>
                  <a:lnTo>
                    <a:pt x="60" y="78"/>
                  </a:lnTo>
                  <a:lnTo>
                    <a:pt x="60" y="84"/>
                  </a:lnTo>
                  <a:lnTo>
                    <a:pt x="42" y="72"/>
                  </a:lnTo>
                  <a:lnTo>
                    <a:pt x="30" y="66"/>
                  </a:lnTo>
                  <a:lnTo>
                    <a:pt x="18" y="42"/>
                  </a:lnTo>
                  <a:lnTo>
                    <a:pt x="24" y="30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33" name="Freeform 31"/>
            <p:cNvSpPr>
              <a:spLocks noEditPoints="1"/>
            </p:cNvSpPr>
            <p:nvPr/>
          </p:nvSpPr>
          <p:spPr bwMode="ltGray">
            <a:xfrm>
              <a:off x="5422" y="3603"/>
              <a:ext cx="72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48" y="108"/>
                </a:cxn>
                <a:cxn ang="0">
                  <a:pos x="66" y="96"/>
                </a:cxn>
                <a:cxn ang="0">
                  <a:pos x="72" y="66"/>
                </a:cxn>
                <a:cxn ang="0">
                  <a:pos x="66" y="42"/>
                </a:cxn>
                <a:cxn ang="0">
                  <a:pos x="60" y="18"/>
                </a:cxn>
                <a:cxn ang="0">
                  <a:pos x="48" y="6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36" y="0"/>
                </a:cxn>
                <a:cxn ang="0">
                  <a:pos x="18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24" y="36"/>
                </a:cxn>
                <a:cxn ang="0">
                  <a:pos x="30" y="24"/>
                </a:cxn>
                <a:cxn ang="0">
                  <a:pos x="36" y="18"/>
                </a:cxn>
                <a:cxn ang="0">
                  <a:pos x="54" y="30"/>
                </a:cxn>
                <a:cxn ang="0">
                  <a:pos x="60" y="48"/>
                </a:cxn>
                <a:cxn ang="0">
                  <a:pos x="66" y="72"/>
                </a:cxn>
                <a:cxn ang="0">
                  <a:pos x="66" y="84"/>
                </a:cxn>
                <a:cxn ang="0">
                  <a:pos x="54" y="96"/>
                </a:cxn>
                <a:cxn ang="0">
                  <a:pos x="30" y="102"/>
                </a:cxn>
                <a:cxn ang="0">
                  <a:pos x="24" y="96"/>
                </a:cxn>
                <a:cxn ang="0">
                  <a:pos x="12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72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48" y="108"/>
                  </a:lnTo>
                  <a:lnTo>
                    <a:pt x="66" y="96"/>
                  </a:lnTo>
                  <a:lnTo>
                    <a:pt x="72" y="66"/>
                  </a:lnTo>
                  <a:lnTo>
                    <a:pt x="66" y="42"/>
                  </a:lnTo>
                  <a:lnTo>
                    <a:pt x="60" y="18"/>
                  </a:lnTo>
                  <a:lnTo>
                    <a:pt x="48" y="6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18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24" y="36"/>
                  </a:lnTo>
                  <a:lnTo>
                    <a:pt x="30" y="24"/>
                  </a:lnTo>
                  <a:lnTo>
                    <a:pt x="36" y="18"/>
                  </a:lnTo>
                  <a:lnTo>
                    <a:pt x="54" y="30"/>
                  </a:lnTo>
                  <a:lnTo>
                    <a:pt x="60" y="48"/>
                  </a:lnTo>
                  <a:lnTo>
                    <a:pt x="66" y="72"/>
                  </a:lnTo>
                  <a:lnTo>
                    <a:pt x="66" y="84"/>
                  </a:lnTo>
                  <a:lnTo>
                    <a:pt x="54" y="96"/>
                  </a:lnTo>
                  <a:lnTo>
                    <a:pt x="30" y="102"/>
                  </a:lnTo>
                  <a:lnTo>
                    <a:pt x="24" y="96"/>
                  </a:lnTo>
                  <a:lnTo>
                    <a:pt x="12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34" name="Rectangle 32"/>
            <p:cNvSpPr>
              <a:spLocks noChangeArrowheads="1"/>
            </p:cNvSpPr>
            <p:nvPr/>
          </p:nvSpPr>
          <p:spPr bwMode="ltGray">
            <a:xfrm>
              <a:off x="4238" y="1773"/>
              <a:ext cx="173" cy="2539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35" name="Rectangle 33"/>
            <p:cNvSpPr>
              <a:spLocks noChangeArrowheads="1"/>
            </p:cNvSpPr>
            <p:nvPr/>
          </p:nvSpPr>
          <p:spPr bwMode="ltGray">
            <a:xfrm>
              <a:off x="4288" y="1545"/>
              <a:ext cx="76" cy="24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36" name="AutoShape 34"/>
            <p:cNvSpPr>
              <a:spLocks noChangeArrowheads="1"/>
            </p:cNvSpPr>
            <p:nvPr/>
          </p:nvSpPr>
          <p:spPr bwMode="ltGray">
            <a:xfrm>
              <a:off x="4220" y="1743"/>
              <a:ext cx="205" cy="5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37" name="Freeform 35"/>
            <p:cNvSpPr>
              <a:spLocks/>
            </p:cNvSpPr>
            <p:nvPr/>
          </p:nvSpPr>
          <p:spPr bwMode="ltGray">
            <a:xfrm>
              <a:off x="4306" y="1529"/>
              <a:ext cx="252" cy="1576"/>
            </a:xfrm>
            <a:custGeom>
              <a:avLst/>
              <a:gdLst/>
              <a:ahLst/>
              <a:cxnLst>
                <a:cxn ang="0">
                  <a:pos x="252" y="1576"/>
                </a:cxn>
                <a:cxn ang="0">
                  <a:pos x="12" y="84"/>
                </a:cxn>
                <a:cxn ang="0">
                  <a:pos x="12" y="60"/>
                </a:cxn>
                <a:cxn ang="0">
                  <a:pos x="0" y="12"/>
                </a:cxn>
                <a:cxn ang="0">
                  <a:pos x="72" y="0"/>
                </a:cxn>
                <a:cxn ang="0">
                  <a:pos x="72" y="0"/>
                </a:cxn>
                <a:cxn ang="0">
                  <a:pos x="78" y="48"/>
                </a:cxn>
                <a:cxn ang="0">
                  <a:pos x="88" y="66"/>
                </a:cxn>
              </a:cxnLst>
              <a:rect l="0" t="0" r="r" b="b"/>
              <a:pathLst>
                <a:path w="252" h="1576">
                  <a:moveTo>
                    <a:pt x="252" y="1576"/>
                  </a:moveTo>
                  <a:lnTo>
                    <a:pt x="12" y="84"/>
                  </a:lnTo>
                  <a:lnTo>
                    <a:pt x="12" y="60"/>
                  </a:lnTo>
                  <a:lnTo>
                    <a:pt x="0" y="1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8" y="48"/>
                  </a:lnTo>
                  <a:lnTo>
                    <a:pt x="88" y="6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38" name="Freeform 36"/>
            <p:cNvSpPr>
              <a:spLocks/>
            </p:cNvSpPr>
            <p:nvPr/>
          </p:nvSpPr>
          <p:spPr bwMode="ltGray">
            <a:xfrm>
              <a:off x="4169" y="1421"/>
              <a:ext cx="317" cy="138"/>
            </a:xfrm>
            <a:custGeom>
              <a:avLst/>
              <a:gdLst/>
              <a:ahLst/>
              <a:cxnLst>
                <a:cxn ang="0">
                  <a:pos x="161" y="0"/>
                </a:cxn>
                <a:cxn ang="0">
                  <a:pos x="227" y="6"/>
                </a:cxn>
                <a:cxn ang="0">
                  <a:pos x="275" y="36"/>
                </a:cxn>
                <a:cxn ang="0">
                  <a:pos x="304" y="78"/>
                </a:cxn>
                <a:cxn ang="0">
                  <a:pos x="316" y="138"/>
                </a:cxn>
                <a:cxn ang="0">
                  <a:pos x="0" y="138"/>
                </a:cxn>
                <a:cxn ang="0">
                  <a:pos x="11" y="78"/>
                </a:cxn>
                <a:cxn ang="0">
                  <a:pos x="47" y="36"/>
                </a:cxn>
                <a:cxn ang="0">
                  <a:pos x="95" y="6"/>
                </a:cxn>
                <a:cxn ang="0">
                  <a:pos x="161" y="0"/>
                </a:cxn>
                <a:cxn ang="0">
                  <a:pos x="161" y="0"/>
                </a:cxn>
              </a:cxnLst>
              <a:rect l="0" t="0" r="r" b="b"/>
              <a:pathLst>
                <a:path w="316" h="138">
                  <a:moveTo>
                    <a:pt x="161" y="0"/>
                  </a:moveTo>
                  <a:lnTo>
                    <a:pt x="227" y="6"/>
                  </a:lnTo>
                  <a:lnTo>
                    <a:pt x="275" y="36"/>
                  </a:lnTo>
                  <a:lnTo>
                    <a:pt x="304" y="78"/>
                  </a:lnTo>
                  <a:lnTo>
                    <a:pt x="316" y="138"/>
                  </a:lnTo>
                  <a:lnTo>
                    <a:pt x="0" y="138"/>
                  </a:lnTo>
                  <a:lnTo>
                    <a:pt x="11" y="78"/>
                  </a:lnTo>
                  <a:lnTo>
                    <a:pt x="47" y="36"/>
                  </a:lnTo>
                  <a:lnTo>
                    <a:pt x="95" y="6"/>
                  </a:lnTo>
                  <a:lnTo>
                    <a:pt x="161" y="0"/>
                  </a:lnTo>
                  <a:lnTo>
                    <a:pt x="16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</p:grpSp>
      <p:sp>
        <p:nvSpPr>
          <p:cNvPr id="180263" name="Rectangle 39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Alcím mintájának szerkesztése</a:t>
            </a:r>
          </a:p>
        </p:txBody>
      </p:sp>
      <p:sp>
        <p:nvSpPr>
          <p:cNvPr id="180264" name="Rectangle 40"/>
          <p:cNvSpPr>
            <a:spLocks noGrp="1" noChangeArrowheads="1"/>
          </p:cNvSpPr>
          <p:nvPr>
            <p:ph type="ctrTitle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r>
              <a:rPr lang="en-US"/>
              <a:t>Mintacím szerkesztése</a:t>
            </a:r>
          </a:p>
        </p:txBody>
      </p:sp>
      <p:sp>
        <p:nvSpPr>
          <p:cNvPr id="39" name="Rectangle 38"/>
          <p:cNvSpPr>
            <a:spLocks noGrp="1" noChangeArrowheads="1"/>
          </p:cNvSpPr>
          <p:nvPr>
            <p:ph type="ftr" sz="quarter" idx="10"/>
          </p:nvPr>
        </p:nvSpPr>
        <p:spPr>
          <a:xfrm>
            <a:off x="1403350" y="6165850"/>
            <a:ext cx="5832475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SZTE Szent-Györgyi Albert Klinikai Központ és SZTE ÁOK, Újonnan belépő dolgozók tájékoztatása 2020.</a:t>
            </a:r>
            <a:endParaRPr lang="en-US"/>
          </a:p>
        </p:txBody>
      </p:sp>
      <p:sp>
        <p:nvSpPr>
          <p:cNvPr id="40" name="Rectangle 41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7740650" y="6165850"/>
            <a:ext cx="981075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384D4F-607C-4978-8B4E-1E42E8CA9560}" type="slidenum">
              <a:rPr lang="en-US" altLang="hu-HU"/>
              <a:pPr>
                <a:defRPr/>
              </a:pPr>
              <a:t>‹#›</a:t>
            </a:fld>
            <a:endParaRPr lang="en-US" altLang="hu-HU"/>
          </a:p>
        </p:txBody>
      </p:sp>
    </p:spTree>
    <p:extLst>
      <p:ext uri="{BB962C8B-B14F-4D97-AF65-F5344CB8AC3E}">
        <p14:creationId xmlns:p14="http://schemas.microsoft.com/office/powerpoint/2010/main" val="2703512789"/>
      </p:ext>
    </p:extLst>
  </p:cSld>
  <p:clrMapOvr>
    <a:masterClrMapping/>
  </p:clrMapOvr>
  <p:transition spd="slow">
    <p:cov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4" name="Rectangle 4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SZTE Szent-Györgyi Albert Klinikai Központ és SZTE ÁOK, Újonnan belépő dolgozók tájékoztatása 2020.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1620A6-8281-48C1-B84F-84343326D485}" type="slidenum">
              <a:rPr lang="en-US" altLang="hu-HU"/>
              <a:pPr>
                <a:defRPr/>
              </a:pPr>
              <a:t>‹#›</a:t>
            </a:fld>
            <a:endParaRPr lang="en-US" altLang="hu-HU"/>
          </a:p>
        </p:txBody>
      </p:sp>
    </p:spTree>
    <p:extLst>
      <p:ext uri="{BB962C8B-B14F-4D97-AF65-F5344CB8AC3E}">
        <p14:creationId xmlns:p14="http://schemas.microsoft.com/office/powerpoint/2010/main" val="4247346448"/>
      </p:ext>
    </p:extLst>
  </p:cSld>
  <p:clrMapOvr>
    <a:masterClrMapping/>
  </p:clrMapOvr>
  <p:transition spd="slow">
    <p:cov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Rectangle 4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SZTE Szent-Györgyi Albert Klinikai Központ és SZTE ÁOK, Újonnan belépő dolgozók tájékoztatása 2020.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ED40F7-23E9-4E3E-A13B-97201BAC9204}" type="slidenum">
              <a:rPr lang="en-US" altLang="hu-HU"/>
              <a:pPr>
                <a:defRPr/>
              </a:pPr>
              <a:t>‹#›</a:t>
            </a:fld>
            <a:endParaRPr lang="en-US" altLang="hu-HU"/>
          </a:p>
        </p:txBody>
      </p:sp>
    </p:spTree>
    <p:extLst>
      <p:ext uri="{BB962C8B-B14F-4D97-AF65-F5344CB8AC3E}">
        <p14:creationId xmlns:p14="http://schemas.microsoft.com/office/powerpoint/2010/main" val="684372611"/>
      </p:ext>
    </p:extLst>
  </p:cSld>
  <p:clrMapOvr>
    <a:masterClrMapping/>
  </p:clrMapOvr>
  <p:transition spd="slow">
    <p:cov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5" name="Rectangle 4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SZTE Szent-Györgyi Albert Klinikai Központ és SZTE ÁOK, Újonnan belépő dolgozók tájékoztatása 2020.</a:t>
            </a:r>
            <a:endParaRPr lang="en-US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B775F2-8240-497E-A077-D73EAABFF799}" type="slidenum">
              <a:rPr lang="en-US" altLang="hu-HU"/>
              <a:pPr>
                <a:defRPr/>
              </a:pPr>
              <a:t>‹#›</a:t>
            </a:fld>
            <a:endParaRPr lang="en-US" altLang="hu-HU"/>
          </a:p>
        </p:txBody>
      </p:sp>
    </p:spTree>
    <p:extLst>
      <p:ext uri="{BB962C8B-B14F-4D97-AF65-F5344CB8AC3E}">
        <p14:creationId xmlns:p14="http://schemas.microsoft.com/office/powerpoint/2010/main" val="1057745182"/>
      </p:ext>
    </p:extLst>
  </p:cSld>
  <p:clrMapOvr>
    <a:masterClrMapping/>
  </p:clrMapOvr>
  <p:transition spd="slow">
    <p:cov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7" name="Rectangle 4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SZTE Szent-Györgyi Albert Klinikai Központ és SZTE ÁOK, Újonnan belépő dolgozók tájékoztatása 2020.</a:t>
            </a:r>
            <a:endParaRPr lang="en-US"/>
          </a:p>
        </p:txBody>
      </p:sp>
      <p:sp>
        <p:nvSpPr>
          <p:cNvPr id="8" name="Rectangle 4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29D8CA-A134-4C06-8CC0-8FCB568DBEE5}" type="slidenum">
              <a:rPr lang="en-US" altLang="hu-HU"/>
              <a:pPr>
                <a:defRPr/>
              </a:pPr>
              <a:t>‹#›</a:t>
            </a:fld>
            <a:endParaRPr lang="en-US" altLang="hu-HU"/>
          </a:p>
        </p:txBody>
      </p:sp>
    </p:spTree>
    <p:extLst>
      <p:ext uri="{BB962C8B-B14F-4D97-AF65-F5344CB8AC3E}">
        <p14:creationId xmlns:p14="http://schemas.microsoft.com/office/powerpoint/2010/main" val="2572545598"/>
      </p:ext>
    </p:extLst>
  </p:cSld>
  <p:clrMapOvr>
    <a:masterClrMapping/>
  </p:clrMapOvr>
  <p:transition spd="slow">
    <p:cov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Rectangle 4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SZTE Szent-Györgyi Albert Klinikai Központ és SZTE ÁOK, Újonnan belépő dolgozók tájékoztatása 2020.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482334-4249-4B72-9615-1AD12B07F47A}" type="slidenum">
              <a:rPr lang="en-US" altLang="hu-HU"/>
              <a:pPr>
                <a:defRPr/>
              </a:pPr>
              <a:t>‹#›</a:t>
            </a:fld>
            <a:endParaRPr lang="en-US" altLang="hu-HU"/>
          </a:p>
        </p:txBody>
      </p:sp>
    </p:spTree>
    <p:extLst>
      <p:ext uri="{BB962C8B-B14F-4D97-AF65-F5344CB8AC3E}">
        <p14:creationId xmlns:p14="http://schemas.microsoft.com/office/powerpoint/2010/main" val="1886641436"/>
      </p:ext>
    </p:extLst>
  </p:cSld>
  <p:clrMapOvr>
    <a:masterClrMapping/>
  </p:clrMapOvr>
  <p:transition spd="slow">
    <p:cov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SZTE Szent-Györgyi Albert Klinikai Központ és SZTE ÁOK, Újonnan belépő dolgozók tájékoztatása 2020.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532ED5-0639-496B-9EDD-955BC343B306}" type="slidenum">
              <a:rPr lang="en-US" altLang="hu-HU"/>
              <a:pPr>
                <a:defRPr/>
              </a:pPr>
              <a:t>‹#›</a:t>
            </a:fld>
            <a:endParaRPr lang="en-US" altLang="hu-HU"/>
          </a:p>
        </p:txBody>
      </p:sp>
    </p:spTree>
    <p:extLst>
      <p:ext uri="{BB962C8B-B14F-4D97-AF65-F5344CB8AC3E}">
        <p14:creationId xmlns:p14="http://schemas.microsoft.com/office/powerpoint/2010/main" val="1217979280"/>
      </p:ext>
    </p:extLst>
  </p:cSld>
  <p:clrMapOvr>
    <a:masterClrMapping/>
  </p:clrMapOvr>
  <p:transition spd="slow">
    <p:cov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Rectangle 4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SZTE Szent-Györgyi Albert Klinikai Központ és SZTE ÁOK, Újonnan belépő dolgozók tájékoztatása 2020.</a:t>
            </a:r>
            <a:endParaRPr lang="en-US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E30CFD-7E62-48BE-A973-36861FB8B450}" type="slidenum">
              <a:rPr lang="en-US" altLang="hu-HU"/>
              <a:pPr>
                <a:defRPr/>
              </a:pPr>
              <a:t>‹#›</a:t>
            </a:fld>
            <a:endParaRPr lang="en-US" altLang="hu-HU"/>
          </a:p>
        </p:txBody>
      </p:sp>
    </p:spTree>
    <p:extLst>
      <p:ext uri="{BB962C8B-B14F-4D97-AF65-F5344CB8AC3E}">
        <p14:creationId xmlns:p14="http://schemas.microsoft.com/office/powerpoint/2010/main" val="1303405450"/>
      </p:ext>
    </p:extLst>
  </p:cSld>
  <p:clrMapOvr>
    <a:masterClrMapping/>
  </p:clrMapOvr>
  <p:transition spd="slow">
    <p:cov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Rectangle 4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SZTE Szent-Györgyi Albert Klinikai Központ és SZTE ÁOK, Újonnan belépő dolgozók tájékoztatása 2020.</a:t>
            </a:r>
            <a:endParaRPr lang="en-US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57FFAF-26E9-446C-8518-FACA61F5A2F0}" type="slidenum">
              <a:rPr lang="en-US" altLang="hu-HU"/>
              <a:pPr>
                <a:defRPr/>
              </a:pPr>
              <a:t>‹#›</a:t>
            </a:fld>
            <a:endParaRPr lang="en-US" altLang="hu-HU"/>
          </a:p>
        </p:txBody>
      </p:sp>
    </p:spTree>
    <p:extLst>
      <p:ext uri="{BB962C8B-B14F-4D97-AF65-F5344CB8AC3E}">
        <p14:creationId xmlns:p14="http://schemas.microsoft.com/office/powerpoint/2010/main" val="1157324941"/>
      </p:ext>
    </p:extLst>
  </p:cSld>
  <p:clrMapOvr>
    <a:masterClrMapping/>
  </p:clrMapOvr>
  <p:transition spd="slow">
    <p:cov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4" name="Rectangle 4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SZTE Szent-Györgyi Albert Klinikai Központ és SZTE ÁOK, Újonnan belépő dolgozók tájékoztatása 2020.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F84879-1C36-4E6A-9639-A1C41C6BAD62}" type="slidenum">
              <a:rPr lang="en-US" altLang="hu-HU"/>
              <a:pPr>
                <a:defRPr/>
              </a:pPr>
              <a:t>‹#›</a:t>
            </a:fld>
            <a:endParaRPr lang="en-US" altLang="hu-HU"/>
          </a:p>
        </p:txBody>
      </p:sp>
    </p:spTree>
    <p:extLst>
      <p:ext uri="{BB962C8B-B14F-4D97-AF65-F5344CB8AC3E}">
        <p14:creationId xmlns:p14="http://schemas.microsoft.com/office/powerpoint/2010/main" val="3042652107"/>
      </p:ext>
    </p:extLst>
  </p:cSld>
  <p:clrMapOvr>
    <a:masterClrMapping/>
  </p:clrMapOvr>
  <p:transition spd="slow">
    <p:cov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4" name="Rectangle 4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SZTE Szent-Györgyi Albert Klinikai Központ és SZTE ÁOK, Újonnan belépő dolgozók tájékoztatása 2020.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425854-88A4-4300-A914-C2E80E632B9C}" type="slidenum">
              <a:rPr lang="en-US" altLang="hu-HU"/>
              <a:pPr>
                <a:defRPr/>
              </a:pPr>
              <a:t>‹#›</a:t>
            </a:fld>
            <a:endParaRPr lang="en-US" altLang="hu-HU"/>
          </a:p>
        </p:txBody>
      </p:sp>
    </p:spTree>
    <p:extLst>
      <p:ext uri="{BB962C8B-B14F-4D97-AF65-F5344CB8AC3E}">
        <p14:creationId xmlns:p14="http://schemas.microsoft.com/office/powerpoint/2010/main" val="3351922148"/>
      </p:ext>
    </p:extLst>
  </p:cSld>
  <p:clrMapOvr>
    <a:masterClrMapping/>
  </p:clrMapOvr>
  <p:transition spd="slow">
    <p:cover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SZTE Szent-Györgyi Albert Klinikai Központ és SZTE ÁOK, Újonnan belépő dolgozók tájékoztatása 2020.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EE4BF0-6E89-4F5A-8DFA-2C56F8CF5101}" type="slidenum">
              <a:rPr lang="en-US" altLang="hu-HU"/>
              <a:pPr>
                <a:defRPr/>
              </a:pPr>
              <a:t>‹#›</a:t>
            </a:fld>
            <a:endParaRPr lang="en-US" altLang="hu-HU"/>
          </a:p>
        </p:txBody>
      </p:sp>
    </p:spTree>
    <p:extLst>
      <p:ext uri="{BB962C8B-B14F-4D97-AF65-F5344CB8AC3E}">
        <p14:creationId xmlns:p14="http://schemas.microsoft.com/office/powerpoint/2010/main" val="768376317"/>
      </p:ext>
    </p:extLst>
  </p:cSld>
  <p:clrMapOvr>
    <a:masterClrMapping/>
  </p:clrMapOvr>
  <p:transition spd="slow">
    <p:cover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SZTE Szent-Györgyi Albert Klinikai Központ és SZTE ÁOK, Újonnan belépő dolgozók tájékoztatása 2020.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EAED73-EC25-4432-BCC8-E0CE6CB5676F}" type="slidenum">
              <a:rPr lang="en-US" altLang="hu-HU"/>
              <a:pPr>
                <a:defRPr/>
              </a:pPr>
              <a:t>‹#›</a:t>
            </a:fld>
            <a:endParaRPr lang="en-US" altLang="hu-HU"/>
          </a:p>
        </p:txBody>
      </p:sp>
    </p:spTree>
    <p:extLst>
      <p:ext uri="{BB962C8B-B14F-4D97-AF65-F5344CB8AC3E}">
        <p14:creationId xmlns:p14="http://schemas.microsoft.com/office/powerpoint/2010/main" val="4070144823"/>
      </p:ext>
    </p:extLst>
  </p:cSld>
  <p:clrMapOvr>
    <a:masterClrMapping/>
  </p:clrMapOvr>
  <p:transition spd="slow">
    <p:cover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SZTE Szent-Györgyi Albert Klinikai Központ és SZTE ÁOK, Újonnan belépő dolgozók tájékoztatása 2020.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9DDE81-7576-4C73-AC17-3669BE0BF9B2}" type="slidenum">
              <a:rPr lang="en-US" altLang="hu-HU"/>
              <a:pPr>
                <a:defRPr/>
              </a:pPr>
              <a:t>‹#›</a:t>
            </a:fld>
            <a:endParaRPr lang="en-US" altLang="hu-HU"/>
          </a:p>
        </p:txBody>
      </p:sp>
    </p:spTree>
    <p:extLst>
      <p:ext uri="{BB962C8B-B14F-4D97-AF65-F5344CB8AC3E}">
        <p14:creationId xmlns:p14="http://schemas.microsoft.com/office/powerpoint/2010/main" val="318799065"/>
      </p:ext>
    </p:extLst>
  </p:cSld>
  <p:clrMapOvr>
    <a:masterClrMapping/>
  </p:clrMapOvr>
  <p:transition spd="slow">
    <p:cover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SZTE Szent-Györgyi Albert Klinikai Központ és SZTE ÁOK, Újonnan belépő dolgozók tájékoztatása 2020.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903FE5-1B78-42A8-9695-199F19C2B754}" type="slidenum">
              <a:rPr lang="en-US" altLang="hu-HU"/>
              <a:pPr>
                <a:defRPr/>
              </a:pPr>
              <a:t>‹#›</a:t>
            </a:fld>
            <a:endParaRPr lang="en-US" altLang="hu-HU"/>
          </a:p>
        </p:txBody>
      </p:sp>
    </p:spTree>
    <p:extLst>
      <p:ext uri="{BB962C8B-B14F-4D97-AF65-F5344CB8AC3E}">
        <p14:creationId xmlns:p14="http://schemas.microsoft.com/office/powerpoint/2010/main" val="448616668"/>
      </p:ext>
    </p:extLst>
  </p:cSld>
  <p:clrMapOvr>
    <a:masterClrMapping/>
  </p:clrMapOvr>
  <p:transition spd="slow">
    <p:cover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SZTE Szent-Györgyi Albert Klinikai Központ és SZTE ÁOK, Újonnan belépő dolgozók tájékoztatása 2020.</a:t>
            </a: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42D16F-62A2-4922-8923-133C3A809D89}" type="slidenum">
              <a:rPr lang="en-US" altLang="hu-HU"/>
              <a:pPr>
                <a:defRPr/>
              </a:pPr>
              <a:t>‹#›</a:t>
            </a:fld>
            <a:endParaRPr lang="en-US" altLang="hu-HU"/>
          </a:p>
        </p:txBody>
      </p:sp>
    </p:spTree>
    <p:extLst>
      <p:ext uri="{BB962C8B-B14F-4D97-AF65-F5344CB8AC3E}">
        <p14:creationId xmlns:p14="http://schemas.microsoft.com/office/powerpoint/2010/main" val="855753272"/>
      </p:ext>
    </p:extLst>
  </p:cSld>
  <p:clrMapOvr>
    <a:masterClrMapping/>
  </p:clrMapOvr>
  <p:transition spd="slow">
    <p:cover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SZTE Szent-Györgyi Albert Klinikai Központ és SZTE ÁOK, Újonnan belépő dolgozók tájékoztatása 2020.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5C2FDA-EDA6-4A22-8EE3-AA51A375A2C4}" type="slidenum">
              <a:rPr lang="en-US" altLang="hu-HU"/>
              <a:pPr>
                <a:defRPr/>
              </a:pPr>
              <a:t>‹#›</a:t>
            </a:fld>
            <a:endParaRPr lang="en-US" altLang="hu-HU"/>
          </a:p>
        </p:txBody>
      </p:sp>
    </p:spTree>
    <p:extLst>
      <p:ext uri="{BB962C8B-B14F-4D97-AF65-F5344CB8AC3E}">
        <p14:creationId xmlns:p14="http://schemas.microsoft.com/office/powerpoint/2010/main" val="2353686680"/>
      </p:ext>
    </p:extLst>
  </p:cSld>
  <p:clrMapOvr>
    <a:masterClrMapping/>
  </p:clrMapOvr>
  <p:transition spd="slow">
    <p:cover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SZTE Szent-Györgyi Albert Klinikai Központ és SZTE ÁOK, Újonnan belépő dolgozók tájékoztatása 2020.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AC60EB-C5C2-4582-8B56-66C14F878E92}" type="slidenum">
              <a:rPr lang="en-US" altLang="hu-HU"/>
              <a:pPr>
                <a:defRPr/>
              </a:pPr>
              <a:t>‹#›</a:t>
            </a:fld>
            <a:endParaRPr lang="en-US" altLang="hu-HU"/>
          </a:p>
        </p:txBody>
      </p:sp>
    </p:spTree>
    <p:extLst>
      <p:ext uri="{BB962C8B-B14F-4D97-AF65-F5344CB8AC3E}">
        <p14:creationId xmlns:p14="http://schemas.microsoft.com/office/powerpoint/2010/main" val="2631966629"/>
      </p:ext>
    </p:extLst>
  </p:cSld>
  <p:clrMapOvr>
    <a:masterClrMapping/>
  </p:clrMapOvr>
  <p:transition spd="slow">
    <p:cover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SZTE Szent-Györgyi Albert Klinikai Központ és SZTE ÁOK, Újonnan belépő dolgozók tájékoztatása 2020.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3ABA59-1D20-4D03-870F-C558214DB800}" type="slidenum">
              <a:rPr lang="en-US" altLang="hu-HU"/>
              <a:pPr>
                <a:defRPr/>
              </a:pPr>
              <a:t>‹#›</a:t>
            </a:fld>
            <a:endParaRPr lang="en-US" altLang="hu-HU"/>
          </a:p>
        </p:txBody>
      </p:sp>
    </p:spTree>
    <p:extLst>
      <p:ext uri="{BB962C8B-B14F-4D97-AF65-F5344CB8AC3E}">
        <p14:creationId xmlns:p14="http://schemas.microsoft.com/office/powerpoint/2010/main" val="2768486111"/>
      </p:ext>
    </p:extLst>
  </p:cSld>
  <p:clrMapOvr>
    <a:masterClrMapping/>
  </p:clrMapOvr>
  <p:transition spd="slow">
    <p:cover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SZTE Szent-Györgyi Albert Klinikai Központ és SZTE ÁOK, Újonnan belépő dolgozók tájékoztatása 2020.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BE66B7-A32E-4F43-97E6-CC1C3EFCC2F7}" type="slidenum">
              <a:rPr lang="en-US" altLang="hu-HU"/>
              <a:pPr>
                <a:defRPr/>
              </a:pPr>
              <a:t>‹#›</a:t>
            </a:fld>
            <a:endParaRPr lang="en-US" altLang="hu-HU"/>
          </a:p>
        </p:txBody>
      </p:sp>
    </p:spTree>
    <p:extLst>
      <p:ext uri="{BB962C8B-B14F-4D97-AF65-F5344CB8AC3E}">
        <p14:creationId xmlns:p14="http://schemas.microsoft.com/office/powerpoint/2010/main" val="792267326"/>
      </p:ext>
    </p:extLst>
  </p:cSld>
  <p:clrMapOvr>
    <a:masterClrMapping/>
  </p:clrMapOvr>
  <p:transition spd="slow">
    <p:cover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SZTE Szent-Györgyi Albert Klinikai Központ és SZTE ÁOK, Újonnan belépő dolgozók tájékoztatása 2020.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9EA740-C34B-407C-8EBE-35379D7CDE68}" type="slidenum">
              <a:rPr lang="en-US" altLang="hu-HU"/>
              <a:pPr>
                <a:defRPr/>
              </a:pPr>
              <a:t>‹#›</a:t>
            </a:fld>
            <a:endParaRPr lang="en-US" altLang="hu-HU"/>
          </a:p>
        </p:txBody>
      </p:sp>
    </p:spTree>
    <p:extLst>
      <p:ext uri="{BB962C8B-B14F-4D97-AF65-F5344CB8AC3E}">
        <p14:creationId xmlns:p14="http://schemas.microsoft.com/office/powerpoint/2010/main" val="4199878831"/>
      </p:ext>
    </p:extLst>
  </p:cSld>
  <p:clrMapOvr>
    <a:masterClrMapping/>
  </p:clrMapOvr>
  <p:transition spd="slow">
    <p:cover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SZTE Szent-Györgyi Albert Klinikai Központ és SZTE ÁOK, Újonnan belépő dolgozók tájékoztatása 2020.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DF03D9-32D8-48BB-9E69-3AD1B17D282C}" type="slidenum">
              <a:rPr lang="en-US" altLang="hu-HU"/>
              <a:pPr>
                <a:defRPr/>
              </a:pPr>
              <a:t>‹#›</a:t>
            </a:fld>
            <a:endParaRPr lang="en-US" altLang="hu-HU"/>
          </a:p>
        </p:txBody>
      </p:sp>
    </p:spTree>
    <p:extLst>
      <p:ext uri="{BB962C8B-B14F-4D97-AF65-F5344CB8AC3E}">
        <p14:creationId xmlns:p14="http://schemas.microsoft.com/office/powerpoint/2010/main" val="489760969"/>
      </p:ext>
    </p:extLst>
  </p:cSld>
  <p:clrMapOvr>
    <a:masterClrMapping/>
  </p:clrMapOvr>
  <p:transition spd="slow">
    <p:cov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3800475" y="1789113"/>
            <a:ext cx="5340350" cy="5056187"/>
            <a:chOff x="2394" y="1127"/>
            <a:chExt cx="3364" cy="3185"/>
          </a:xfrm>
        </p:grpSpPr>
        <p:sp>
          <p:nvSpPr>
            <p:cNvPr id="179203" name="Rectangle 3"/>
            <p:cNvSpPr>
              <a:spLocks noChangeArrowheads="1"/>
            </p:cNvSpPr>
            <p:nvPr userDrawn="1"/>
          </p:nvSpPr>
          <p:spPr bwMode="ltGray">
            <a:xfrm>
              <a:off x="4230" y="1365"/>
              <a:ext cx="197" cy="10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179204" name="Oval 4"/>
            <p:cNvSpPr>
              <a:spLocks noChangeArrowheads="1"/>
            </p:cNvSpPr>
            <p:nvPr userDrawn="1"/>
          </p:nvSpPr>
          <p:spPr bwMode="ltGray">
            <a:xfrm>
              <a:off x="4299" y="1185"/>
              <a:ext cx="47" cy="47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179205" name="Rectangle 5"/>
            <p:cNvSpPr>
              <a:spLocks noChangeArrowheads="1"/>
            </p:cNvSpPr>
            <p:nvPr userDrawn="1"/>
          </p:nvSpPr>
          <p:spPr bwMode="ltGray">
            <a:xfrm rot="995337">
              <a:off x="5205" y="1495"/>
              <a:ext cx="6" cy="20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179206" name="Freeform 6"/>
            <p:cNvSpPr>
              <a:spLocks noEditPoints="1"/>
            </p:cNvSpPr>
            <p:nvPr userDrawn="1"/>
          </p:nvSpPr>
          <p:spPr bwMode="ltGray">
            <a:xfrm>
              <a:off x="4871" y="3508"/>
              <a:ext cx="66" cy="96"/>
            </a:xfrm>
            <a:custGeom>
              <a:avLst/>
              <a:gdLst/>
              <a:ahLst/>
              <a:cxnLst>
                <a:cxn ang="0">
                  <a:pos x="18" y="96"/>
                </a:cxn>
                <a:cxn ang="0">
                  <a:pos x="42" y="78"/>
                </a:cxn>
                <a:cxn ang="0">
                  <a:pos x="60" y="60"/>
                </a:cxn>
                <a:cxn ang="0">
                  <a:pos x="66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24" y="6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0" y="60"/>
                </a:cxn>
                <a:cxn ang="0">
                  <a:pos x="12" y="84"/>
                </a:cxn>
                <a:cxn ang="0">
                  <a:pos x="18" y="96"/>
                </a:cxn>
                <a:cxn ang="0">
                  <a:pos x="18" y="96"/>
                </a:cxn>
                <a:cxn ang="0">
                  <a:pos x="42" y="18"/>
                </a:cxn>
                <a:cxn ang="0">
                  <a:pos x="54" y="24"/>
                </a:cxn>
                <a:cxn ang="0">
                  <a:pos x="60" y="36"/>
                </a:cxn>
                <a:cxn ang="0">
                  <a:pos x="60" y="48"/>
                </a:cxn>
                <a:cxn ang="0">
                  <a:pos x="54" y="54"/>
                </a:cxn>
                <a:cxn ang="0">
                  <a:pos x="36" y="72"/>
                </a:cxn>
                <a:cxn ang="0">
                  <a:pos x="24" y="78"/>
                </a:cxn>
                <a:cxn ang="0">
                  <a:pos x="24" y="78"/>
                </a:cxn>
                <a:cxn ang="0">
                  <a:pos x="12" y="48"/>
                </a:cxn>
                <a:cxn ang="0">
                  <a:pos x="18" y="24"/>
                </a:cxn>
                <a:cxn ang="0">
                  <a:pos x="30" y="18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66" h="96">
                  <a:moveTo>
                    <a:pt x="18" y="96"/>
                  </a:moveTo>
                  <a:lnTo>
                    <a:pt x="42" y="78"/>
                  </a:lnTo>
                  <a:lnTo>
                    <a:pt x="60" y="60"/>
                  </a:lnTo>
                  <a:lnTo>
                    <a:pt x="66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24" y="6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0" y="60"/>
                  </a:lnTo>
                  <a:lnTo>
                    <a:pt x="12" y="84"/>
                  </a:lnTo>
                  <a:lnTo>
                    <a:pt x="18" y="96"/>
                  </a:lnTo>
                  <a:lnTo>
                    <a:pt x="18" y="96"/>
                  </a:lnTo>
                  <a:close/>
                  <a:moveTo>
                    <a:pt x="42" y="18"/>
                  </a:moveTo>
                  <a:lnTo>
                    <a:pt x="54" y="24"/>
                  </a:lnTo>
                  <a:lnTo>
                    <a:pt x="60" y="36"/>
                  </a:lnTo>
                  <a:lnTo>
                    <a:pt x="60" y="48"/>
                  </a:lnTo>
                  <a:lnTo>
                    <a:pt x="54" y="54"/>
                  </a:lnTo>
                  <a:lnTo>
                    <a:pt x="36" y="72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12" y="48"/>
                  </a:lnTo>
                  <a:lnTo>
                    <a:pt x="18" y="24"/>
                  </a:lnTo>
                  <a:lnTo>
                    <a:pt x="30" y="18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179207" name="Rectangle 7"/>
            <p:cNvSpPr>
              <a:spLocks noChangeArrowheads="1"/>
            </p:cNvSpPr>
            <p:nvPr userDrawn="1"/>
          </p:nvSpPr>
          <p:spPr bwMode="ltGray">
            <a:xfrm rot="91736">
              <a:off x="5487" y="1535"/>
              <a:ext cx="6" cy="1998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179208" name="Rectangle 8"/>
            <p:cNvSpPr>
              <a:spLocks noChangeArrowheads="1"/>
            </p:cNvSpPr>
            <p:nvPr userDrawn="1"/>
          </p:nvSpPr>
          <p:spPr bwMode="ltGray">
            <a:xfrm rot="-926223">
              <a:off x="5640" y="1521"/>
              <a:ext cx="6" cy="881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179209" name="Rectangle 9"/>
            <p:cNvSpPr>
              <a:spLocks noChangeArrowheads="1"/>
            </p:cNvSpPr>
            <p:nvPr userDrawn="1"/>
          </p:nvSpPr>
          <p:spPr bwMode="ltGray">
            <a:xfrm rot="-1140313">
              <a:off x="3444" y="1816"/>
              <a:ext cx="6" cy="203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179210" name="Rectangle 10"/>
            <p:cNvSpPr>
              <a:spLocks noChangeArrowheads="1"/>
            </p:cNvSpPr>
            <p:nvPr userDrawn="1"/>
          </p:nvSpPr>
          <p:spPr bwMode="ltGray">
            <a:xfrm rot="1114412">
              <a:off x="2757" y="1821"/>
              <a:ext cx="6" cy="211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179211" name="Rectangle 11"/>
            <p:cNvSpPr>
              <a:spLocks noChangeArrowheads="1"/>
            </p:cNvSpPr>
            <p:nvPr userDrawn="1"/>
          </p:nvSpPr>
          <p:spPr bwMode="ltGray">
            <a:xfrm rot="254676">
              <a:off x="3035" y="1870"/>
              <a:ext cx="6" cy="190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179212" name="Freeform 12"/>
            <p:cNvSpPr>
              <a:spLocks/>
            </p:cNvSpPr>
            <p:nvPr userDrawn="1"/>
          </p:nvSpPr>
          <p:spPr bwMode="ltGray">
            <a:xfrm>
              <a:off x="4007" y="3021"/>
              <a:ext cx="623" cy="156"/>
            </a:xfrm>
            <a:custGeom>
              <a:avLst/>
              <a:gdLst/>
              <a:ahLst/>
              <a:cxnLst>
                <a:cxn ang="0">
                  <a:pos x="6" y="18"/>
                </a:cxn>
                <a:cxn ang="0">
                  <a:pos x="162" y="36"/>
                </a:cxn>
                <a:cxn ang="0">
                  <a:pos x="251" y="36"/>
                </a:cxn>
                <a:cxn ang="0">
                  <a:pos x="354" y="30"/>
                </a:cxn>
                <a:cxn ang="0">
                  <a:pos x="473" y="18"/>
                </a:cxn>
                <a:cxn ang="0">
                  <a:pos x="611" y="0"/>
                </a:cxn>
                <a:cxn ang="0">
                  <a:pos x="623" y="114"/>
                </a:cxn>
                <a:cxn ang="0">
                  <a:pos x="497" y="138"/>
                </a:cxn>
                <a:cxn ang="0">
                  <a:pos x="414" y="150"/>
                </a:cxn>
                <a:cxn ang="0">
                  <a:pos x="318" y="156"/>
                </a:cxn>
                <a:cxn ang="0">
                  <a:pos x="215" y="156"/>
                </a:cxn>
                <a:cxn ang="0">
                  <a:pos x="108" y="150"/>
                </a:cxn>
                <a:cxn ang="0">
                  <a:pos x="0" y="132"/>
                </a:cxn>
                <a:cxn ang="0">
                  <a:pos x="6" y="18"/>
                </a:cxn>
                <a:cxn ang="0">
                  <a:pos x="6" y="18"/>
                </a:cxn>
              </a:cxnLst>
              <a:rect l="0" t="0" r="r" b="b"/>
              <a:pathLst>
                <a:path w="623" h="156">
                  <a:moveTo>
                    <a:pt x="6" y="18"/>
                  </a:moveTo>
                  <a:lnTo>
                    <a:pt x="162" y="36"/>
                  </a:lnTo>
                  <a:lnTo>
                    <a:pt x="251" y="36"/>
                  </a:lnTo>
                  <a:lnTo>
                    <a:pt x="354" y="30"/>
                  </a:lnTo>
                  <a:lnTo>
                    <a:pt x="473" y="18"/>
                  </a:lnTo>
                  <a:lnTo>
                    <a:pt x="611" y="0"/>
                  </a:lnTo>
                  <a:lnTo>
                    <a:pt x="623" y="114"/>
                  </a:lnTo>
                  <a:lnTo>
                    <a:pt x="497" y="138"/>
                  </a:lnTo>
                  <a:lnTo>
                    <a:pt x="414" y="150"/>
                  </a:lnTo>
                  <a:lnTo>
                    <a:pt x="318" y="156"/>
                  </a:lnTo>
                  <a:lnTo>
                    <a:pt x="215" y="156"/>
                  </a:lnTo>
                  <a:lnTo>
                    <a:pt x="108" y="150"/>
                  </a:lnTo>
                  <a:lnTo>
                    <a:pt x="0" y="132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179213" name="Freeform 13"/>
            <p:cNvSpPr>
              <a:spLocks/>
            </p:cNvSpPr>
            <p:nvPr userDrawn="1"/>
          </p:nvSpPr>
          <p:spPr bwMode="ltGray">
            <a:xfrm>
              <a:off x="4762" y="3591"/>
              <a:ext cx="996" cy="126"/>
            </a:xfrm>
            <a:custGeom>
              <a:avLst/>
              <a:gdLst/>
              <a:ahLst/>
              <a:cxnLst>
                <a:cxn ang="0">
                  <a:pos x="754" y="6"/>
                </a:cxn>
                <a:cxn ang="0">
                  <a:pos x="652" y="6"/>
                </a:cxn>
                <a:cxn ang="0">
                  <a:pos x="563" y="6"/>
                </a:cxn>
                <a:cxn ang="0">
                  <a:pos x="479" y="6"/>
                </a:cxn>
                <a:cxn ang="0">
                  <a:pos x="401" y="6"/>
                </a:cxn>
                <a:cxn ang="0">
                  <a:pos x="335" y="0"/>
                </a:cxn>
                <a:cxn ang="0">
                  <a:pos x="276" y="0"/>
                </a:cxn>
                <a:cxn ang="0">
                  <a:pos x="222" y="0"/>
                </a:cxn>
                <a:cxn ang="0">
                  <a:pos x="180" y="6"/>
                </a:cxn>
                <a:cxn ang="0">
                  <a:pos x="138" y="6"/>
                </a:cxn>
                <a:cxn ang="0">
                  <a:pos x="108" y="6"/>
                </a:cxn>
                <a:cxn ang="0">
                  <a:pos x="54" y="6"/>
                </a:cxn>
                <a:cxn ang="0">
                  <a:pos x="24" y="12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12" y="42"/>
                </a:cxn>
                <a:cxn ang="0">
                  <a:pos x="18" y="48"/>
                </a:cxn>
                <a:cxn ang="0">
                  <a:pos x="30" y="54"/>
                </a:cxn>
                <a:cxn ang="0">
                  <a:pos x="60" y="60"/>
                </a:cxn>
                <a:cxn ang="0">
                  <a:pos x="90" y="72"/>
                </a:cxn>
                <a:cxn ang="0">
                  <a:pos x="144" y="84"/>
                </a:cxn>
                <a:cxn ang="0">
                  <a:pos x="210" y="90"/>
                </a:cxn>
                <a:cxn ang="0">
                  <a:pos x="293" y="102"/>
                </a:cxn>
                <a:cxn ang="0">
                  <a:pos x="389" y="108"/>
                </a:cxn>
                <a:cxn ang="0">
                  <a:pos x="503" y="120"/>
                </a:cxn>
                <a:cxn ang="0">
                  <a:pos x="622" y="120"/>
                </a:cxn>
                <a:cxn ang="0">
                  <a:pos x="754" y="126"/>
                </a:cxn>
                <a:cxn ang="0">
                  <a:pos x="873" y="126"/>
                </a:cxn>
                <a:cxn ang="0">
                  <a:pos x="993" y="126"/>
                </a:cxn>
                <a:cxn ang="0">
                  <a:pos x="993" y="12"/>
                </a:cxn>
                <a:cxn ang="0">
                  <a:pos x="879" y="12"/>
                </a:cxn>
                <a:cxn ang="0">
                  <a:pos x="754" y="6"/>
                </a:cxn>
                <a:cxn ang="0">
                  <a:pos x="754" y="6"/>
                </a:cxn>
              </a:cxnLst>
              <a:rect l="0" t="0" r="r" b="b"/>
              <a:pathLst>
                <a:path w="993" h="126">
                  <a:moveTo>
                    <a:pt x="754" y="6"/>
                  </a:moveTo>
                  <a:lnTo>
                    <a:pt x="652" y="6"/>
                  </a:lnTo>
                  <a:lnTo>
                    <a:pt x="563" y="6"/>
                  </a:lnTo>
                  <a:lnTo>
                    <a:pt x="479" y="6"/>
                  </a:lnTo>
                  <a:lnTo>
                    <a:pt x="401" y="6"/>
                  </a:lnTo>
                  <a:lnTo>
                    <a:pt x="335" y="0"/>
                  </a:lnTo>
                  <a:lnTo>
                    <a:pt x="276" y="0"/>
                  </a:lnTo>
                  <a:lnTo>
                    <a:pt x="222" y="0"/>
                  </a:lnTo>
                  <a:lnTo>
                    <a:pt x="180" y="6"/>
                  </a:lnTo>
                  <a:lnTo>
                    <a:pt x="138" y="6"/>
                  </a:lnTo>
                  <a:lnTo>
                    <a:pt x="108" y="6"/>
                  </a:lnTo>
                  <a:lnTo>
                    <a:pt x="54" y="6"/>
                  </a:lnTo>
                  <a:lnTo>
                    <a:pt x="24" y="12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12" y="42"/>
                  </a:lnTo>
                  <a:lnTo>
                    <a:pt x="18" y="48"/>
                  </a:lnTo>
                  <a:lnTo>
                    <a:pt x="30" y="54"/>
                  </a:lnTo>
                  <a:lnTo>
                    <a:pt x="60" y="60"/>
                  </a:lnTo>
                  <a:lnTo>
                    <a:pt x="90" y="72"/>
                  </a:lnTo>
                  <a:lnTo>
                    <a:pt x="144" y="84"/>
                  </a:lnTo>
                  <a:lnTo>
                    <a:pt x="210" y="90"/>
                  </a:lnTo>
                  <a:lnTo>
                    <a:pt x="293" y="102"/>
                  </a:lnTo>
                  <a:lnTo>
                    <a:pt x="389" y="108"/>
                  </a:lnTo>
                  <a:lnTo>
                    <a:pt x="503" y="120"/>
                  </a:lnTo>
                  <a:lnTo>
                    <a:pt x="622" y="120"/>
                  </a:lnTo>
                  <a:lnTo>
                    <a:pt x="754" y="126"/>
                  </a:lnTo>
                  <a:lnTo>
                    <a:pt x="873" y="126"/>
                  </a:lnTo>
                  <a:lnTo>
                    <a:pt x="993" y="126"/>
                  </a:lnTo>
                  <a:lnTo>
                    <a:pt x="993" y="12"/>
                  </a:lnTo>
                  <a:lnTo>
                    <a:pt x="879" y="12"/>
                  </a:lnTo>
                  <a:lnTo>
                    <a:pt x="754" y="6"/>
                  </a:lnTo>
                  <a:lnTo>
                    <a:pt x="754" y="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179214" name="Freeform 14"/>
            <p:cNvSpPr>
              <a:spLocks/>
            </p:cNvSpPr>
            <p:nvPr userDrawn="1"/>
          </p:nvSpPr>
          <p:spPr bwMode="ltGray">
            <a:xfrm>
              <a:off x="4786" y="3645"/>
              <a:ext cx="972" cy="24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" y="54"/>
                </a:cxn>
                <a:cxn ang="0">
                  <a:pos x="66" y="96"/>
                </a:cxn>
                <a:cxn ang="0">
                  <a:pos x="120" y="137"/>
                </a:cxn>
                <a:cxn ang="0">
                  <a:pos x="198" y="173"/>
                </a:cxn>
                <a:cxn ang="0">
                  <a:pos x="293" y="203"/>
                </a:cxn>
                <a:cxn ang="0">
                  <a:pos x="353" y="215"/>
                </a:cxn>
                <a:cxn ang="0">
                  <a:pos x="413" y="227"/>
                </a:cxn>
                <a:cxn ang="0">
                  <a:pos x="479" y="233"/>
                </a:cxn>
                <a:cxn ang="0">
                  <a:pos x="556" y="239"/>
                </a:cxn>
                <a:cxn ang="0">
                  <a:pos x="634" y="245"/>
                </a:cxn>
                <a:cxn ang="0">
                  <a:pos x="724" y="245"/>
                </a:cxn>
                <a:cxn ang="0">
                  <a:pos x="855" y="245"/>
                </a:cxn>
                <a:cxn ang="0">
                  <a:pos x="969" y="239"/>
                </a:cxn>
                <a:cxn ang="0">
                  <a:pos x="969" y="60"/>
                </a:cxn>
                <a:cxn ang="0">
                  <a:pos x="700" y="60"/>
                </a:cxn>
                <a:cxn ang="0">
                  <a:pos x="503" y="54"/>
                </a:cxn>
                <a:cxn ang="0">
                  <a:pos x="317" y="42"/>
                </a:cxn>
                <a:cxn ang="0">
                  <a:pos x="150" y="24"/>
                </a:cxn>
                <a:cxn ang="0">
                  <a:pos x="72" y="1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969" h="245">
                  <a:moveTo>
                    <a:pt x="0" y="0"/>
                  </a:moveTo>
                  <a:lnTo>
                    <a:pt x="24" y="54"/>
                  </a:lnTo>
                  <a:lnTo>
                    <a:pt x="66" y="96"/>
                  </a:lnTo>
                  <a:lnTo>
                    <a:pt x="120" y="137"/>
                  </a:lnTo>
                  <a:lnTo>
                    <a:pt x="198" y="173"/>
                  </a:lnTo>
                  <a:lnTo>
                    <a:pt x="293" y="203"/>
                  </a:lnTo>
                  <a:lnTo>
                    <a:pt x="353" y="215"/>
                  </a:lnTo>
                  <a:lnTo>
                    <a:pt x="413" y="227"/>
                  </a:lnTo>
                  <a:lnTo>
                    <a:pt x="479" y="233"/>
                  </a:lnTo>
                  <a:lnTo>
                    <a:pt x="556" y="239"/>
                  </a:lnTo>
                  <a:lnTo>
                    <a:pt x="634" y="245"/>
                  </a:lnTo>
                  <a:lnTo>
                    <a:pt x="724" y="245"/>
                  </a:lnTo>
                  <a:lnTo>
                    <a:pt x="855" y="245"/>
                  </a:lnTo>
                  <a:lnTo>
                    <a:pt x="969" y="239"/>
                  </a:lnTo>
                  <a:lnTo>
                    <a:pt x="969" y="60"/>
                  </a:lnTo>
                  <a:lnTo>
                    <a:pt x="700" y="60"/>
                  </a:lnTo>
                  <a:lnTo>
                    <a:pt x="503" y="54"/>
                  </a:lnTo>
                  <a:lnTo>
                    <a:pt x="317" y="42"/>
                  </a:lnTo>
                  <a:lnTo>
                    <a:pt x="150" y="24"/>
                  </a:lnTo>
                  <a:lnTo>
                    <a:pt x="72" y="1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179215" name="Freeform 15"/>
            <p:cNvSpPr>
              <a:spLocks/>
            </p:cNvSpPr>
            <p:nvPr userDrawn="1"/>
          </p:nvSpPr>
          <p:spPr bwMode="ltGray">
            <a:xfrm>
              <a:off x="4804" y="3591"/>
              <a:ext cx="954" cy="90"/>
            </a:xfrm>
            <a:custGeom>
              <a:avLst/>
              <a:gdLst/>
              <a:ahLst/>
              <a:cxnLst>
                <a:cxn ang="0">
                  <a:pos x="700" y="0"/>
                </a:cxn>
                <a:cxn ang="0">
                  <a:pos x="598" y="0"/>
                </a:cxn>
                <a:cxn ang="0">
                  <a:pos x="515" y="0"/>
                </a:cxn>
                <a:cxn ang="0">
                  <a:pos x="431" y="0"/>
                </a:cxn>
                <a:cxn ang="0">
                  <a:pos x="365" y="0"/>
                </a:cxn>
                <a:cxn ang="0">
                  <a:pos x="299" y="0"/>
                </a:cxn>
                <a:cxn ang="0">
                  <a:pos x="245" y="0"/>
                </a:cxn>
                <a:cxn ang="0">
                  <a:pos x="198" y="0"/>
                </a:cxn>
                <a:cxn ang="0">
                  <a:pos x="162" y="0"/>
                </a:cxn>
                <a:cxn ang="0">
                  <a:pos x="126" y="6"/>
                </a:cxn>
                <a:cxn ang="0">
                  <a:pos x="96" y="6"/>
                </a:cxn>
                <a:cxn ang="0">
                  <a:pos x="54" y="12"/>
                </a:cxn>
                <a:cxn ang="0">
                  <a:pos x="30" y="12"/>
                </a:cxn>
                <a:cxn ang="0">
                  <a:pos x="12" y="18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6" y="30"/>
                </a:cxn>
                <a:cxn ang="0">
                  <a:pos x="24" y="36"/>
                </a:cxn>
                <a:cxn ang="0">
                  <a:pos x="54" y="42"/>
                </a:cxn>
                <a:cxn ang="0">
                  <a:pos x="102" y="54"/>
                </a:cxn>
                <a:cxn ang="0">
                  <a:pos x="168" y="60"/>
                </a:cxn>
                <a:cxn ang="0">
                  <a:pos x="251" y="66"/>
                </a:cxn>
                <a:cxn ang="0">
                  <a:pos x="341" y="78"/>
                </a:cxn>
                <a:cxn ang="0">
                  <a:pos x="449" y="84"/>
                </a:cxn>
                <a:cxn ang="0">
                  <a:pos x="568" y="84"/>
                </a:cxn>
                <a:cxn ang="0">
                  <a:pos x="694" y="90"/>
                </a:cxn>
                <a:cxn ang="0">
                  <a:pos x="825" y="90"/>
                </a:cxn>
                <a:cxn ang="0">
                  <a:pos x="951" y="90"/>
                </a:cxn>
                <a:cxn ang="0">
                  <a:pos x="951" y="6"/>
                </a:cxn>
                <a:cxn ang="0">
                  <a:pos x="831" y="6"/>
                </a:cxn>
                <a:cxn ang="0">
                  <a:pos x="772" y="6"/>
                </a:cxn>
                <a:cxn ang="0">
                  <a:pos x="700" y="0"/>
                </a:cxn>
                <a:cxn ang="0">
                  <a:pos x="700" y="0"/>
                </a:cxn>
              </a:cxnLst>
              <a:rect l="0" t="0" r="r" b="b"/>
              <a:pathLst>
                <a:path w="951" h="90">
                  <a:moveTo>
                    <a:pt x="700" y="0"/>
                  </a:moveTo>
                  <a:lnTo>
                    <a:pt x="598" y="0"/>
                  </a:lnTo>
                  <a:lnTo>
                    <a:pt x="515" y="0"/>
                  </a:lnTo>
                  <a:lnTo>
                    <a:pt x="431" y="0"/>
                  </a:lnTo>
                  <a:lnTo>
                    <a:pt x="365" y="0"/>
                  </a:lnTo>
                  <a:lnTo>
                    <a:pt x="299" y="0"/>
                  </a:lnTo>
                  <a:lnTo>
                    <a:pt x="245" y="0"/>
                  </a:lnTo>
                  <a:lnTo>
                    <a:pt x="198" y="0"/>
                  </a:lnTo>
                  <a:lnTo>
                    <a:pt x="162" y="0"/>
                  </a:lnTo>
                  <a:lnTo>
                    <a:pt x="126" y="6"/>
                  </a:lnTo>
                  <a:lnTo>
                    <a:pt x="96" y="6"/>
                  </a:lnTo>
                  <a:lnTo>
                    <a:pt x="54" y="12"/>
                  </a:lnTo>
                  <a:lnTo>
                    <a:pt x="30" y="12"/>
                  </a:lnTo>
                  <a:lnTo>
                    <a:pt x="12" y="18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6" y="30"/>
                  </a:lnTo>
                  <a:lnTo>
                    <a:pt x="24" y="36"/>
                  </a:lnTo>
                  <a:lnTo>
                    <a:pt x="54" y="42"/>
                  </a:lnTo>
                  <a:lnTo>
                    <a:pt x="102" y="54"/>
                  </a:lnTo>
                  <a:lnTo>
                    <a:pt x="168" y="60"/>
                  </a:lnTo>
                  <a:lnTo>
                    <a:pt x="251" y="66"/>
                  </a:lnTo>
                  <a:lnTo>
                    <a:pt x="341" y="78"/>
                  </a:lnTo>
                  <a:lnTo>
                    <a:pt x="449" y="84"/>
                  </a:lnTo>
                  <a:lnTo>
                    <a:pt x="568" y="84"/>
                  </a:lnTo>
                  <a:lnTo>
                    <a:pt x="694" y="90"/>
                  </a:lnTo>
                  <a:lnTo>
                    <a:pt x="825" y="90"/>
                  </a:lnTo>
                  <a:lnTo>
                    <a:pt x="951" y="90"/>
                  </a:lnTo>
                  <a:lnTo>
                    <a:pt x="951" y="6"/>
                  </a:lnTo>
                  <a:lnTo>
                    <a:pt x="831" y="6"/>
                  </a:lnTo>
                  <a:lnTo>
                    <a:pt x="772" y="6"/>
                  </a:lnTo>
                  <a:lnTo>
                    <a:pt x="700" y="0"/>
                  </a:lnTo>
                  <a:lnTo>
                    <a:pt x="7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179216" name="Freeform 16"/>
            <p:cNvSpPr>
              <a:spLocks/>
            </p:cNvSpPr>
            <p:nvPr userDrawn="1"/>
          </p:nvSpPr>
          <p:spPr bwMode="ltGray">
            <a:xfrm>
              <a:off x="3059" y="1541"/>
              <a:ext cx="102" cy="155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12"/>
                </a:cxn>
                <a:cxn ang="0">
                  <a:pos x="30" y="72"/>
                </a:cxn>
                <a:cxn ang="0">
                  <a:pos x="30" y="155"/>
                </a:cxn>
                <a:cxn ang="0">
                  <a:pos x="72" y="155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5">
                  <a:moveTo>
                    <a:pt x="102" y="0"/>
                  </a:moveTo>
                  <a:lnTo>
                    <a:pt x="0" y="12"/>
                  </a:lnTo>
                  <a:lnTo>
                    <a:pt x="30" y="72"/>
                  </a:lnTo>
                  <a:lnTo>
                    <a:pt x="30" y="155"/>
                  </a:lnTo>
                  <a:lnTo>
                    <a:pt x="72" y="155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179217" name="Freeform 17"/>
            <p:cNvSpPr>
              <a:spLocks noEditPoints="1"/>
            </p:cNvSpPr>
            <p:nvPr userDrawn="1"/>
          </p:nvSpPr>
          <p:spPr bwMode="ltGray">
            <a:xfrm>
              <a:off x="3059" y="1690"/>
              <a:ext cx="90" cy="96"/>
            </a:xfrm>
            <a:custGeom>
              <a:avLst/>
              <a:gdLst/>
              <a:ahLst/>
              <a:cxnLst>
                <a:cxn ang="0">
                  <a:pos x="48" y="96"/>
                </a:cxn>
                <a:cxn ang="0">
                  <a:pos x="72" y="72"/>
                </a:cxn>
                <a:cxn ang="0">
                  <a:pos x="84" y="48"/>
                </a:cxn>
                <a:cxn ang="0">
                  <a:pos x="90" y="36"/>
                </a:cxn>
                <a:cxn ang="0">
                  <a:pos x="84" y="24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0"/>
                </a:cxn>
                <a:cxn ang="0">
                  <a:pos x="12" y="12"/>
                </a:cxn>
                <a:cxn ang="0">
                  <a:pos x="6" y="24"/>
                </a:cxn>
                <a:cxn ang="0">
                  <a:pos x="0" y="36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8" y="96"/>
                </a:cxn>
                <a:cxn ang="0">
                  <a:pos x="48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54" y="66"/>
                </a:cxn>
                <a:cxn ang="0">
                  <a:pos x="48" y="78"/>
                </a:cxn>
                <a:cxn ang="0">
                  <a:pos x="30" y="66"/>
                </a:cxn>
                <a:cxn ang="0">
                  <a:pos x="24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90" h="96">
                  <a:moveTo>
                    <a:pt x="48" y="96"/>
                  </a:moveTo>
                  <a:lnTo>
                    <a:pt x="72" y="72"/>
                  </a:lnTo>
                  <a:lnTo>
                    <a:pt x="84" y="48"/>
                  </a:lnTo>
                  <a:lnTo>
                    <a:pt x="90" y="36"/>
                  </a:lnTo>
                  <a:lnTo>
                    <a:pt x="84" y="24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0"/>
                  </a:lnTo>
                  <a:lnTo>
                    <a:pt x="12" y="12"/>
                  </a:lnTo>
                  <a:lnTo>
                    <a:pt x="6" y="24"/>
                  </a:lnTo>
                  <a:lnTo>
                    <a:pt x="0" y="36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8" y="96"/>
                  </a:lnTo>
                  <a:lnTo>
                    <a:pt x="48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54" y="66"/>
                  </a:lnTo>
                  <a:lnTo>
                    <a:pt x="48" y="78"/>
                  </a:lnTo>
                  <a:lnTo>
                    <a:pt x="30" y="66"/>
                  </a:lnTo>
                  <a:lnTo>
                    <a:pt x="24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179218" name="Freeform 18"/>
            <p:cNvSpPr>
              <a:spLocks noEditPoints="1"/>
            </p:cNvSpPr>
            <p:nvPr userDrawn="1"/>
          </p:nvSpPr>
          <p:spPr bwMode="ltGray">
            <a:xfrm>
              <a:off x="3059" y="1768"/>
              <a:ext cx="90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54" y="108"/>
                </a:cxn>
                <a:cxn ang="0">
                  <a:pos x="78" y="96"/>
                </a:cxn>
                <a:cxn ang="0">
                  <a:pos x="90" y="72"/>
                </a:cxn>
                <a:cxn ang="0">
                  <a:pos x="84" y="42"/>
                </a:cxn>
                <a:cxn ang="0">
                  <a:pos x="66" y="24"/>
                </a:cxn>
                <a:cxn ang="0">
                  <a:pos x="54" y="12"/>
                </a:cxn>
                <a:cxn ang="0">
                  <a:pos x="48" y="6"/>
                </a:cxn>
                <a:cxn ang="0">
                  <a:pos x="48" y="6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30" y="36"/>
                </a:cxn>
                <a:cxn ang="0">
                  <a:pos x="42" y="24"/>
                </a:cxn>
                <a:cxn ang="0">
                  <a:pos x="48" y="18"/>
                </a:cxn>
                <a:cxn ang="0">
                  <a:pos x="66" y="30"/>
                </a:cxn>
                <a:cxn ang="0">
                  <a:pos x="72" y="48"/>
                </a:cxn>
                <a:cxn ang="0">
                  <a:pos x="78" y="72"/>
                </a:cxn>
                <a:cxn ang="0">
                  <a:pos x="78" y="84"/>
                </a:cxn>
                <a:cxn ang="0">
                  <a:pos x="66" y="96"/>
                </a:cxn>
                <a:cxn ang="0">
                  <a:pos x="42" y="102"/>
                </a:cxn>
                <a:cxn ang="0">
                  <a:pos x="30" y="96"/>
                </a:cxn>
                <a:cxn ang="0">
                  <a:pos x="18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90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54" y="108"/>
                  </a:lnTo>
                  <a:lnTo>
                    <a:pt x="78" y="96"/>
                  </a:lnTo>
                  <a:lnTo>
                    <a:pt x="90" y="72"/>
                  </a:lnTo>
                  <a:lnTo>
                    <a:pt x="84" y="42"/>
                  </a:lnTo>
                  <a:lnTo>
                    <a:pt x="66" y="24"/>
                  </a:lnTo>
                  <a:lnTo>
                    <a:pt x="54" y="12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30" y="36"/>
                  </a:lnTo>
                  <a:lnTo>
                    <a:pt x="42" y="24"/>
                  </a:lnTo>
                  <a:lnTo>
                    <a:pt x="48" y="18"/>
                  </a:lnTo>
                  <a:lnTo>
                    <a:pt x="66" y="30"/>
                  </a:lnTo>
                  <a:lnTo>
                    <a:pt x="72" y="48"/>
                  </a:lnTo>
                  <a:lnTo>
                    <a:pt x="78" y="72"/>
                  </a:lnTo>
                  <a:lnTo>
                    <a:pt x="78" y="84"/>
                  </a:lnTo>
                  <a:lnTo>
                    <a:pt x="66" y="96"/>
                  </a:lnTo>
                  <a:lnTo>
                    <a:pt x="42" y="102"/>
                  </a:lnTo>
                  <a:lnTo>
                    <a:pt x="30" y="96"/>
                  </a:lnTo>
                  <a:lnTo>
                    <a:pt x="18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179219" name="Freeform 19"/>
            <p:cNvSpPr>
              <a:spLocks/>
            </p:cNvSpPr>
            <p:nvPr userDrawn="1"/>
          </p:nvSpPr>
          <p:spPr bwMode="ltGray">
            <a:xfrm>
              <a:off x="5470" y="1205"/>
              <a:ext cx="102" cy="156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6"/>
                </a:cxn>
                <a:cxn ang="0">
                  <a:pos x="30" y="72"/>
                </a:cxn>
                <a:cxn ang="0">
                  <a:pos x="30" y="156"/>
                </a:cxn>
                <a:cxn ang="0">
                  <a:pos x="72" y="156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6">
                  <a:moveTo>
                    <a:pt x="102" y="0"/>
                  </a:moveTo>
                  <a:lnTo>
                    <a:pt x="0" y="6"/>
                  </a:lnTo>
                  <a:lnTo>
                    <a:pt x="30" y="72"/>
                  </a:lnTo>
                  <a:lnTo>
                    <a:pt x="30" y="156"/>
                  </a:lnTo>
                  <a:lnTo>
                    <a:pt x="72" y="156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179220" name="Freeform 20"/>
            <p:cNvSpPr>
              <a:spLocks noEditPoints="1"/>
            </p:cNvSpPr>
            <p:nvPr userDrawn="1"/>
          </p:nvSpPr>
          <p:spPr bwMode="ltGray">
            <a:xfrm>
              <a:off x="5476" y="1349"/>
              <a:ext cx="84" cy="96"/>
            </a:xfrm>
            <a:custGeom>
              <a:avLst/>
              <a:gdLst/>
              <a:ahLst/>
              <a:cxnLst>
                <a:cxn ang="0">
                  <a:pos x="42" y="96"/>
                </a:cxn>
                <a:cxn ang="0">
                  <a:pos x="66" y="78"/>
                </a:cxn>
                <a:cxn ang="0">
                  <a:pos x="84" y="54"/>
                </a:cxn>
                <a:cxn ang="0">
                  <a:pos x="84" y="30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6"/>
                </a:cxn>
                <a:cxn ang="0">
                  <a:pos x="12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2" y="96"/>
                </a:cxn>
                <a:cxn ang="0">
                  <a:pos x="42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4"/>
                </a:cxn>
                <a:cxn ang="0">
                  <a:pos x="54" y="72"/>
                </a:cxn>
                <a:cxn ang="0">
                  <a:pos x="42" y="84"/>
                </a:cxn>
                <a:cxn ang="0">
                  <a:pos x="42" y="84"/>
                </a:cxn>
                <a:cxn ang="0">
                  <a:pos x="30" y="72"/>
                </a:cxn>
                <a:cxn ang="0">
                  <a:pos x="18" y="54"/>
                </a:cxn>
                <a:cxn ang="0">
                  <a:pos x="18" y="30"/>
                </a:cxn>
                <a:cxn ang="0">
                  <a:pos x="30" y="18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6">
                  <a:moveTo>
                    <a:pt x="42" y="96"/>
                  </a:moveTo>
                  <a:lnTo>
                    <a:pt x="66" y="78"/>
                  </a:lnTo>
                  <a:lnTo>
                    <a:pt x="84" y="54"/>
                  </a:lnTo>
                  <a:lnTo>
                    <a:pt x="84" y="30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6"/>
                  </a:lnTo>
                  <a:lnTo>
                    <a:pt x="12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2" y="96"/>
                  </a:lnTo>
                  <a:lnTo>
                    <a:pt x="42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4"/>
                  </a:lnTo>
                  <a:lnTo>
                    <a:pt x="54" y="72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30" y="72"/>
                  </a:lnTo>
                  <a:lnTo>
                    <a:pt x="18" y="54"/>
                  </a:lnTo>
                  <a:lnTo>
                    <a:pt x="18" y="30"/>
                  </a:lnTo>
                  <a:lnTo>
                    <a:pt x="30" y="18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179221" name="Freeform 21"/>
            <p:cNvSpPr>
              <a:spLocks noEditPoints="1"/>
            </p:cNvSpPr>
            <p:nvPr userDrawn="1"/>
          </p:nvSpPr>
          <p:spPr bwMode="ltGray">
            <a:xfrm>
              <a:off x="5470" y="1433"/>
              <a:ext cx="90" cy="108"/>
            </a:xfrm>
            <a:custGeom>
              <a:avLst/>
              <a:gdLst/>
              <a:ahLst/>
              <a:cxnLst>
                <a:cxn ang="0">
                  <a:pos x="6" y="90"/>
                </a:cxn>
                <a:cxn ang="0">
                  <a:pos x="18" y="102"/>
                </a:cxn>
                <a:cxn ang="0">
                  <a:pos x="30" y="108"/>
                </a:cxn>
                <a:cxn ang="0">
                  <a:pos x="60" y="108"/>
                </a:cxn>
                <a:cxn ang="0">
                  <a:pos x="84" y="96"/>
                </a:cxn>
                <a:cxn ang="0">
                  <a:pos x="90" y="84"/>
                </a:cxn>
                <a:cxn ang="0">
                  <a:pos x="90" y="66"/>
                </a:cxn>
                <a:cxn ang="0">
                  <a:pos x="84" y="36"/>
                </a:cxn>
                <a:cxn ang="0">
                  <a:pos x="72" y="18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54" y="0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12" y="48"/>
                </a:cxn>
                <a:cxn ang="0">
                  <a:pos x="0" y="66"/>
                </a:cxn>
                <a:cxn ang="0">
                  <a:pos x="6" y="90"/>
                </a:cxn>
                <a:cxn ang="0">
                  <a:pos x="6" y="90"/>
                </a:cxn>
                <a:cxn ang="0">
                  <a:pos x="18" y="66"/>
                </a:cxn>
                <a:cxn ang="0">
                  <a:pos x="24" y="48"/>
                </a:cxn>
                <a:cxn ang="0">
                  <a:pos x="36" y="30"/>
                </a:cxn>
                <a:cxn ang="0">
                  <a:pos x="42" y="18"/>
                </a:cxn>
                <a:cxn ang="0">
                  <a:pos x="48" y="12"/>
                </a:cxn>
                <a:cxn ang="0">
                  <a:pos x="78" y="42"/>
                </a:cxn>
                <a:cxn ang="0">
                  <a:pos x="84" y="66"/>
                </a:cxn>
                <a:cxn ang="0">
                  <a:pos x="66" y="90"/>
                </a:cxn>
                <a:cxn ang="0">
                  <a:pos x="54" y="96"/>
                </a:cxn>
                <a:cxn ang="0">
                  <a:pos x="42" y="96"/>
                </a:cxn>
                <a:cxn ang="0">
                  <a:pos x="30" y="96"/>
                </a:cxn>
                <a:cxn ang="0">
                  <a:pos x="24" y="84"/>
                </a:cxn>
                <a:cxn ang="0">
                  <a:pos x="18" y="78"/>
                </a:cxn>
                <a:cxn ang="0">
                  <a:pos x="18" y="66"/>
                </a:cxn>
                <a:cxn ang="0">
                  <a:pos x="18" y="66"/>
                </a:cxn>
              </a:cxnLst>
              <a:rect l="0" t="0" r="r" b="b"/>
              <a:pathLst>
                <a:path w="90" h="108">
                  <a:moveTo>
                    <a:pt x="6" y="90"/>
                  </a:moveTo>
                  <a:lnTo>
                    <a:pt x="18" y="102"/>
                  </a:lnTo>
                  <a:lnTo>
                    <a:pt x="30" y="108"/>
                  </a:lnTo>
                  <a:lnTo>
                    <a:pt x="60" y="108"/>
                  </a:lnTo>
                  <a:lnTo>
                    <a:pt x="84" y="96"/>
                  </a:lnTo>
                  <a:lnTo>
                    <a:pt x="90" y="84"/>
                  </a:lnTo>
                  <a:lnTo>
                    <a:pt x="90" y="66"/>
                  </a:lnTo>
                  <a:lnTo>
                    <a:pt x="84" y="36"/>
                  </a:lnTo>
                  <a:lnTo>
                    <a:pt x="72" y="18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12" y="48"/>
                  </a:lnTo>
                  <a:lnTo>
                    <a:pt x="0" y="66"/>
                  </a:lnTo>
                  <a:lnTo>
                    <a:pt x="6" y="90"/>
                  </a:lnTo>
                  <a:lnTo>
                    <a:pt x="6" y="90"/>
                  </a:lnTo>
                  <a:close/>
                  <a:moveTo>
                    <a:pt x="18" y="66"/>
                  </a:moveTo>
                  <a:lnTo>
                    <a:pt x="24" y="48"/>
                  </a:lnTo>
                  <a:lnTo>
                    <a:pt x="36" y="30"/>
                  </a:lnTo>
                  <a:lnTo>
                    <a:pt x="42" y="18"/>
                  </a:lnTo>
                  <a:lnTo>
                    <a:pt x="48" y="12"/>
                  </a:lnTo>
                  <a:lnTo>
                    <a:pt x="78" y="42"/>
                  </a:lnTo>
                  <a:lnTo>
                    <a:pt x="84" y="66"/>
                  </a:lnTo>
                  <a:lnTo>
                    <a:pt x="66" y="90"/>
                  </a:lnTo>
                  <a:lnTo>
                    <a:pt x="54" y="96"/>
                  </a:lnTo>
                  <a:lnTo>
                    <a:pt x="42" y="96"/>
                  </a:lnTo>
                  <a:lnTo>
                    <a:pt x="30" y="96"/>
                  </a:lnTo>
                  <a:lnTo>
                    <a:pt x="24" y="84"/>
                  </a:lnTo>
                  <a:lnTo>
                    <a:pt x="18" y="78"/>
                  </a:lnTo>
                  <a:lnTo>
                    <a:pt x="18" y="66"/>
                  </a:lnTo>
                  <a:lnTo>
                    <a:pt x="18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179222" name="Freeform 22"/>
            <p:cNvSpPr>
              <a:spLocks noEditPoints="1"/>
            </p:cNvSpPr>
            <p:nvPr userDrawn="1"/>
          </p:nvSpPr>
          <p:spPr bwMode="ltGray">
            <a:xfrm>
              <a:off x="5428" y="3525"/>
              <a:ext cx="66" cy="96"/>
            </a:xfrm>
            <a:custGeom>
              <a:avLst/>
              <a:gdLst/>
              <a:ahLst/>
              <a:cxnLst>
                <a:cxn ang="0">
                  <a:pos x="30" y="96"/>
                </a:cxn>
                <a:cxn ang="0">
                  <a:pos x="54" y="72"/>
                </a:cxn>
                <a:cxn ang="0">
                  <a:pos x="66" y="48"/>
                </a:cxn>
                <a:cxn ang="0">
                  <a:pos x="66" y="24"/>
                </a:cxn>
                <a:cxn ang="0">
                  <a:pos x="54" y="6"/>
                </a:cxn>
                <a:cxn ang="0">
                  <a:pos x="30" y="0"/>
                </a:cxn>
                <a:cxn ang="0">
                  <a:pos x="18" y="0"/>
                </a:cxn>
                <a:cxn ang="0">
                  <a:pos x="6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18" y="84"/>
                </a:cxn>
                <a:cxn ang="0">
                  <a:pos x="30" y="96"/>
                </a:cxn>
                <a:cxn ang="0">
                  <a:pos x="30" y="96"/>
                </a:cxn>
                <a:cxn ang="0">
                  <a:pos x="30" y="12"/>
                </a:cxn>
                <a:cxn ang="0">
                  <a:pos x="48" y="18"/>
                </a:cxn>
                <a:cxn ang="0">
                  <a:pos x="54" y="24"/>
                </a:cxn>
                <a:cxn ang="0">
                  <a:pos x="54" y="36"/>
                </a:cxn>
                <a:cxn ang="0">
                  <a:pos x="48" y="48"/>
                </a:cxn>
                <a:cxn ang="0">
                  <a:pos x="36" y="66"/>
                </a:cxn>
                <a:cxn ang="0">
                  <a:pos x="30" y="78"/>
                </a:cxn>
                <a:cxn ang="0">
                  <a:pos x="18" y="66"/>
                </a:cxn>
                <a:cxn ang="0">
                  <a:pos x="12" y="48"/>
                </a:cxn>
                <a:cxn ang="0">
                  <a:pos x="6" y="30"/>
                </a:cxn>
                <a:cxn ang="0">
                  <a:pos x="18" y="12"/>
                </a:cxn>
                <a:cxn ang="0">
                  <a:pos x="30" y="12"/>
                </a:cxn>
                <a:cxn ang="0">
                  <a:pos x="30" y="12"/>
                </a:cxn>
              </a:cxnLst>
              <a:rect l="0" t="0" r="r" b="b"/>
              <a:pathLst>
                <a:path w="66" h="96">
                  <a:moveTo>
                    <a:pt x="30" y="96"/>
                  </a:moveTo>
                  <a:lnTo>
                    <a:pt x="54" y="72"/>
                  </a:lnTo>
                  <a:lnTo>
                    <a:pt x="66" y="48"/>
                  </a:lnTo>
                  <a:lnTo>
                    <a:pt x="66" y="24"/>
                  </a:lnTo>
                  <a:lnTo>
                    <a:pt x="54" y="6"/>
                  </a:lnTo>
                  <a:lnTo>
                    <a:pt x="30" y="0"/>
                  </a:lnTo>
                  <a:lnTo>
                    <a:pt x="18" y="0"/>
                  </a:lnTo>
                  <a:lnTo>
                    <a:pt x="6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18" y="84"/>
                  </a:lnTo>
                  <a:lnTo>
                    <a:pt x="30" y="96"/>
                  </a:lnTo>
                  <a:lnTo>
                    <a:pt x="30" y="96"/>
                  </a:lnTo>
                  <a:close/>
                  <a:moveTo>
                    <a:pt x="30" y="12"/>
                  </a:moveTo>
                  <a:lnTo>
                    <a:pt x="48" y="18"/>
                  </a:lnTo>
                  <a:lnTo>
                    <a:pt x="54" y="24"/>
                  </a:lnTo>
                  <a:lnTo>
                    <a:pt x="54" y="36"/>
                  </a:lnTo>
                  <a:lnTo>
                    <a:pt x="48" y="48"/>
                  </a:lnTo>
                  <a:lnTo>
                    <a:pt x="36" y="66"/>
                  </a:lnTo>
                  <a:lnTo>
                    <a:pt x="30" y="78"/>
                  </a:lnTo>
                  <a:lnTo>
                    <a:pt x="18" y="66"/>
                  </a:lnTo>
                  <a:lnTo>
                    <a:pt x="12" y="48"/>
                  </a:lnTo>
                  <a:lnTo>
                    <a:pt x="6" y="30"/>
                  </a:lnTo>
                  <a:lnTo>
                    <a:pt x="18" y="12"/>
                  </a:lnTo>
                  <a:lnTo>
                    <a:pt x="30" y="12"/>
                  </a:lnTo>
                  <a:lnTo>
                    <a:pt x="30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179223" name="Freeform 23"/>
            <p:cNvSpPr>
              <a:spLocks/>
            </p:cNvSpPr>
            <p:nvPr userDrawn="1"/>
          </p:nvSpPr>
          <p:spPr bwMode="ltGray">
            <a:xfrm>
              <a:off x="3017" y="1127"/>
              <a:ext cx="2603" cy="444"/>
            </a:xfrm>
            <a:custGeom>
              <a:avLst/>
              <a:gdLst/>
              <a:ahLst/>
              <a:cxnLst>
                <a:cxn ang="0">
                  <a:pos x="2577" y="0"/>
                </a:cxn>
                <a:cxn ang="0">
                  <a:pos x="2594" y="72"/>
                </a:cxn>
                <a:cxn ang="0">
                  <a:pos x="6" y="444"/>
                </a:cxn>
                <a:cxn ang="0">
                  <a:pos x="0" y="396"/>
                </a:cxn>
                <a:cxn ang="0">
                  <a:pos x="1225" y="96"/>
                </a:cxn>
                <a:cxn ang="0">
                  <a:pos x="1351" y="78"/>
                </a:cxn>
                <a:cxn ang="0">
                  <a:pos x="2577" y="0"/>
                </a:cxn>
                <a:cxn ang="0">
                  <a:pos x="2577" y="0"/>
                </a:cxn>
              </a:cxnLst>
              <a:rect l="0" t="0" r="r" b="b"/>
              <a:pathLst>
                <a:path w="2594" h="444">
                  <a:moveTo>
                    <a:pt x="2577" y="0"/>
                  </a:moveTo>
                  <a:lnTo>
                    <a:pt x="2594" y="72"/>
                  </a:lnTo>
                  <a:lnTo>
                    <a:pt x="6" y="444"/>
                  </a:lnTo>
                  <a:lnTo>
                    <a:pt x="0" y="396"/>
                  </a:lnTo>
                  <a:lnTo>
                    <a:pt x="1225" y="96"/>
                  </a:lnTo>
                  <a:lnTo>
                    <a:pt x="1351" y="78"/>
                  </a:lnTo>
                  <a:lnTo>
                    <a:pt x="2577" y="0"/>
                  </a:lnTo>
                  <a:lnTo>
                    <a:pt x="25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179224" name="Freeform 24"/>
            <p:cNvSpPr>
              <a:spLocks noEditPoints="1"/>
            </p:cNvSpPr>
            <p:nvPr userDrawn="1"/>
          </p:nvSpPr>
          <p:spPr bwMode="ltGray">
            <a:xfrm>
              <a:off x="2934" y="3773"/>
              <a:ext cx="84" cy="95"/>
            </a:xfrm>
            <a:custGeom>
              <a:avLst/>
              <a:gdLst/>
              <a:ahLst/>
              <a:cxnLst>
                <a:cxn ang="0">
                  <a:pos x="36" y="95"/>
                </a:cxn>
                <a:cxn ang="0">
                  <a:pos x="60" y="77"/>
                </a:cxn>
                <a:cxn ang="0">
                  <a:pos x="78" y="53"/>
                </a:cxn>
                <a:cxn ang="0">
                  <a:pos x="84" y="42"/>
                </a:cxn>
                <a:cxn ang="0">
                  <a:pos x="84" y="30"/>
                </a:cxn>
                <a:cxn ang="0">
                  <a:pos x="72" y="6"/>
                </a:cxn>
                <a:cxn ang="0">
                  <a:pos x="42" y="0"/>
                </a:cxn>
                <a:cxn ang="0">
                  <a:pos x="30" y="0"/>
                </a:cxn>
                <a:cxn ang="0">
                  <a:pos x="12" y="12"/>
                </a:cxn>
                <a:cxn ang="0">
                  <a:pos x="0" y="24"/>
                </a:cxn>
                <a:cxn ang="0">
                  <a:pos x="0" y="36"/>
                </a:cxn>
                <a:cxn ang="0">
                  <a:pos x="6" y="59"/>
                </a:cxn>
                <a:cxn ang="0">
                  <a:pos x="24" y="83"/>
                </a:cxn>
                <a:cxn ang="0">
                  <a:pos x="36" y="95"/>
                </a:cxn>
                <a:cxn ang="0">
                  <a:pos x="36" y="95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3"/>
                </a:cxn>
                <a:cxn ang="0">
                  <a:pos x="48" y="71"/>
                </a:cxn>
                <a:cxn ang="0">
                  <a:pos x="42" y="77"/>
                </a:cxn>
                <a:cxn ang="0">
                  <a:pos x="36" y="77"/>
                </a:cxn>
                <a:cxn ang="0">
                  <a:pos x="24" y="65"/>
                </a:cxn>
                <a:cxn ang="0">
                  <a:pos x="18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5">
                  <a:moveTo>
                    <a:pt x="36" y="95"/>
                  </a:moveTo>
                  <a:lnTo>
                    <a:pt x="60" y="77"/>
                  </a:lnTo>
                  <a:lnTo>
                    <a:pt x="78" y="53"/>
                  </a:lnTo>
                  <a:lnTo>
                    <a:pt x="84" y="42"/>
                  </a:lnTo>
                  <a:lnTo>
                    <a:pt x="84" y="30"/>
                  </a:lnTo>
                  <a:lnTo>
                    <a:pt x="72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12" y="12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6" y="59"/>
                  </a:lnTo>
                  <a:lnTo>
                    <a:pt x="24" y="83"/>
                  </a:lnTo>
                  <a:lnTo>
                    <a:pt x="36" y="95"/>
                  </a:lnTo>
                  <a:lnTo>
                    <a:pt x="36" y="95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3"/>
                  </a:lnTo>
                  <a:lnTo>
                    <a:pt x="48" y="71"/>
                  </a:lnTo>
                  <a:lnTo>
                    <a:pt x="42" y="77"/>
                  </a:lnTo>
                  <a:lnTo>
                    <a:pt x="36" y="77"/>
                  </a:lnTo>
                  <a:lnTo>
                    <a:pt x="24" y="65"/>
                  </a:lnTo>
                  <a:lnTo>
                    <a:pt x="18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179225" name="Freeform 25"/>
            <p:cNvSpPr>
              <a:spLocks noEditPoints="1"/>
            </p:cNvSpPr>
            <p:nvPr userDrawn="1"/>
          </p:nvSpPr>
          <p:spPr bwMode="ltGray">
            <a:xfrm>
              <a:off x="3779" y="3872"/>
              <a:ext cx="90" cy="108"/>
            </a:xfrm>
            <a:custGeom>
              <a:avLst/>
              <a:gdLst/>
              <a:ahLst/>
              <a:cxnLst>
                <a:cxn ang="0">
                  <a:pos x="12" y="96"/>
                </a:cxn>
                <a:cxn ang="0">
                  <a:pos x="24" y="108"/>
                </a:cxn>
                <a:cxn ang="0">
                  <a:pos x="42" y="108"/>
                </a:cxn>
                <a:cxn ang="0">
                  <a:pos x="66" y="102"/>
                </a:cxn>
                <a:cxn ang="0">
                  <a:pos x="84" y="78"/>
                </a:cxn>
                <a:cxn ang="0">
                  <a:pos x="90" y="66"/>
                </a:cxn>
                <a:cxn ang="0">
                  <a:pos x="84" y="48"/>
                </a:cxn>
                <a:cxn ang="0">
                  <a:pos x="66" y="24"/>
                </a:cxn>
                <a:cxn ang="0">
                  <a:pos x="48" y="12"/>
                </a:cxn>
                <a:cxn ang="0">
                  <a:pos x="36" y="0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4" y="0"/>
                </a:cxn>
                <a:cxn ang="0">
                  <a:pos x="12" y="30"/>
                </a:cxn>
                <a:cxn ang="0">
                  <a:pos x="0" y="54"/>
                </a:cxn>
                <a:cxn ang="0">
                  <a:pos x="0" y="78"/>
                </a:cxn>
                <a:cxn ang="0">
                  <a:pos x="12" y="96"/>
                </a:cxn>
                <a:cxn ang="0">
                  <a:pos x="12" y="96"/>
                </a:cxn>
                <a:cxn ang="0">
                  <a:pos x="12" y="72"/>
                </a:cxn>
                <a:cxn ang="0">
                  <a:pos x="18" y="54"/>
                </a:cxn>
                <a:cxn ang="0">
                  <a:pos x="24" y="36"/>
                </a:cxn>
                <a:cxn ang="0">
                  <a:pos x="30" y="18"/>
                </a:cxn>
                <a:cxn ang="0">
                  <a:pos x="30" y="12"/>
                </a:cxn>
                <a:cxn ang="0">
                  <a:pos x="48" y="24"/>
                </a:cxn>
                <a:cxn ang="0">
                  <a:pos x="66" y="36"/>
                </a:cxn>
                <a:cxn ang="0">
                  <a:pos x="78" y="54"/>
                </a:cxn>
                <a:cxn ang="0">
                  <a:pos x="78" y="72"/>
                </a:cxn>
                <a:cxn ang="0">
                  <a:pos x="72" y="84"/>
                </a:cxn>
                <a:cxn ang="0">
                  <a:pos x="48" y="96"/>
                </a:cxn>
                <a:cxn ang="0">
                  <a:pos x="36" y="96"/>
                </a:cxn>
                <a:cxn ang="0">
                  <a:pos x="24" y="90"/>
                </a:cxn>
                <a:cxn ang="0">
                  <a:pos x="18" y="84"/>
                </a:cxn>
                <a:cxn ang="0">
                  <a:pos x="12" y="72"/>
                </a:cxn>
                <a:cxn ang="0">
                  <a:pos x="12" y="72"/>
                </a:cxn>
              </a:cxnLst>
              <a:rect l="0" t="0" r="r" b="b"/>
              <a:pathLst>
                <a:path w="90" h="108">
                  <a:moveTo>
                    <a:pt x="12" y="96"/>
                  </a:moveTo>
                  <a:lnTo>
                    <a:pt x="24" y="108"/>
                  </a:lnTo>
                  <a:lnTo>
                    <a:pt x="42" y="108"/>
                  </a:lnTo>
                  <a:lnTo>
                    <a:pt x="66" y="102"/>
                  </a:lnTo>
                  <a:lnTo>
                    <a:pt x="84" y="78"/>
                  </a:lnTo>
                  <a:lnTo>
                    <a:pt x="90" y="66"/>
                  </a:lnTo>
                  <a:lnTo>
                    <a:pt x="84" y="48"/>
                  </a:lnTo>
                  <a:lnTo>
                    <a:pt x="66" y="24"/>
                  </a:lnTo>
                  <a:lnTo>
                    <a:pt x="48" y="1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2" y="30"/>
                  </a:lnTo>
                  <a:lnTo>
                    <a:pt x="0" y="54"/>
                  </a:lnTo>
                  <a:lnTo>
                    <a:pt x="0" y="78"/>
                  </a:lnTo>
                  <a:lnTo>
                    <a:pt x="12" y="96"/>
                  </a:lnTo>
                  <a:lnTo>
                    <a:pt x="12" y="96"/>
                  </a:lnTo>
                  <a:close/>
                  <a:moveTo>
                    <a:pt x="12" y="72"/>
                  </a:moveTo>
                  <a:lnTo>
                    <a:pt x="18" y="54"/>
                  </a:lnTo>
                  <a:lnTo>
                    <a:pt x="24" y="36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48" y="24"/>
                  </a:lnTo>
                  <a:lnTo>
                    <a:pt x="66" y="36"/>
                  </a:lnTo>
                  <a:lnTo>
                    <a:pt x="78" y="54"/>
                  </a:lnTo>
                  <a:lnTo>
                    <a:pt x="78" y="72"/>
                  </a:lnTo>
                  <a:lnTo>
                    <a:pt x="72" y="84"/>
                  </a:lnTo>
                  <a:lnTo>
                    <a:pt x="48" y="96"/>
                  </a:lnTo>
                  <a:lnTo>
                    <a:pt x="36" y="96"/>
                  </a:lnTo>
                  <a:lnTo>
                    <a:pt x="24" y="90"/>
                  </a:lnTo>
                  <a:lnTo>
                    <a:pt x="18" y="84"/>
                  </a:lnTo>
                  <a:lnTo>
                    <a:pt x="12" y="72"/>
                  </a:lnTo>
                  <a:lnTo>
                    <a:pt x="12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179226" name="Freeform 26"/>
            <p:cNvSpPr>
              <a:spLocks noEditPoints="1"/>
            </p:cNvSpPr>
            <p:nvPr userDrawn="1"/>
          </p:nvSpPr>
          <p:spPr bwMode="ltGray">
            <a:xfrm>
              <a:off x="2400" y="3872"/>
              <a:ext cx="72" cy="90"/>
            </a:xfrm>
            <a:custGeom>
              <a:avLst/>
              <a:gdLst/>
              <a:ahLst/>
              <a:cxnLst>
                <a:cxn ang="0">
                  <a:pos x="71" y="90"/>
                </a:cxn>
                <a:cxn ang="0">
                  <a:pos x="71" y="60"/>
                </a:cxn>
                <a:cxn ang="0">
                  <a:pos x="71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30" y="78"/>
                </a:cxn>
                <a:cxn ang="0">
                  <a:pos x="54" y="90"/>
                </a:cxn>
                <a:cxn ang="0">
                  <a:pos x="71" y="90"/>
                </a:cxn>
                <a:cxn ang="0">
                  <a:pos x="71" y="90"/>
                </a:cxn>
                <a:cxn ang="0">
                  <a:pos x="24" y="18"/>
                </a:cxn>
                <a:cxn ang="0">
                  <a:pos x="42" y="18"/>
                </a:cxn>
                <a:cxn ang="0">
                  <a:pos x="54" y="18"/>
                </a:cxn>
                <a:cxn ang="0">
                  <a:pos x="60" y="42"/>
                </a:cxn>
                <a:cxn ang="0">
                  <a:pos x="60" y="66"/>
                </a:cxn>
                <a:cxn ang="0">
                  <a:pos x="60" y="72"/>
                </a:cxn>
                <a:cxn ang="0">
                  <a:pos x="60" y="78"/>
                </a:cxn>
                <a:cxn ang="0">
                  <a:pos x="42" y="72"/>
                </a:cxn>
                <a:cxn ang="0">
                  <a:pos x="24" y="66"/>
                </a:cxn>
                <a:cxn ang="0">
                  <a:pos x="12" y="48"/>
                </a:cxn>
                <a:cxn ang="0">
                  <a:pos x="12" y="30"/>
                </a:cxn>
                <a:cxn ang="0">
                  <a:pos x="24" y="18"/>
                </a:cxn>
                <a:cxn ang="0">
                  <a:pos x="24" y="18"/>
                </a:cxn>
              </a:cxnLst>
              <a:rect l="0" t="0" r="r" b="b"/>
              <a:pathLst>
                <a:path w="71" h="90">
                  <a:moveTo>
                    <a:pt x="71" y="90"/>
                  </a:moveTo>
                  <a:lnTo>
                    <a:pt x="71" y="60"/>
                  </a:lnTo>
                  <a:lnTo>
                    <a:pt x="71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30" y="78"/>
                  </a:lnTo>
                  <a:lnTo>
                    <a:pt x="54" y="90"/>
                  </a:lnTo>
                  <a:lnTo>
                    <a:pt x="71" y="90"/>
                  </a:lnTo>
                  <a:lnTo>
                    <a:pt x="71" y="90"/>
                  </a:lnTo>
                  <a:close/>
                  <a:moveTo>
                    <a:pt x="24" y="18"/>
                  </a:moveTo>
                  <a:lnTo>
                    <a:pt x="42" y="18"/>
                  </a:lnTo>
                  <a:lnTo>
                    <a:pt x="54" y="18"/>
                  </a:lnTo>
                  <a:lnTo>
                    <a:pt x="60" y="42"/>
                  </a:lnTo>
                  <a:lnTo>
                    <a:pt x="60" y="66"/>
                  </a:lnTo>
                  <a:lnTo>
                    <a:pt x="60" y="72"/>
                  </a:lnTo>
                  <a:lnTo>
                    <a:pt x="60" y="78"/>
                  </a:lnTo>
                  <a:lnTo>
                    <a:pt x="42" y="72"/>
                  </a:lnTo>
                  <a:lnTo>
                    <a:pt x="24" y="66"/>
                  </a:lnTo>
                  <a:lnTo>
                    <a:pt x="12" y="48"/>
                  </a:lnTo>
                  <a:lnTo>
                    <a:pt x="12" y="30"/>
                  </a:lnTo>
                  <a:lnTo>
                    <a:pt x="24" y="18"/>
                  </a:lnTo>
                  <a:lnTo>
                    <a:pt x="24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179227" name="Oval 27"/>
            <p:cNvSpPr>
              <a:spLocks noChangeArrowheads="1"/>
            </p:cNvSpPr>
            <p:nvPr userDrawn="1"/>
          </p:nvSpPr>
          <p:spPr bwMode="ltGray">
            <a:xfrm>
              <a:off x="2444" y="3838"/>
              <a:ext cx="1380" cy="389"/>
            </a:xfrm>
            <a:prstGeom prst="ellipse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179228" name="Oval 28"/>
            <p:cNvSpPr>
              <a:spLocks noChangeArrowheads="1"/>
            </p:cNvSpPr>
            <p:nvPr userDrawn="1"/>
          </p:nvSpPr>
          <p:spPr bwMode="ltGray">
            <a:xfrm>
              <a:off x="2394" y="3834"/>
              <a:ext cx="1502" cy="288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179229" name="Oval 29"/>
            <p:cNvSpPr>
              <a:spLocks noChangeArrowheads="1"/>
            </p:cNvSpPr>
            <p:nvPr userDrawn="1"/>
          </p:nvSpPr>
          <p:spPr bwMode="ltGray">
            <a:xfrm>
              <a:off x="2441" y="3860"/>
              <a:ext cx="1425" cy="22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179230" name="Freeform 30"/>
            <p:cNvSpPr>
              <a:spLocks noEditPoints="1"/>
            </p:cNvSpPr>
            <p:nvPr userDrawn="1"/>
          </p:nvSpPr>
          <p:spPr bwMode="ltGray">
            <a:xfrm>
              <a:off x="3743" y="3788"/>
              <a:ext cx="90" cy="96"/>
            </a:xfrm>
            <a:custGeom>
              <a:avLst/>
              <a:gdLst/>
              <a:ahLst/>
              <a:cxnLst>
                <a:cxn ang="0">
                  <a:pos x="66" y="96"/>
                </a:cxn>
                <a:cxn ang="0">
                  <a:pos x="78" y="66"/>
                </a:cxn>
                <a:cxn ang="0">
                  <a:pos x="90" y="42"/>
                </a:cxn>
                <a:cxn ang="0">
                  <a:pos x="78" y="18"/>
                </a:cxn>
                <a:cxn ang="0">
                  <a:pos x="60" y="0"/>
                </a:cxn>
                <a:cxn ang="0">
                  <a:pos x="30" y="6"/>
                </a:cxn>
                <a:cxn ang="0">
                  <a:pos x="18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6" y="60"/>
                </a:cxn>
                <a:cxn ang="0">
                  <a:pos x="24" y="78"/>
                </a:cxn>
                <a:cxn ang="0">
                  <a:pos x="48" y="90"/>
                </a:cxn>
                <a:cxn ang="0">
                  <a:pos x="66" y="96"/>
                </a:cxn>
                <a:cxn ang="0">
                  <a:pos x="66" y="96"/>
                </a:cxn>
                <a:cxn ang="0">
                  <a:pos x="42" y="18"/>
                </a:cxn>
                <a:cxn ang="0">
                  <a:pos x="60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66" y="72"/>
                </a:cxn>
                <a:cxn ang="0">
                  <a:pos x="60" y="78"/>
                </a:cxn>
                <a:cxn ang="0">
                  <a:pos x="60" y="84"/>
                </a:cxn>
                <a:cxn ang="0">
                  <a:pos x="42" y="72"/>
                </a:cxn>
                <a:cxn ang="0">
                  <a:pos x="30" y="66"/>
                </a:cxn>
                <a:cxn ang="0">
                  <a:pos x="18" y="42"/>
                </a:cxn>
                <a:cxn ang="0">
                  <a:pos x="24" y="30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90" h="96">
                  <a:moveTo>
                    <a:pt x="66" y="96"/>
                  </a:moveTo>
                  <a:lnTo>
                    <a:pt x="78" y="66"/>
                  </a:lnTo>
                  <a:lnTo>
                    <a:pt x="90" y="42"/>
                  </a:lnTo>
                  <a:lnTo>
                    <a:pt x="78" y="18"/>
                  </a:lnTo>
                  <a:lnTo>
                    <a:pt x="60" y="0"/>
                  </a:lnTo>
                  <a:lnTo>
                    <a:pt x="30" y="6"/>
                  </a:lnTo>
                  <a:lnTo>
                    <a:pt x="18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6" y="60"/>
                  </a:lnTo>
                  <a:lnTo>
                    <a:pt x="24" y="78"/>
                  </a:lnTo>
                  <a:lnTo>
                    <a:pt x="48" y="90"/>
                  </a:lnTo>
                  <a:lnTo>
                    <a:pt x="66" y="96"/>
                  </a:lnTo>
                  <a:lnTo>
                    <a:pt x="66" y="96"/>
                  </a:lnTo>
                  <a:close/>
                  <a:moveTo>
                    <a:pt x="42" y="18"/>
                  </a:moveTo>
                  <a:lnTo>
                    <a:pt x="60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66" y="72"/>
                  </a:lnTo>
                  <a:lnTo>
                    <a:pt x="60" y="78"/>
                  </a:lnTo>
                  <a:lnTo>
                    <a:pt x="60" y="84"/>
                  </a:lnTo>
                  <a:lnTo>
                    <a:pt x="42" y="72"/>
                  </a:lnTo>
                  <a:lnTo>
                    <a:pt x="30" y="66"/>
                  </a:lnTo>
                  <a:lnTo>
                    <a:pt x="18" y="42"/>
                  </a:lnTo>
                  <a:lnTo>
                    <a:pt x="24" y="30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179231" name="Freeform 31"/>
            <p:cNvSpPr>
              <a:spLocks noEditPoints="1"/>
            </p:cNvSpPr>
            <p:nvPr userDrawn="1"/>
          </p:nvSpPr>
          <p:spPr bwMode="ltGray">
            <a:xfrm>
              <a:off x="5422" y="3603"/>
              <a:ext cx="72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48" y="108"/>
                </a:cxn>
                <a:cxn ang="0">
                  <a:pos x="66" y="96"/>
                </a:cxn>
                <a:cxn ang="0">
                  <a:pos x="72" y="66"/>
                </a:cxn>
                <a:cxn ang="0">
                  <a:pos x="66" y="42"/>
                </a:cxn>
                <a:cxn ang="0">
                  <a:pos x="60" y="18"/>
                </a:cxn>
                <a:cxn ang="0">
                  <a:pos x="48" y="6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36" y="0"/>
                </a:cxn>
                <a:cxn ang="0">
                  <a:pos x="18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24" y="36"/>
                </a:cxn>
                <a:cxn ang="0">
                  <a:pos x="30" y="24"/>
                </a:cxn>
                <a:cxn ang="0">
                  <a:pos x="36" y="18"/>
                </a:cxn>
                <a:cxn ang="0">
                  <a:pos x="54" y="30"/>
                </a:cxn>
                <a:cxn ang="0">
                  <a:pos x="60" y="48"/>
                </a:cxn>
                <a:cxn ang="0">
                  <a:pos x="66" y="72"/>
                </a:cxn>
                <a:cxn ang="0">
                  <a:pos x="66" y="84"/>
                </a:cxn>
                <a:cxn ang="0">
                  <a:pos x="54" y="96"/>
                </a:cxn>
                <a:cxn ang="0">
                  <a:pos x="30" y="102"/>
                </a:cxn>
                <a:cxn ang="0">
                  <a:pos x="24" y="96"/>
                </a:cxn>
                <a:cxn ang="0">
                  <a:pos x="12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72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48" y="108"/>
                  </a:lnTo>
                  <a:lnTo>
                    <a:pt x="66" y="96"/>
                  </a:lnTo>
                  <a:lnTo>
                    <a:pt x="72" y="66"/>
                  </a:lnTo>
                  <a:lnTo>
                    <a:pt x="66" y="42"/>
                  </a:lnTo>
                  <a:lnTo>
                    <a:pt x="60" y="18"/>
                  </a:lnTo>
                  <a:lnTo>
                    <a:pt x="48" y="6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18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24" y="36"/>
                  </a:lnTo>
                  <a:lnTo>
                    <a:pt x="30" y="24"/>
                  </a:lnTo>
                  <a:lnTo>
                    <a:pt x="36" y="18"/>
                  </a:lnTo>
                  <a:lnTo>
                    <a:pt x="54" y="30"/>
                  </a:lnTo>
                  <a:lnTo>
                    <a:pt x="60" y="48"/>
                  </a:lnTo>
                  <a:lnTo>
                    <a:pt x="66" y="72"/>
                  </a:lnTo>
                  <a:lnTo>
                    <a:pt x="66" y="84"/>
                  </a:lnTo>
                  <a:lnTo>
                    <a:pt x="54" y="96"/>
                  </a:lnTo>
                  <a:lnTo>
                    <a:pt x="30" y="102"/>
                  </a:lnTo>
                  <a:lnTo>
                    <a:pt x="24" y="96"/>
                  </a:lnTo>
                  <a:lnTo>
                    <a:pt x="12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179232" name="Rectangle 32"/>
            <p:cNvSpPr>
              <a:spLocks noChangeArrowheads="1"/>
            </p:cNvSpPr>
            <p:nvPr userDrawn="1"/>
          </p:nvSpPr>
          <p:spPr bwMode="ltGray">
            <a:xfrm>
              <a:off x="4238" y="1773"/>
              <a:ext cx="173" cy="2539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179233" name="Rectangle 33"/>
            <p:cNvSpPr>
              <a:spLocks noChangeArrowheads="1"/>
            </p:cNvSpPr>
            <p:nvPr userDrawn="1"/>
          </p:nvSpPr>
          <p:spPr bwMode="ltGray">
            <a:xfrm>
              <a:off x="4288" y="1545"/>
              <a:ext cx="76" cy="24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179234" name="AutoShape 34"/>
            <p:cNvSpPr>
              <a:spLocks noChangeArrowheads="1"/>
            </p:cNvSpPr>
            <p:nvPr userDrawn="1"/>
          </p:nvSpPr>
          <p:spPr bwMode="ltGray">
            <a:xfrm>
              <a:off x="4220" y="1743"/>
              <a:ext cx="205" cy="5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179235" name="Freeform 35"/>
            <p:cNvSpPr>
              <a:spLocks/>
            </p:cNvSpPr>
            <p:nvPr userDrawn="1"/>
          </p:nvSpPr>
          <p:spPr bwMode="ltGray">
            <a:xfrm>
              <a:off x="4306" y="1529"/>
              <a:ext cx="252" cy="1576"/>
            </a:xfrm>
            <a:custGeom>
              <a:avLst/>
              <a:gdLst/>
              <a:ahLst/>
              <a:cxnLst>
                <a:cxn ang="0">
                  <a:pos x="252" y="1576"/>
                </a:cxn>
                <a:cxn ang="0">
                  <a:pos x="12" y="84"/>
                </a:cxn>
                <a:cxn ang="0">
                  <a:pos x="12" y="60"/>
                </a:cxn>
                <a:cxn ang="0">
                  <a:pos x="0" y="12"/>
                </a:cxn>
                <a:cxn ang="0">
                  <a:pos x="72" y="0"/>
                </a:cxn>
                <a:cxn ang="0">
                  <a:pos x="72" y="0"/>
                </a:cxn>
                <a:cxn ang="0">
                  <a:pos x="78" y="48"/>
                </a:cxn>
                <a:cxn ang="0">
                  <a:pos x="88" y="66"/>
                </a:cxn>
              </a:cxnLst>
              <a:rect l="0" t="0" r="r" b="b"/>
              <a:pathLst>
                <a:path w="252" h="1576">
                  <a:moveTo>
                    <a:pt x="252" y="1576"/>
                  </a:moveTo>
                  <a:lnTo>
                    <a:pt x="12" y="84"/>
                  </a:lnTo>
                  <a:lnTo>
                    <a:pt x="12" y="60"/>
                  </a:lnTo>
                  <a:lnTo>
                    <a:pt x="0" y="1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8" y="48"/>
                  </a:lnTo>
                  <a:lnTo>
                    <a:pt x="88" y="6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  <p:sp>
          <p:nvSpPr>
            <p:cNvPr id="179236" name="Freeform 36"/>
            <p:cNvSpPr>
              <a:spLocks/>
            </p:cNvSpPr>
            <p:nvPr userDrawn="1"/>
          </p:nvSpPr>
          <p:spPr bwMode="ltGray">
            <a:xfrm>
              <a:off x="4169" y="1421"/>
              <a:ext cx="317" cy="138"/>
            </a:xfrm>
            <a:custGeom>
              <a:avLst/>
              <a:gdLst/>
              <a:ahLst/>
              <a:cxnLst>
                <a:cxn ang="0">
                  <a:pos x="161" y="0"/>
                </a:cxn>
                <a:cxn ang="0">
                  <a:pos x="227" y="6"/>
                </a:cxn>
                <a:cxn ang="0">
                  <a:pos x="275" y="36"/>
                </a:cxn>
                <a:cxn ang="0">
                  <a:pos x="304" y="78"/>
                </a:cxn>
                <a:cxn ang="0">
                  <a:pos x="316" y="138"/>
                </a:cxn>
                <a:cxn ang="0">
                  <a:pos x="0" y="138"/>
                </a:cxn>
                <a:cxn ang="0">
                  <a:pos x="11" y="78"/>
                </a:cxn>
                <a:cxn ang="0">
                  <a:pos x="47" y="36"/>
                </a:cxn>
                <a:cxn ang="0">
                  <a:pos x="95" y="6"/>
                </a:cxn>
                <a:cxn ang="0">
                  <a:pos x="161" y="0"/>
                </a:cxn>
                <a:cxn ang="0">
                  <a:pos x="161" y="0"/>
                </a:cxn>
              </a:cxnLst>
              <a:rect l="0" t="0" r="r" b="b"/>
              <a:pathLst>
                <a:path w="316" h="138">
                  <a:moveTo>
                    <a:pt x="161" y="0"/>
                  </a:moveTo>
                  <a:lnTo>
                    <a:pt x="227" y="6"/>
                  </a:lnTo>
                  <a:lnTo>
                    <a:pt x="275" y="36"/>
                  </a:lnTo>
                  <a:lnTo>
                    <a:pt x="304" y="78"/>
                  </a:lnTo>
                  <a:lnTo>
                    <a:pt x="316" y="138"/>
                  </a:lnTo>
                  <a:lnTo>
                    <a:pt x="0" y="138"/>
                  </a:lnTo>
                  <a:lnTo>
                    <a:pt x="11" y="78"/>
                  </a:lnTo>
                  <a:lnTo>
                    <a:pt x="47" y="36"/>
                  </a:lnTo>
                  <a:lnTo>
                    <a:pt x="95" y="6"/>
                  </a:lnTo>
                  <a:lnTo>
                    <a:pt x="161" y="0"/>
                  </a:lnTo>
                  <a:lnTo>
                    <a:pt x="16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cs typeface="Arial" charset="0"/>
              </a:endParaRPr>
            </a:p>
          </p:txBody>
        </p:sp>
      </p:grpSp>
      <p:sp>
        <p:nvSpPr>
          <p:cNvPr id="179237" name="Rectangle 3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Mintacím szerkesztése</a:t>
            </a:r>
          </a:p>
        </p:txBody>
      </p:sp>
      <p:sp>
        <p:nvSpPr>
          <p:cNvPr id="179238" name="Rectangle 3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Mintaszöveg szerkesztése</a:t>
            </a:r>
          </a:p>
          <a:p>
            <a:pPr lvl="1"/>
            <a:r>
              <a:rPr lang="en-US" smtClean="0"/>
              <a:t>Második szint</a:t>
            </a:r>
          </a:p>
          <a:p>
            <a:pPr lvl="2"/>
            <a:r>
              <a:rPr lang="en-US" smtClean="0"/>
              <a:t>Harmadik szint</a:t>
            </a:r>
          </a:p>
          <a:p>
            <a:pPr lvl="3"/>
            <a:r>
              <a:rPr lang="en-US" smtClean="0"/>
              <a:t>Negyedik szint</a:t>
            </a:r>
          </a:p>
          <a:p>
            <a:pPr lvl="4"/>
            <a:r>
              <a:rPr lang="en-US" smtClean="0"/>
              <a:t>Ötödik szint</a:t>
            </a:r>
          </a:p>
        </p:txBody>
      </p:sp>
      <p:sp>
        <p:nvSpPr>
          <p:cNvPr id="179240" name="Rectangle 4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39750" y="6308725"/>
            <a:ext cx="66960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r>
              <a:rPr lang="en-US" smtClean="0"/>
              <a:t>SZTE Szent-Györgyi Albert Klinikai Központ és SZTE ÁOK, Újonnan belépő dolgozók tájékoztatása 2020.</a:t>
            </a:r>
            <a:endParaRPr lang="en-US"/>
          </a:p>
        </p:txBody>
      </p:sp>
      <p:sp>
        <p:nvSpPr>
          <p:cNvPr id="179241" name="Rectangle 4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885113" y="6308725"/>
            <a:ext cx="8366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6C53C2B9-AD9F-46FA-B7EC-38949DD066E8}" type="slidenum">
              <a:rPr lang="en-US" altLang="hu-HU"/>
              <a:pPr>
                <a:defRPr/>
              </a:pPr>
              <a:t>‹#›</a:t>
            </a:fld>
            <a:endParaRPr lang="en-US" alt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41" r:id="rId1"/>
    <p:sldLayoutId id="2147484320" r:id="rId2"/>
    <p:sldLayoutId id="2147484321" r:id="rId3"/>
    <p:sldLayoutId id="2147484322" r:id="rId4"/>
    <p:sldLayoutId id="2147484323" r:id="rId5"/>
    <p:sldLayoutId id="2147484324" r:id="rId6"/>
    <p:sldLayoutId id="2147484325" r:id="rId7"/>
    <p:sldLayoutId id="2147484326" r:id="rId8"/>
    <p:sldLayoutId id="2147484327" r:id="rId9"/>
    <p:sldLayoutId id="2147484328" r:id="rId10"/>
    <p:sldLayoutId id="2147484329" r:id="rId11"/>
  </p:sldLayoutIdLst>
  <p:transition spd="slow">
    <p:cover/>
  </p:transition>
  <p:timing>
    <p:tnLst>
      <p:par>
        <p:cTn id="1" dur="indefinite" restart="never" nodeType="tmRoot"/>
      </p:par>
    </p:tnLst>
  </p:timing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anose="05000000000000000000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5000"/>
        <a:buFont typeface="Wingdings" panose="05000000000000000000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anose="05000000000000000000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anose="05000000000000000000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hu-HU" smtClean="0"/>
              <a:t>Mintacím szerkesztése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hu-HU" smtClean="0"/>
              <a:t>Mintaszöveg szerkesztése</a:t>
            </a:r>
          </a:p>
          <a:p>
            <a:pPr lvl="1"/>
            <a:r>
              <a:rPr lang="hu-HU" altLang="hu-HU" smtClean="0"/>
              <a:t>Második szint</a:t>
            </a:r>
          </a:p>
          <a:p>
            <a:pPr lvl="2"/>
            <a:r>
              <a:rPr lang="hu-HU" altLang="hu-HU" smtClean="0"/>
              <a:t>Harmadik szint</a:t>
            </a:r>
          </a:p>
          <a:p>
            <a:pPr lvl="3"/>
            <a:r>
              <a:rPr lang="hu-HU" altLang="hu-HU" smtClean="0"/>
              <a:t>Negyedik szint</a:t>
            </a:r>
          </a:p>
          <a:p>
            <a:pPr lvl="4"/>
            <a:r>
              <a:rPr lang="hu-HU" altLang="hu-HU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cs typeface="Arial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cs typeface="Arial" charset="0"/>
              </a:defRPr>
            </a:lvl1pPr>
          </a:lstStyle>
          <a:p>
            <a:pPr>
              <a:defRPr/>
            </a:pPr>
            <a:r>
              <a:rPr lang="en-US" smtClean="0"/>
              <a:t>SZTE Szent-Györgyi Albert Klinikai Központ és SZTE ÁOK, Újonnan belépő dolgozók tájékoztatása 2020.</a:t>
            </a: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EB09085-F0BD-45F2-8091-F65AC5139928}" type="slidenum">
              <a:rPr lang="en-US" altLang="hu-HU"/>
              <a:pPr>
                <a:defRPr/>
              </a:pPr>
              <a:t>‹#›</a:t>
            </a:fld>
            <a:endParaRPr lang="en-US" alt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30" r:id="rId1"/>
    <p:sldLayoutId id="2147484331" r:id="rId2"/>
    <p:sldLayoutId id="2147484332" r:id="rId3"/>
    <p:sldLayoutId id="2147484333" r:id="rId4"/>
    <p:sldLayoutId id="2147484334" r:id="rId5"/>
    <p:sldLayoutId id="2147484335" r:id="rId6"/>
    <p:sldLayoutId id="2147484336" r:id="rId7"/>
    <p:sldLayoutId id="2147484337" r:id="rId8"/>
    <p:sldLayoutId id="2147484338" r:id="rId9"/>
    <p:sldLayoutId id="2147484339" r:id="rId10"/>
    <p:sldLayoutId id="2147484340" r:id="rId11"/>
  </p:sldLayoutIdLst>
  <p:transition spd="slow">
    <p:cover/>
  </p:transition>
  <p:timing>
    <p:tnLst>
      <p:par>
        <p:cTn id="1" dur="indefinite" restart="never" nodeType="tmRoot"/>
      </p:par>
    </p:tnLst>
  </p:timing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7" Type="http://schemas.openxmlformats.org/officeDocument/2006/relationships/image" Target="../media/image1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hyperlink" Target="mailto:alexin@inf.u-szeged.hu" TargetMode="External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1.png"/><Relationship Id="rId4" Type="http://schemas.openxmlformats.org/officeDocument/2006/relationships/hyperlink" Target="http://www.njt.hu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4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4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4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4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4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4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4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5.m4a"/><Relationship Id="rId1" Type="http://schemas.microsoft.com/office/2007/relationships/media" Target="../media/media25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76375" y="3429000"/>
            <a:ext cx="6400800" cy="223202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hu-HU" altLang="hu-HU" sz="2800" b="1" smtClean="0">
                <a:effectLst/>
              </a:rPr>
              <a:t>Dr. Alexin Zoltán</a:t>
            </a:r>
            <a:br>
              <a:rPr lang="hu-HU" altLang="hu-HU" sz="2800" b="1" smtClean="0">
                <a:effectLst/>
              </a:rPr>
            </a:br>
            <a:r>
              <a:rPr lang="hu-HU" altLang="hu-HU" sz="2800" smtClean="0">
                <a:effectLst/>
                <a:latin typeface="Arial" panose="020B0604020202020204" pitchFamily="34" charset="0"/>
              </a:rPr>
              <a:t>belső adatvédelmi felelős</a:t>
            </a:r>
            <a:br>
              <a:rPr lang="hu-HU" altLang="hu-HU" sz="2800" smtClean="0">
                <a:effectLst/>
                <a:latin typeface="Arial" panose="020B0604020202020204" pitchFamily="34" charset="0"/>
              </a:rPr>
            </a:br>
            <a:r>
              <a:rPr lang="hu-HU" altLang="hu-HU" sz="2800" smtClean="0">
                <a:effectLst/>
                <a:latin typeface="Arial" panose="020B0604020202020204" pitchFamily="34" charset="0"/>
              </a:rPr>
              <a:t>telefon: 54 4130, </a:t>
            </a:r>
            <a:br>
              <a:rPr lang="hu-HU" altLang="hu-HU" sz="2800" smtClean="0">
                <a:effectLst/>
                <a:latin typeface="Arial" panose="020B0604020202020204" pitchFamily="34" charset="0"/>
              </a:rPr>
            </a:br>
            <a:r>
              <a:rPr lang="hu-HU" altLang="hu-HU" sz="2800" smtClean="0">
                <a:effectLst/>
              </a:rPr>
              <a:t>e-mail: </a:t>
            </a:r>
            <a:r>
              <a:rPr lang="hu-HU" altLang="hu-HU" sz="2800" smtClean="0">
                <a:effectLst/>
                <a:hlinkClick r:id="rId6"/>
              </a:rPr>
              <a:t>alexin@inf.u-szeged.hu</a:t>
            </a:r>
            <a:endParaRPr lang="hu-HU" altLang="hu-HU" sz="2800" smtClean="0">
              <a:effectLst/>
            </a:endParaRPr>
          </a:p>
          <a:p>
            <a:pPr eaLnBrk="1" hangingPunct="1">
              <a:lnSpc>
                <a:spcPct val="90000"/>
              </a:lnSpc>
            </a:pPr>
            <a:r>
              <a:rPr lang="hu-HU" altLang="hu-HU" sz="2800" smtClean="0">
                <a:effectLst/>
              </a:rPr>
              <a:t>http://www.inf.u-szeged.hu/~alexin</a:t>
            </a:r>
            <a:endParaRPr lang="en-US" altLang="hu-HU" sz="2800" smtClean="0">
              <a:effectLst/>
            </a:endParaRPr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1341438"/>
            <a:ext cx="7704137" cy="1150937"/>
          </a:xfrm>
        </p:spPr>
        <p:txBody>
          <a:bodyPr/>
          <a:lstStyle/>
          <a:p>
            <a:r>
              <a:rPr lang="hu-HU" altLang="hu-HU" sz="3200" b="1" smtClean="0">
                <a:effectLst/>
                <a:cs typeface="Tahoma" panose="020B0604030504040204" pitchFamily="34" charset="0"/>
              </a:rPr>
              <a:t>Újonnan belépő dolgozók</a:t>
            </a:r>
            <a:br>
              <a:rPr lang="hu-HU" altLang="hu-HU" sz="3200" b="1" smtClean="0">
                <a:effectLst/>
                <a:cs typeface="Tahoma" panose="020B0604030504040204" pitchFamily="34" charset="0"/>
              </a:rPr>
            </a:br>
            <a:r>
              <a:rPr lang="hu-HU" altLang="hu-HU" sz="3200" b="1" smtClean="0">
                <a:effectLst/>
                <a:cs typeface="Tahoma" panose="020B0604030504040204" pitchFamily="34" charset="0"/>
              </a:rPr>
              <a:t>adatvédelmi tájékoztatása</a:t>
            </a:r>
          </a:p>
        </p:txBody>
      </p:sp>
      <p:sp>
        <p:nvSpPr>
          <p:cNvPr id="5124" name="Rectangle 15"/>
          <p:cNvSpPr>
            <a:spLocks noChangeArrowheads="1"/>
          </p:cNvSpPr>
          <p:nvPr/>
        </p:nvSpPr>
        <p:spPr bwMode="auto">
          <a:xfrm>
            <a:off x="0" y="6092825"/>
            <a:ext cx="4140200" cy="765175"/>
          </a:xfrm>
          <a:prstGeom prst="rect">
            <a:avLst/>
          </a:prstGeom>
          <a:gradFill rotWithShape="1">
            <a:gsLst>
              <a:gs pos="0">
                <a:srgbClr val="E67F29"/>
              </a:gs>
              <a:gs pos="100000">
                <a:schemeClr val="bg1"/>
              </a:gs>
            </a:gsLst>
            <a:path path="rect">
              <a:fillToRect t="100000" r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5125" name="Oval 16"/>
          <p:cNvSpPr>
            <a:spLocks noChangeArrowheads="1"/>
          </p:cNvSpPr>
          <p:nvPr/>
        </p:nvSpPr>
        <p:spPr bwMode="auto">
          <a:xfrm rot="218767">
            <a:off x="0" y="5516563"/>
            <a:ext cx="5975350" cy="129698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3076" name="Rectangle 38"/>
          <p:cNvSpPr>
            <a:spLocks noGrp="1" noChangeArrowheads="1"/>
          </p:cNvSpPr>
          <p:nvPr>
            <p:ph type="ftr" sz="quarter" idx="10"/>
          </p:nvPr>
        </p:nvSpPr>
        <p:spPr>
          <a:xfrm>
            <a:off x="1042988" y="6092825"/>
            <a:ext cx="7273925" cy="358775"/>
          </a:xfrm>
        </p:spPr>
        <p:txBody>
          <a:bodyPr/>
          <a:lstStyle/>
          <a:p>
            <a:pPr algn="l">
              <a:defRPr/>
            </a:pPr>
            <a:r>
              <a:rPr lang="hu-HU" dirty="0">
                <a:latin typeface="+mn-lt"/>
              </a:rPr>
              <a:t>SZTE Szent-Györgyi Albert Klinikai Központ és SZTE ÁOK, Újonnan belépő dolgozók tájékoztatása </a:t>
            </a:r>
            <a:r>
              <a:rPr lang="hu-HU" dirty="0" smtClean="0">
                <a:latin typeface="+mn-lt"/>
              </a:rPr>
              <a:t>2020.</a:t>
            </a:r>
            <a:endParaRPr lang="en-US" dirty="0">
              <a:latin typeface="+mn-lt"/>
            </a:endParaRPr>
          </a:p>
        </p:txBody>
      </p:sp>
      <p:sp>
        <p:nvSpPr>
          <p:cNvPr id="5127" name="Oval 19"/>
          <p:cNvSpPr>
            <a:spLocks noChangeArrowheads="1"/>
          </p:cNvSpPr>
          <p:nvPr/>
        </p:nvSpPr>
        <p:spPr bwMode="auto">
          <a:xfrm rot="-10581233">
            <a:off x="3168650" y="44450"/>
            <a:ext cx="5975350" cy="129698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5128" name="Rectangle 18"/>
          <p:cNvSpPr>
            <a:spLocks noChangeArrowheads="1"/>
          </p:cNvSpPr>
          <p:nvPr/>
        </p:nvSpPr>
        <p:spPr bwMode="auto">
          <a:xfrm rot="10800000">
            <a:off x="5003800" y="0"/>
            <a:ext cx="4140200" cy="765175"/>
          </a:xfrm>
          <a:prstGeom prst="rect">
            <a:avLst/>
          </a:prstGeom>
          <a:gradFill rotWithShape="1">
            <a:gsLst>
              <a:gs pos="0">
                <a:srgbClr val="184C8C"/>
              </a:gs>
              <a:gs pos="100000">
                <a:schemeClr val="bg1"/>
              </a:gs>
            </a:gsLst>
            <a:path path="rect">
              <a:fillToRect t="100000" r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5129" name="Oval 19"/>
          <p:cNvSpPr>
            <a:spLocks noChangeArrowheads="1"/>
          </p:cNvSpPr>
          <p:nvPr/>
        </p:nvSpPr>
        <p:spPr bwMode="auto">
          <a:xfrm rot="-10581233">
            <a:off x="3168650" y="44450"/>
            <a:ext cx="5975350" cy="129698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pic>
        <p:nvPicPr>
          <p:cNvPr id="6" name="Hang 5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41095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051" grpId="0" build="p"/>
      <p:bldP spid="205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5"/>
          <p:cNvSpPr>
            <a:spLocks noChangeArrowheads="1"/>
          </p:cNvSpPr>
          <p:nvPr/>
        </p:nvSpPr>
        <p:spPr bwMode="auto">
          <a:xfrm>
            <a:off x="0" y="6092825"/>
            <a:ext cx="4140200" cy="765175"/>
          </a:xfrm>
          <a:prstGeom prst="rect">
            <a:avLst/>
          </a:prstGeom>
          <a:gradFill rotWithShape="1">
            <a:gsLst>
              <a:gs pos="0">
                <a:srgbClr val="E67F29"/>
              </a:gs>
              <a:gs pos="100000">
                <a:schemeClr val="bg1"/>
              </a:gs>
            </a:gsLst>
            <a:path path="rect">
              <a:fillToRect t="100000" r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7171" name="Rectangle 18"/>
          <p:cNvSpPr>
            <a:spLocks noChangeArrowheads="1"/>
          </p:cNvSpPr>
          <p:nvPr/>
        </p:nvSpPr>
        <p:spPr bwMode="auto">
          <a:xfrm rot="10800000">
            <a:off x="5003800" y="0"/>
            <a:ext cx="4140200" cy="765175"/>
          </a:xfrm>
          <a:prstGeom prst="rect">
            <a:avLst/>
          </a:prstGeom>
          <a:gradFill rotWithShape="1">
            <a:gsLst>
              <a:gs pos="0">
                <a:srgbClr val="184C8C"/>
              </a:gs>
              <a:gs pos="100000">
                <a:schemeClr val="bg1"/>
              </a:gs>
            </a:gsLst>
            <a:path path="rect">
              <a:fillToRect t="100000" r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7172" name="Oval 19"/>
          <p:cNvSpPr>
            <a:spLocks noChangeArrowheads="1"/>
          </p:cNvSpPr>
          <p:nvPr/>
        </p:nvSpPr>
        <p:spPr bwMode="auto">
          <a:xfrm rot="-10581233">
            <a:off x="3168650" y="44450"/>
            <a:ext cx="5975350" cy="129698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7173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277813"/>
            <a:ext cx="8147050" cy="12065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hu-HU" altLang="hu-HU" sz="4000" b="1" smtClean="0">
                <a:effectLst/>
              </a:rPr>
              <a:t>A Szent Györgyi Albert Klinikai Központ adatvédelmi szervezete</a:t>
            </a:r>
          </a:p>
        </p:txBody>
      </p:sp>
      <p:sp>
        <p:nvSpPr>
          <p:cNvPr id="7174" name="Oval 16"/>
          <p:cNvSpPr>
            <a:spLocks noChangeArrowheads="1"/>
          </p:cNvSpPr>
          <p:nvPr/>
        </p:nvSpPr>
        <p:spPr bwMode="auto">
          <a:xfrm rot="218767">
            <a:off x="0" y="5516563"/>
            <a:ext cx="5975350" cy="129698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717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628775"/>
            <a:ext cx="8229600" cy="45021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hu-HU" altLang="hu-HU" sz="2800" smtClean="0">
                <a:effectLst/>
                <a:latin typeface="Arial" panose="020B0604020202020204" pitchFamily="34" charset="0"/>
              </a:rPr>
              <a:t>Szegedi Tudományegyetem, adatvédelmi tisztviselője, Dr. Lajkó Dóra</a:t>
            </a:r>
          </a:p>
          <a:p>
            <a:r>
              <a:rPr lang="hu-HU" altLang="hu-HU" sz="2800" smtClean="0">
                <a:effectLst/>
                <a:latin typeface="Arial" panose="020B0604020202020204" pitchFamily="34" charset="0"/>
              </a:rPr>
              <a:t>Szent-Györgyi Albert Klinikai Központ, Elnöki hivatal és ÁOK Dékáni Hivatal</a:t>
            </a:r>
          </a:p>
          <a:p>
            <a:pPr lvl="2"/>
            <a:r>
              <a:rPr lang="hu-HU" altLang="hu-HU" sz="2000" smtClean="0">
                <a:effectLst/>
                <a:latin typeface="Arial" panose="020B0604020202020204" pitchFamily="34" charset="0"/>
              </a:rPr>
              <a:t>A klinikai központ és az ÁOK belső adatvédelmi felelőse,</a:t>
            </a:r>
            <a:br>
              <a:rPr lang="hu-HU" altLang="hu-HU" sz="2000" smtClean="0">
                <a:effectLst/>
                <a:latin typeface="Arial" panose="020B0604020202020204" pitchFamily="34" charset="0"/>
              </a:rPr>
            </a:br>
            <a:r>
              <a:rPr lang="hu-HU" altLang="hu-HU" sz="2000" smtClean="0">
                <a:effectLst/>
                <a:latin typeface="Arial" panose="020B0604020202020204" pitchFamily="34" charset="0"/>
              </a:rPr>
              <a:t>Dr. Alexin Zoltán</a:t>
            </a:r>
          </a:p>
          <a:p>
            <a:pPr lvl="1"/>
            <a:r>
              <a:rPr lang="hu-HU" altLang="hu-HU" sz="2400" smtClean="0">
                <a:effectLst/>
                <a:latin typeface="Arial" panose="020B0604020202020204" pitchFamily="34" charset="0"/>
              </a:rPr>
              <a:t>Klinikák</a:t>
            </a:r>
          </a:p>
          <a:p>
            <a:pPr lvl="2"/>
            <a:r>
              <a:rPr lang="hu-HU" altLang="hu-HU" sz="2000" smtClean="0">
                <a:effectLst/>
                <a:latin typeface="Arial" panose="020B0604020202020204" pitchFamily="34" charset="0"/>
              </a:rPr>
              <a:t>Klinikai adatvédelmi felelősök</a:t>
            </a:r>
          </a:p>
          <a:p>
            <a:pPr lvl="1"/>
            <a:r>
              <a:rPr lang="hu-HU" altLang="hu-HU" sz="2400" smtClean="0">
                <a:effectLst/>
                <a:latin typeface="Arial" panose="020B0604020202020204" pitchFamily="34" charset="0"/>
              </a:rPr>
              <a:t>ÁOK Elméleti intézetek</a:t>
            </a:r>
          </a:p>
          <a:p>
            <a:pPr lvl="2"/>
            <a:r>
              <a:rPr lang="hu-HU" altLang="hu-HU" sz="2000" smtClean="0">
                <a:effectLst/>
                <a:latin typeface="Arial" panose="020B0604020202020204" pitchFamily="34" charset="0"/>
              </a:rPr>
              <a:t>Intézeti adatvédelmi felelősök</a:t>
            </a:r>
          </a:p>
        </p:txBody>
      </p:sp>
      <p:sp>
        <p:nvSpPr>
          <p:cNvPr id="6" name="Rectangle 38"/>
          <p:cNvSpPr>
            <a:spLocks noGrp="1" noChangeArrowheads="1"/>
          </p:cNvSpPr>
          <p:nvPr>
            <p:ph type="ftr" sz="quarter" idx="10"/>
          </p:nvPr>
        </p:nvSpPr>
        <p:spPr>
          <a:xfrm>
            <a:off x="1042988" y="6092825"/>
            <a:ext cx="7273925" cy="358775"/>
          </a:xfrm>
        </p:spPr>
        <p:txBody>
          <a:bodyPr/>
          <a:lstStyle/>
          <a:p>
            <a:pPr algn="l">
              <a:defRPr/>
            </a:pPr>
            <a:r>
              <a:rPr lang="hu-HU" smtClean="0">
                <a:latin typeface="+mn-lt"/>
              </a:rPr>
              <a:t>SZTE Szent-Györgyi Albert Klinikai Központ és SZTE ÁOK, Újonnan belépő dolgozók tájékoztatása 2020.</a:t>
            </a:r>
            <a:endParaRPr lang="en-US" dirty="0">
              <a:latin typeface="+mn-lt"/>
            </a:endParaRPr>
          </a:p>
        </p:txBody>
      </p:sp>
      <p:pic>
        <p:nvPicPr>
          <p:cNvPr id="4" name="Hang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53394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5"/>
          <p:cNvSpPr>
            <a:spLocks noChangeArrowheads="1"/>
          </p:cNvSpPr>
          <p:nvPr/>
        </p:nvSpPr>
        <p:spPr bwMode="auto">
          <a:xfrm>
            <a:off x="0" y="6092825"/>
            <a:ext cx="4140200" cy="765175"/>
          </a:xfrm>
          <a:prstGeom prst="rect">
            <a:avLst/>
          </a:prstGeom>
          <a:gradFill rotWithShape="1">
            <a:gsLst>
              <a:gs pos="0">
                <a:srgbClr val="E67F29"/>
              </a:gs>
              <a:gs pos="100000">
                <a:schemeClr val="bg1"/>
              </a:gs>
            </a:gsLst>
            <a:path path="rect">
              <a:fillToRect t="100000" r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8195" name="Oval 16"/>
          <p:cNvSpPr>
            <a:spLocks noChangeArrowheads="1"/>
          </p:cNvSpPr>
          <p:nvPr/>
        </p:nvSpPr>
        <p:spPr bwMode="auto">
          <a:xfrm rot="218767">
            <a:off x="0" y="5516563"/>
            <a:ext cx="5975350" cy="129698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5" name="Rectangle 38"/>
          <p:cNvSpPr>
            <a:spLocks noGrp="1" noChangeArrowheads="1"/>
          </p:cNvSpPr>
          <p:nvPr>
            <p:ph type="ftr" sz="quarter" idx="10"/>
          </p:nvPr>
        </p:nvSpPr>
        <p:spPr>
          <a:xfrm>
            <a:off x="1042988" y="6092825"/>
            <a:ext cx="7273925" cy="358775"/>
          </a:xfrm>
        </p:spPr>
        <p:txBody>
          <a:bodyPr/>
          <a:lstStyle/>
          <a:p>
            <a:pPr algn="l">
              <a:defRPr/>
            </a:pPr>
            <a:r>
              <a:rPr lang="hu-HU" smtClean="0">
                <a:latin typeface="+mn-lt"/>
              </a:rPr>
              <a:t>SZTE Szent-Györgyi Albert Klinikai Központ és SZTE ÁOK, Újonnan belépő dolgozók tájékoztatása 2020.</a:t>
            </a:r>
            <a:endParaRPr lang="en-US" dirty="0">
              <a:latin typeface="+mn-lt"/>
            </a:endParaRPr>
          </a:p>
        </p:txBody>
      </p:sp>
      <p:sp>
        <p:nvSpPr>
          <p:cNvPr id="8197" name="Rectangle 18"/>
          <p:cNvSpPr>
            <a:spLocks noChangeArrowheads="1"/>
          </p:cNvSpPr>
          <p:nvPr/>
        </p:nvSpPr>
        <p:spPr bwMode="auto">
          <a:xfrm rot="10800000">
            <a:off x="5003800" y="0"/>
            <a:ext cx="4140200" cy="765175"/>
          </a:xfrm>
          <a:prstGeom prst="rect">
            <a:avLst/>
          </a:prstGeom>
          <a:gradFill rotWithShape="1">
            <a:gsLst>
              <a:gs pos="0">
                <a:srgbClr val="184C8C"/>
              </a:gs>
              <a:gs pos="100000">
                <a:schemeClr val="bg1"/>
              </a:gs>
            </a:gsLst>
            <a:path path="rect">
              <a:fillToRect t="100000" r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8198" name="Oval 19"/>
          <p:cNvSpPr>
            <a:spLocks noChangeArrowheads="1"/>
          </p:cNvSpPr>
          <p:nvPr/>
        </p:nvSpPr>
        <p:spPr bwMode="auto">
          <a:xfrm rot="-10581233">
            <a:off x="3168650" y="44450"/>
            <a:ext cx="5975350" cy="129698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8199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277813"/>
            <a:ext cx="8208963" cy="12065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hu-HU" altLang="hu-HU" sz="4000" b="1" smtClean="0">
                <a:effectLst/>
              </a:rPr>
              <a:t>Munkahelyi adatvédelmi előírások</a:t>
            </a:r>
          </a:p>
        </p:txBody>
      </p:sp>
      <p:sp>
        <p:nvSpPr>
          <p:cNvPr id="820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628775"/>
            <a:ext cx="8229600" cy="44640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hu-HU" altLang="hu-HU" sz="2400" smtClean="0">
                <a:effectLst/>
                <a:latin typeface="Arial" panose="020B0604020202020204" pitchFamily="34" charset="0"/>
              </a:rPr>
              <a:t>Az adatvédelmi előírások törvényekben vannak rögzítve</a:t>
            </a:r>
          </a:p>
          <a:p>
            <a:r>
              <a:rPr lang="hu-HU" altLang="hu-HU" sz="2400" smtClean="0">
                <a:effectLst/>
                <a:latin typeface="Arial" panose="020B0604020202020204" pitchFamily="34" charset="0"/>
              </a:rPr>
              <a:t>A klinikai központ adatvédelmi szabályzatot készített, amelyben a rá vonatkozó jogszabályi előírásokat egyesítette</a:t>
            </a:r>
          </a:p>
          <a:p>
            <a:r>
              <a:rPr lang="hu-HU" altLang="hu-HU" sz="2400" smtClean="0">
                <a:effectLst/>
                <a:latin typeface="Arial" panose="020B0604020202020204" pitchFamily="34" charset="0"/>
              </a:rPr>
              <a:t>Az adatvédelmi szabályzat alapján E-06.7.1. számú Adatvédelmi </a:t>
            </a:r>
            <a:r>
              <a:rPr lang="hu-HU" altLang="hu-HU" sz="2400" smtClean="0">
                <a:solidFill>
                  <a:srgbClr val="00B050"/>
                </a:solidFill>
                <a:effectLst/>
                <a:latin typeface="Arial" panose="020B0604020202020204" pitchFamily="34" charset="0"/>
              </a:rPr>
              <a:t>integrált irányítási eljárási rendet dolgozott ki a SZAKK, </a:t>
            </a:r>
            <a:r>
              <a:rPr lang="hu-HU" altLang="hu-HU" sz="2400" smtClean="0">
                <a:effectLst/>
                <a:latin typeface="Arial" panose="020B0604020202020204" pitchFamily="34" charset="0"/>
              </a:rPr>
              <a:t>amelyben egyes folyamatok belső szabályozását alakította ki.</a:t>
            </a:r>
          </a:p>
          <a:p>
            <a:pPr>
              <a:buFont typeface="Wingdings" panose="05000000000000000000" pitchFamily="2" charset="2"/>
              <a:buNone/>
            </a:pPr>
            <a:endParaRPr lang="hu-HU" altLang="hu-HU" sz="2400" smtClean="0">
              <a:effectLst/>
              <a:latin typeface="Arial" panose="020B0604020202020204" pitchFamily="34" charset="0"/>
            </a:endParaRPr>
          </a:p>
          <a:p>
            <a:r>
              <a:rPr lang="hu-HU" altLang="hu-HU" sz="2400" smtClean="0">
                <a:effectLst/>
                <a:latin typeface="Arial" panose="020B0604020202020204" pitchFamily="34" charset="0"/>
              </a:rPr>
              <a:t>A legfrissebb dokumentumok az Intraneten találhatók</a:t>
            </a:r>
          </a:p>
        </p:txBody>
      </p:sp>
      <p:pic>
        <p:nvPicPr>
          <p:cNvPr id="4" name="Hang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191726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9750" y="277813"/>
            <a:ext cx="8208963" cy="774700"/>
          </a:xfrm>
          <a:noFill/>
        </p:spPr>
        <p:txBody>
          <a:bodyPr/>
          <a:lstStyle/>
          <a:p>
            <a:r>
              <a:rPr lang="hu-HU" altLang="hu-HU" b="1" smtClean="0"/>
              <a:t>Intranet</a:t>
            </a:r>
          </a:p>
        </p:txBody>
      </p:sp>
      <p:sp>
        <p:nvSpPr>
          <p:cNvPr id="9219" name="Rectangle 15"/>
          <p:cNvSpPr>
            <a:spLocks noChangeArrowheads="1"/>
          </p:cNvSpPr>
          <p:nvPr/>
        </p:nvSpPr>
        <p:spPr bwMode="auto">
          <a:xfrm>
            <a:off x="0" y="6092825"/>
            <a:ext cx="4140200" cy="765175"/>
          </a:xfrm>
          <a:prstGeom prst="rect">
            <a:avLst/>
          </a:prstGeom>
          <a:gradFill rotWithShape="1">
            <a:gsLst>
              <a:gs pos="0">
                <a:srgbClr val="E67F29"/>
              </a:gs>
              <a:gs pos="100000">
                <a:schemeClr val="bg1"/>
              </a:gs>
            </a:gsLst>
            <a:path path="rect">
              <a:fillToRect t="100000" r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hu-HU" altLang="hu-HU" sz="1800">
              <a:latin typeface="Tahoma" panose="020B0604030504040204" pitchFamily="34" charset="0"/>
            </a:endParaRPr>
          </a:p>
        </p:txBody>
      </p:sp>
      <p:sp>
        <p:nvSpPr>
          <p:cNvPr id="9220" name="Oval 16"/>
          <p:cNvSpPr>
            <a:spLocks noChangeArrowheads="1"/>
          </p:cNvSpPr>
          <p:nvPr/>
        </p:nvSpPr>
        <p:spPr bwMode="auto">
          <a:xfrm rot="218767">
            <a:off x="0" y="5516563"/>
            <a:ext cx="5975350" cy="129698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hu-HU" altLang="hu-HU" sz="1800">
              <a:latin typeface="Tahoma" panose="020B0604030504040204" pitchFamily="34" charset="0"/>
            </a:endParaRPr>
          </a:p>
        </p:txBody>
      </p:sp>
      <p:sp>
        <p:nvSpPr>
          <p:cNvPr id="7" name="Rectangle 38"/>
          <p:cNvSpPr>
            <a:spLocks noGrp="1" noChangeArrowheads="1"/>
          </p:cNvSpPr>
          <p:nvPr>
            <p:ph type="ftr" sz="quarter" idx="11"/>
          </p:nvPr>
        </p:nvSpPr>
        <p:spPr>
          <a:xfrm>
            <a:off x="900113" y="6237288"/>
            <a:ext cx="7416800" cy="358775"/>
          </a:xfrm>
        </p:spPr>
        <p:txBody>
          <a:bodyPr/>
          <a:lstStyle/>
          <a:p>
            <a:pPr algn="l">
              <a:defRPr/>
            </a:pPr>
            <a:r>
              <a:rPr lang="hu-HU" sz="1200" smtClean="0">
                <a:latin typeface="+mn-lt"/>
              </a:rPr>
              <a:t>SZTE Szent-Györgyi Albert Klinikai Központ és SZTE ÁOK, Újonnan belépő dolgozók tájékoztatása 2020.</a:t>
            </a:r>
            <a:endParaRPr lang="en-US" sz="1200" dirty="0">
              <a:latin typeface="+mn-lt"/>
            </a:endParaRPr>
          </a:p>
        </p:txBody>
      </p:sp>
      <p:sp>
        <p:nvSpPr>
          <p:cNvPr id="9222" name="Rectangle 18"/>
          <p:cNvSpPr>
            <a:spLocks noChangeArrowheads="1"/>
          </p:cNvSpPr>
          <p:nvPr/>
        </p:nvSpPr>
        <p:spPr bwMode="auto">
          <a:xfrm rot="10800000">
            <a:off x="5003800" y="0"/>
            <a:ext cx="4140200" cy="765175"/>
          </a:xfrm>
          <a:prstGeom prst="rect">
            <a:avLst/>
          </a:prstGeom>
          <a:gradFill rotWithShape="1">
            <a:gsLst>
              <a:gs pos="0">
                <a:srgbClr val="184C8C"/>
              </a:gs>
              <a:gs pos="100000">
                <a:schemeClr val="bg1"/>
              </a:gs>
            </a:gsLst>
            <a:path path="rect">
              <a:fillToRect t="100000" r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hu-HU" altLang="hu-HU" sz="1800">
              <a:latin typeface="Tahoma" panose="020B0604030504040204" pitchFamily="34" charset="0"/>
            </a:endParaRPr>
          </a:p>
        </p:txBody>
      </p:sp>
      <p:sp>
        <p:nvSpPr>
          <p:cNvPr id="9223" name="Oval 19"/>
          <p:cNvSpPr>
            <a:spLocks noChangeArrowheads="1"/>
          </p:cNvSpPr>
          <p:nvPr/>
        </p:nvSpPr>
        <p:spPr bwMode="auto">
          <a:xfrm rot="-10581233">
            <a:off x="3168650" y="44450"/>
            <a:ext cx="5975350" cy="129698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hu-HU" altLang="hu-HU" sz="1800">
              <a:latin typeface="Tahoma" panose="020B0604030504040204" pitchFamily="34" charset="0"/>
            </a:endParaRPr>
          </a:p>
        </p:txBody>
      </p:sp>
      <p:sp>
        <p:nvSpPr>
          <p:cNvPr id="9224" name="Rectangle 18"/>
          <p:cNvSpPr>
            <a:spLocks noChangeArrowheads="1"/>
          </p:cNvSpPr>
          <p:nvPr/>
        </p:nvSpPr>
        <p:spPr bwMode="auto">
          <a:xfrm rot="10800000">
            <a:off x="4968875" y="0"/>
            <a:ext cx="4140200" cy="765175"/>
          </a:xfrm>
          <a:prstGeom prst="rect">
            <a:avLst/>
          </a:prstGeom>
          <a:gradFill rotWithShape="1">
            <a:gsLst>
              <a:gs pos="0">
                <a:srgbClr val="184C8C"/>
              </a:gs>
              <a:gs pos="100000">
                <a:schemeClr val="bg1"/>
              </a:gs>
            </a:gsLst>
            <a:path path="rect">
              <a:fillToRect t="100000" r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hu-HU" altLang="hu-HU" sz="1800">
              <a:latin typeface="Tahoma" panose="020B0604030504040204" pitchFamily="34" charset="0"/>
            </a:endParaRPr>
          </a:p>
        </p:txBody>
      </p:sp>
      <p:sp>
        <p:nvSpPr>
          <p:cNvPr id="9225" name="Oval 19"/>
          <p:cNvSpPr>
            <a:spLocks noChangeArrowheads="1"/>
          </p:cNvSpPr>
          <p:nvPr/>
        </p:nvSpPr>
        <p:spPr bwMode="auto">
          <a:xfrm rot="-10581233">
            <a:off x="3133725" y="44450"/>
            <a:ext cx="5975350" cy="129698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hu-HU" altLang="hu-HU" sz="1800">
              <a:latin typeface="Tahoma" panose="020B0604030504040204" pitchFamily="34" charset="0"/>
            </a:endParaRPr>
          </a:p>
        </p:txBody>
      </p:sp>
      <p:pic>
        <p:nvPicPr>
          <p:cNvPr id="9226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268413"/>
            <a:ext cx="7419975" cy="482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2"/>
          <p:cNvSpPr txBox="1">
            <a:spLocks noChangeArrowheads="1"/>
          </p:cNvSpPr>
          <p:nvPr/>
        </p:nvSpPr>
        <p:spPr bwMode="auto">
          <a:xfrm>
            <a:off x="2987675" y="277813"/>
            <a:ext cx="3024188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hu-HU" sz="44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Intranet</a:t>
            </a:r>
          </a:p>
        </p:txBody>
      </p:sp>
      <p:pic>
        <p:nvPicPr>
          <p:cNvPr id="2" name="Hang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45679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5"/>
          <p:cNvSpPr>
            <a:spLocks noChangeArrowheads="1"/>
          </p:cNvSpPr>
          <p:nvPr/>
        </p:nvSpPr>
        <p:spPr bwMode="auto">
          <a:xfrm>
            <a:off x="0" y="6092825"/>
            <a:ext cx="4140200" cy="765175"/>
          </a:xfrm>
          <a:prstGeom prst="rect">
            <a:avLst/>
          </a:prstGeom>
          <a:gradFill rotWithShape="1">
            <a:gsLst>
              <a:gs pos="0">
                <a:srgbClr val="E67F29"/>
              </a:gs>
              <a:gs pos="100000">
                <a:schemeClr val="bg1"/>
              </a:gs>
            </a:gsLst>
            <a:path path="rect">
              <a:fillToRect t="100000" r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10243" name="Oval 16"/>
          <p:cNvSpPr>
            <a:spLocks noChangeArrowheads="1"/>
          </p:cNvSpPr>
          <p:nvPr/>
        </p:nvSpPr>
        <p:spPr bwMode="auto">
          <a:xfrm rot="218767">
            <a:off x="0" y="5516563"/>
            <a:ext cx="5975350" cy="129698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5" name="Rectangle 38"/>
          <p:cNvSpPr>
            <a:spLocks noGrp="1" noChangeArrowheads="1"/>
          </p:cNvSpPr>
          <p:nvPr>
            <p:ph type="ftr" sz="quarter" idx="10"/>
          </p:nvPr>
        </p:nvSpPr>
        <p:spPr>
          <a:xfrm>
            <a:off x="1042988" y="6092825"/>
            <a:ext cx="7273925" cy="358775"/>
          </a:xfrm>
        </p:spPr>
        <p:txBody>
          <a:bodyPr/>
          <a:lstStyle/>
          <a:p>
            <a:pPr algn="l">
              <a:defRPr/>
            </a:pPr>
            <a:r>
              <a:rPr lang="hu-HU" smtClean="0">
                <a:latin typeface="+mn-lt"/>
              </a:rPr>
              <a:t>SZTE Szent-Györgyi Albert Klinikai Központ és SZTE ÁOK, Újonnan belépő dolgozók tájékoztatása 2020.</a:t>
            </a:r>
            <a:endParaRPr lang="en-US" dirty="0">
              <a:latin typeface="+mn-lt"/>
            </a:endParaRPr>
          </a:p>
        </p:txBody>
      </p:sp>
      <p:sp>
        <p:nvSpPr>
          <p:cNvPr id="10245" name="Rectangle 18"/>
          <p:cNvSpPr>
            <a:spLocks noChangeArrowheads="1"/>
          </p:cNvSpPr>
          <p:nvPr/>
        </p:nvSpPr>
        <p:spPr bwMode="auto">
          <a:xfrm rot="10800000">
            <a:off x="5003800" y="0"/>
            <a:ext cx="4140200" cy="765175"/>
          </a:xfrm>
          <a:prstGeom prst="rect">
            <a:avLst/>
          </a:prstGeom>
          <a:gradFill rotWithShape="1">
            <a:gsLst>
              <a:gs pos="0">
                <a:srgbClr val="184C8C"/>
              </a:gs>
              <a:gs pos="100000">
                <a:schemeClr val="bg1"/>
              </a:gs>
            </a:gsLst>
            <a:path path="rect">
              <a:fillToRect t="100000" r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10246" name="Oval 19"/>
          <p:cNvSpPr>
            <a:spLocks noChangeArrowheads="1"/>
          </p:cNvSpPr>
          <p:nvPr/>
        </p:nvSpPr>
        <p:spPr bwMode="auto">
          <a:xfrm rot="-10581233">
            <a:off x="3168650" y="44450"/>
            <a:ext cx="5975350" cy="129698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1024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277813"/>
            <a:ext cx="8147050" cy="847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hu-HU" altLang="hu-HU" b="1" smtClean="0">
                <a:effectLst/>
              </a:rPr>
              <a:t>A dolgozók felelőssége</a:t>
            </a:r>
          </a:p>
        </p:txBody>
      </p:sp>
      <p:sp>
        <p:nvSpPr>
          <p:cNvPr id="1024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196975"/>
            <a:ext cx="8229600" cy="49339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hu-HU" altLang="hu-HU" sz="2400" smtClean="0">
                <a:effectLst/>
                <a:latin typeface="Arial" panose="020B0604020202020204" pitchFamily="34" charset="0"/>
              </a:rPr>
              <a:t>Az AER (</a:t>
            </a:r>
            <a:r>
              <a:rPr lang="hu-HU" altLang="hu-HU" sz="2400" smtClean="0">
                <a:solidFill>
                  <a:srgbClr val="00B050"/>
                </a:solidFill>
                <a:effectLst/>
                <a:latin typeface="Arial" panose="020B0604020202020204" pitchFamily="34" charset="0"/>
              </a:rPr>
              <a:t>E-06.7.1</a:t>
            </a:r>
            <a:r>
              <a:rPr lang="hu-HU" altLang="hu-HU" sz="2400" smtClean="0">
                <a:effectLst/>
                <a:latin typeface="Arial" panose="020B0604020202020204" pitchFamily="34" charset="0"/>
              </a:rPr>
              <a:t> Adatvédelmi Eljárási Rend) ismerete és betartása</a:t>
            </a:r>
          </a:p>
          <a:p>
            <a:pPr>
              <a:lnSpc>
                <a:spcPct val="90000"/>
              </a:lnSpc>
            </a:pPr>
            <a:r>
              <a:rPr lang="hu-HU" altLang="hu-HU" sz="2400" smtClean="0">
                <a:effectLst/>
                <a:latin typeface="Arial" panose="020B0604020202020204" pitchFamily="34" charset="0"/>
              </a:rPr>
              <a:t>Ha egy szokatlan ügyre nem talál megoldást az AER-ben, keresse az adatvédelmi felelőst</a:t>
            </a:r>
          </a:p>
          <a:p>
            <a:pPr>
              <a:lnSpc>
                <a:spcPct val="90000"/>
              </a:lnSpc>
            </a:pPr>
            <a:r>
              <a:rPr lang="hu-HU" altLang="hu-HU" sz="2400" smtClean="0">
                <a:effectLst/>
                <a:latin typeface="Arial" panose="020B0604020202020204" pitchFamily="34" charset="0"/>
              </a:rPr>
              <a:t>Elkerülni azt, hogy a meggondolatlan adatkezelés miatt jogi eljárásra kerüljön sor (ez adatvédelmi hatósági bírságot, vagy kártérítési pert jelent általában).</a:t>
            </a:r>
          </a:p>
          <a:p>
            <a:pPr>
              <a:lnSpc>
                <a:spcPct val="90000"/>
              </a:lnSpc>
            </a:pPr>
            <a:r>
              <a:rPr lang="hu-HU" altLang="hu-HU" sz="2400" smtClean="0">
                <a:effectLst/>
                <a:latin typeface="Arial" panose="020B0604020202020204" pitchFamily="34" charset="0"/>
              </a:rPr>
              <a:t>A bíróságon a Klinikai Központ az alperes, de ha a mulasztás megállapításra kerül és fizetnie kell, akkor ezt személyi felelősségre vonás követheti.</a:t>
            </a:r>
          </a:p>
          <a:p>
            <a:pPr>
              <a:lnSpc>
                <a:spcPct val="90000"/>
              </a:lnSpc>
            </a:pPr>
            <a:r>
              <a:rPr lang="hu-HU" altLang="hu-HU" sz="2400" smtClean="0">
                <a:effectLst/>
                <a:latin typeface="Arial" panose="020B0604020202020204" pitchFamily="34" charset="0"/>
              </a:rPr>
              <a:t>A munkatörvénykönyve szerinti szankciók: gondatlan károkozás esetén három havi bér, szándékos károkozás esetén a teljes kár megtérítését követelheti a munkaadó.</a:t>
            </a:r>
          </a:p>
        </p:txBody>
      </p:sp>
      <p:pic>
        <p:nvPicPr>
          <p:cNvPr id="2" name="Hang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187521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5"/>
          <p:cNvSpPr>
            <a:spLocks noChangeArrowheads="1"/>
          </p:cNvSpPr>
          <p:nvPr/>
        </p:nvSpPr>
        <p:spPr bwMode="auto">
          <a:xfrm>
            <a:off x="0" y="6092825"/>
            <a:ext cx="4140200" cy="765175"/>
          </a:xfrm>
          <a:prstGeom prst="rect">
            <a:avLst/>
          </a:prstGeom>
          <a:gradFill rotWithShape="1">
            <a:gsLst>
              <a:gs pos="0">
                <a:srgbClr val="E67F29"/>
              </a:gs>
              <a:gs pos="100000">
                <a:schemeClr val="bg1"/>
              </a:gs>
            </a:gsLst>
            <a:path path="rect">
              <a:fillToRect t="100000" r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11267" name="Oval 16"/>
          <p:cNvSpPr>
            <a:spLocks noChangeArrowheads="1"/>
          </p:cNvSpPr>
          <p:nvPr/>
        </p:nvSpPr>
        <p:spPr bwMode="auto">
          <a:xfrm rot="218767">
            <a:off x="0" y="5516563"/>
            <a:ext cx="5975350" cy="129698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11268" name="Rectangle 18"/>
          <p:cNvSpPr>
            <a:spLocks noChangeArrowheads="1"/>
          </p:cNvSpPr>
          <p:nvPr/>
        </p:nvSpPr>
        <p:spPr bwMode="auto">
          <a:xfrm rot="10800000">
            <a:off x="5003800" y="0"/>
            <a:ext cx="4140200" cy="765175"/>
          </a:xfrm>
          <a:prstGeom prst="rect">
            <a:avLst/>
          </a:prstGeom>
          <a:gradFill rotWithShape="1">
            <a:gsLst>
              <a:gs pos="0">
                <a:srgbClr val="184C8C"/>
              </a:gs>
              <a:gs pos="100000">
                <a:schemeClr val="bg1"/>
              </a:gs>
            </a:gsLst>
            <a:path path="rect">
              <a:fillToRect t="100000" r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11269" name="Oval 19"/>
          <p:cNvSpPr>
            <a:spLocks noChangeArrowheads="1"/>
          </p:cNvSpPr>
          <p:nvPr/>
        </p:nvSpPr>
        <p:spPr bwMode="auto">
          <a:xfrm rot="-10581233">
            <a:off x="3168650" y="44450"/>
            <a:ext cx="5975350" cy="129698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112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277813"/>
            <a:ext cx="8147050" cy="847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hu-HU" altLang="hu-HU" b="1" smtClean="0">
                <a:effectLst/>
              </a:rPr>
              <a:t>A dolgozók felelőssége</a:t>
            </a:r>
          </a:p>
        </p:txBody>
      </p:sp>
      <p:sp>
        <p:nvSpPr>
          <p:cNvPr id="9" name="Rectangle 38">
            <a:extLst>
              <a:ext uri="{FF2B5EF4-FFF2-40B4-BE49-F238E27FC236}">
                <a16:creationId xmlns:a16="http://schemas.microsoft.com/office/drawing/2014/main" xmlns="" id="{BF07A78F-B628-4DE9-8B9E-51FD534B597A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xfrm>
            <a:off x="1403350" y="6092825"/>
            <a:ext cx="6481763" cy="358775"/>
          </a:xfrm>
        </p:spPr>
        <p:txBody>
          <a:bodyPr/>
          <a:lstStyle/>
          <a:p>
            <a:pPr algn="l">
              <a:defRPr/>
            </a:pPr>
            <a:r>
              <a:rPr lang="hu-HU" smtClean="0">
                <a:latin typeface="+mn-lt"/>
              </a:rPr>
              <a:t>SZTE Szent-Györgyi Albert Klinikai Központ és SZTE ÁOK, Újonnan belépő dolgozók tájékoztatása 2020.</a:t>
            </a:r>
            <a:endParaRPr lang="en-US" dirty="0">
              <a:latin typeface="+mn-lt"/>
            </a:endParaRPr>
          </a:p>
        </p:txBody>
      </p:sp>
      <p:sp>
        <p:nvSpPr>
          <p:cNvPr id="11272" name="Dia számának helye 4"/>
          <p:cNvSpPr txBox="1">
            <a:spLocks noGrp="1"/>
          </p:cNvSpPr>
          <p:nvPr/>
        </p:nvSpPr>
        <p:spPr bwMode="auto">
          <a:xfrm>
            <a:off x="7885113" y="6308725"/>
            <a:ext cx="8366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fld id="{8784351C-EEB6-4245-B3A0-5F0C9261F424}" type="slidenum">
              <a:rPr lang="en-US" altLang="hu-HU" sz="1200"/>
              <a:pPr algn="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6</a:t>
            </a:fld>
            <a:endParaRPr lang="en-US" altLang="hu-HU" sz="1200"/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457200" y="1196975"/>
            <a:ext cx="8229600" cy="493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9pPr>
          </a:lstStyle>
          <a:p>
            <a:pPr>
              <a:lnSpc>
                <a:spcPct val="90000"/>
              </a:lnSpc>
              <a:defRPr/>
            </a:pPr>
            <a:r>
              <a:rPr lang="hu-HU" altLang="hu-HU" sz="2400" kern="0" dirty="0" smtClean="0">
                <a:effectLst/>
                <a:latin typeface="Arial" panose="020B0604020202020204" pitchFamily="34" charset="0"/>
              </a:rPr>
              <a:t>A Büntető Törvénykönyv (2012. évi C. törvény) 219. § szerint </a:t>
            </a:r>
            <a:r>
              <a:rPr lang="hu-HU" altLang="hu-HU" sz="2400" u="sng" kern="0" dirty="0">
                <a:effectLst/>
                <a:latin typeface="Arial" panose="020B0604020202020204" pitchFamily="34" charset="0"/>
              </a:rPr>
              <a:t>haszonszerzési célból </a:t>
            </a:r>
            <a:r>
              <a:rPr lang="hu-HU" altLang="hu-HU" sz="2400" kern="0" dirty="0">
                <a:effectLst/>
                <a:latin typeface="Arial" panose="020B0604020202020204" pitchFamily="34" charset="0"/>
              </a:rPr>
              <a:t>vagy </a:t>
            </a:r>
            <a:r>
              <a:rPr lang="hu-HU" altLang="hu-HU" sz="2400" u="sng" kern="0" dirty="0">
                <a:effectLst/>
                <a:latin typeface="Arial" panose="020B0604020202020204" pitchFamily="34" charset="0"/>
              </a:rPr>
              <a:t>jelentős érdeksérelmet </a:t>
            </a:r>
            <a:r>
              <a:rPr lang="hu-HU" altLang="hu-HU" sz="2400" u="sng" kern="0" dirty="0" smtClean="0">
                <a:effectLst/>
                <a:latin typeface="Arial" panose="020B0604020202020204" pitchFamily="34" charset="0"/>
              </a:rPr>
              <a:t>okozva (5-50 millió Ft)*</a:t>
            </a:r>
            <a:r>
              <a:rPr lang="hu-HU" altLang="hu-HU" sz="2400" kern="0" dirty="0" smtClean="0">
                <a:effectLst/>
                <a:latin typeface="Arial" panose="020B0604020202020204" pitchFamily="34" charset="0"/>
              </a:rPr>
              <a:t> személyes adatot jogosulatlanul kezel, akkor a jogellenes adatkezelés 2 évig terjedő szabadságvesztéssel járó vétség is lehet.</a:t>
            </a:r>
          </a:p>
          <a:p>
            <a:pPr>
              <a:lnSpc>
                <a:spcPct val="90000"/>
              </a:lnSpc>
              <a:defRPr/>
            </a:pPr>
            <a:r>
              <a:rPr lang="hu-HU" altLang="hu-HU" sz="2400" kern="0" dirty="0" smtClean="0">
                <a:effectLst/>
                <a:latin typeface="Arial" panose="020B0604020202020204" pitchFamily="34" charset="0"/>
              </a:rPr>
              <a:t>A Büntető Törvénykönyv 423. §. Információs rendszer megsértése: Aki információs rendszerbe az információs rendszer védelmét biztosító technikai intézkedés megsértésével vagy kijátszásával jogosulatlanul belép, vagy </a:t>
            </a:r>
            <a:r>
              <a:rPr lang="hu-HU" altLang="hu-HU" sz="2400" u="sng" kern="0" dirty="0" smtClean="0">
                <a:effectLst/>
                <a:latin typeface="Arial" panose="020B0604020202020204" pitchFamily="34" charset="0"/>
              </a:rPr>
              <a:t>a belépési jogosultsága kereteit túllépve vagy azt megsértve bent marad</a:t>
            </a:r>
            <a:r>
              <a:rPr lang="hu-HU" altLang="hu-HU" sz="2400" kern="0" dirty="0" smtClean="0">
                <a:effectLst/>
                <a:latin typeface="Arial" panose="020B0604020202020204" pitchFamily="34" charset="0"/>
              </a:rPr>
              <a:t>, vétség miatt két évig terjedő szabadságvesztéssel büntetendő.</a:t>
            </a:r>
          </a:p>
          <a:p>
            <a:pPr>
              <a:lnSpc>
                <a:spcPct val="90000"/>
              </a:lnSpc>
              <a:defRPr/>
            </a:pPr>
            <a:endParaRPr lang="hu-HU" altLang="hu-HU" sz="2400" kern="0" dirty="0">
              <a:effectLst/>
              <a:latin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hu-HU" altLang="hu-HU" sz="2400" kern="0" dirty="0" smtClean="0">
                <a:effectLst/>
                <a:latin typeface="Arial" panose="020B0604020202020204" pitchFamily="34" charset="0"/>
              </a:rPr>
              <a:t>*: Btk. 459. § (6) bekezdés c) pontja.</a:t>
            </a:r>
          </a:p>
        </p:txBody>
      </p:sp>
      <p:pic>
        <p:nvPicPr>
          <p:cNvPr id="2" name="Hang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104044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5"/>
          <p:cNvSpPr>
            <a:spLocks noChangeArrowheads="1"/>
          </p:cNvSpPr>
          <p:nvPr/>
        </p:nvSpPr>
        <p:spPr bwMode="auto">
          <a:xfrm>
            <a:off x="0" y="6092825"/>
            <a:ext cx="4140200" cy="765175"/>
          </a:xfrm>
          <a:prstGeom prst="rect">
            <a:avLst/>
          </a:prstGeom>
          <a:gradFill rotWithShape="1">
            <a:gsLst>
              <a:gs pos="0">
                <a:srgbClr val="E67F29"/>
              </a:gs>
              <a:gs pos="100000">
                <a:schemeClr val="bg1"/>
              </a:gs>
            </a:gsLst>
            <a:path path="rect">
              <a:fillToRect t="100000" r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12291" name="Oval 16"/>
          <p:cNvSpPr>
            <a:spLocks noChangeArrowheads="1"/>
          </p:cNvSpPr>
          <p:nvPr/>
        </p:nvSpPr>
        <p:spPr bwMode="auto">
          <a:xfrm rot="218767">
            <a:off x="0" y="5516563"/>
            <a:ext cx="5975350" cy="129698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5" name="Rectangle 38"/>
          <p:cNvSpPr>
            <a:spLocks noGrp="1" noChangeArrowheads="1"/>
          </p:cNvSpPr>
          <p:nvPr>
            <p:ph type="ftr" sz="quarter" idx="10"/>
          </p:nvPr>
        </p:nvSpPr>
        <p:spPr>
          <a:xfrm>
            <a:off x="1042988" y="6092825"/>
            <a:ext cx="7273925" cy="358775"/>
          </a:xfrm>
        </p:spPr>
        <p:txBody>
          <a:bodyPr/>
          <a:lstStyle/>
          <a:p>
            <a:pPr algn="l">
              <a:defRPr/>
            </a:pPr>
            <a:r>
              <a:rPr lang="hu-HU" smtClean="0">
                <a:latin typeface="+mn-lt"/>
              </a:rPr>
              <a:t>SZTE Szent-Györgyi Albert Klinikai Központ és SZTE ÁOK, Újonnan belépő dolgozók tájékoztatása 2020.</a:t>
            </a:r>
            <a:endParaRPr lang="en-US" dirty="0">
              <a:latin typeface="+mn-lt"/>
            </a:endParaRPr>
          </a:p>
        </p:txBody>
      </p:sp>
      <p:sp>
        <p:nvSpPr>
          <p:cNvPr id="12293" name="Rectangle 18"/>
          <p:cNvSpPr>
            <a:spLocks noChangeArrowheads="1"/>
          </p:cNvSpPr>
          <p:nvPr/>
        </p:nvSpPr>
        <p:spPr bwMode="auto">
          <a:xfrm rot="10800000">
            <a:off x="5003800" y="0"/>
            <a:ext cx="4140200" cy="765175"/>
          </a:xfrm>
          <a:prstGeom prst="rect">
            <a:avLst/>
          </a:prstGeom>
          <a:gradFill rotWithShape="1">
            <a:gsLst>
              <a:gs pos="0">
                <a:srgbClr val="184C8C"/>
              </a:gs>
              <a:gs pos="100000">
                <a:schemeClr val="bg1"/>
              </a:gs>
            </a:gsLst>
            <a:path path="rect">
              <a:fillToRect t="100000" r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12294" name="Oval 19"/>
          <p:cNvSpPr>
            <a:spLocks noChangeArrowheads="1"/>
          </p:cNvSpPr>
          <p:nvPr/>
        </p:nvSpPr>
        <p:spPr bwMode="auto">
          <a:xfrm rot="-10581233">
            <a:off x="3168650" y="44450"/>
            <a:ext cx="5975350" cy="129698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12295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277813"/>
            <a:ext cx="8147050" cy="847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hu-HU" altLang="hu-HU" b="1" smtClean="0">
                <a:effectLst/>
              </a:rPr>
              <a:t>A dolgozók képzése</a:t>
            </a:r>
          </a:p>
        </p:txBody>
      </p:sp>
      <p:sp>
        <p:nvSpPr>
          <p:cNvPr id="1229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196975"/>
            <a:ext cx="8229600" cy="49339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hu-HU" altLang="hu-HU" sz="2800" smtClean="0">
                <a:effectLst/>
                <a:latin typeface="Arial" panose="020B0604020202020204" pitchFamily="34" charset="0"/>
              </a:rPr>
              <a:t>A klinikai és az elmélet intézetek adatvédelmi felelőseinek rendszeres központi képzése </a:t>
            </a:r>
          </a:p>
          <a:p>
            <a:pPr>
              <a:lnSpc>
                <a:spcPct val="90000"/>
              </a:lnSpc>
            </a:pPr>
            <a:r>
              <a:rPr lang="hu-HU" altLang="hu-HU" sz="2800" smtClean="0">
                <a:effectLst/>
                <a:latin typeface="Arial" panose="020B0604020202020204" pitchFamily="34" charset="0"/>
              </a:rPr>
              <a:t>Az egységek adatvédelmi felelőseinek feladata a dolgozók képzése, ezért ellátjuk őket olyan anyagokkal, amelyeket tovább adhatnak a náluk dolgozó kollégáknak</a:t>
            </a:r>
          </a:p>
          <a:p>
            <a:pPr>
              <a:lnSpc>
                <a:spcPct val="90000"/>
              </a:lnSpc>
            </a:pPr>
            <a:r>
              <a:rPr lang="hu-HU" altLang="hu-HU" sz="2800" smtClean="0">
                <a:effectLst/>
                <a:latin typeface="Arial" panose="020B0604020202020204" pitchFamily="34" charset="0"/>
              </a:rPr>
              <a:t>Egyéb központilag szervezett adatvédelmi előadások, képzések (önkéntes alapon)</a:t>
            </a:r>
          </a:p>
          <a:p>
            <a:pPr>
              <a:lnSpc>
                <a:spcPct val="90000"/>
              </a:lnSpc>
            </a:pPr>
            <a:r>
              <a:rPr lang="hu-HU" altLang="hu-HU" sz="2800" smtClean="0">
                <a:effectLst/>
                <a:latin typeface="Arial" panose="020B0604020202020204" pitchFamily="34" charset="0"/>
              </a:rPr>
              <a:t>Intraneten: Adatvédelmi alapismeretek c. weboldal</a:t>
            </a:r>
          </a:p>
        </p:txBody>
      </p:sp>
      <p:pic>
        <p:nvPicPr>
          <p:cNvPr id="2" name="Hang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50233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39750" y="2997200"/>
            <a:ext cx="8229600" cy="5762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hu-HU" altLang="hu-HU" sz="2800" b="1" smtClean="0">
                <a:effectLst/>
                <a:latin typeface="Arial" panose="020B0604020202020204" pitchFamily="34" charset="0"/>
              </a:rPr>
              <a:t>Néhány alapfogalom</a:t>
            </a:r>
          </a:p>
        </p:txBody>
      </p:sp>
      <p:sp>
        <p:nvSpPr>
          <p:cNvPr id="13315" name="Rectangle 15"/>
          <p:cNvSpPr>
            <a:spLocks noChangeArrowheads="1"/>
          </p:cNvSpPr>
          <p:nvPr/>
        </p:nvSpPr>
        <p:spPr bwMode="auto">
          <a:xfrm>
            <a:off x="0" y="6092825"/>
            <a:ext cx="4140200" cy="765175"/>
          </a:xfrm>
          <a:prstGeom prst="rect">
            <a:avLst/>
          </a:prstGeom>
          <a:gradFill rotWithShape="1">
            <a:gsLst>
              <a:gs pos="0">
                <a:srgbClr val="E67F29"/>
              </a:gs>
              <a:gs pos="100000">
                <a:schemeClr val="bg1"/>
              </a:gs>
            </a:gsLst>
            <a:path path="rect">
              <a:fillToRect t="100000" r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13316" name="Oval 16"/>
          <p:cNvSpPr>
            <a:spLocks noChangeArrowheads="1"/>
          </p:cNvSpPr>
          <p:nvPr/>
        </p:nvSpPr>
        <p:spPr bwMode="auto">
          <a:xfrm rot="218767">
            <a:off x="0" y="5516563"/>
            <a:ext cx="5975350" cy="129698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4" name="Rectangle 38"/>
          <p:cNvSpPr>
            <a:spLocks noGrp="1" noChangeArrowheads="1"/>
          </p:cNvSpPr>
          <p:nvPr>
            <p:ph type="ftr" sz="quarter" idx="10"/>
          </p:nvPr>
        </p:nvSpPr>
        <p:spPr>
          <a:xfrm>
            <a:off x="1042988" y="6092825"/>
            <a:ext cx="7273925" cy="358775"/>
          </a:xfrm>
        </p:spPr>
        <p:txBody>
          <a:bodyPr/>
          <a:lstStyle/>
          <a:p>
            <a:pPr algn="l">
              <a:defRPr/>
            </a:pPr>
            <a:r>
              <a:rPr lang="hu-HU" smtClean="0">
                <a:latin typeface="+mn-lt"/>
              </a:rPr>
              <a:t>SZTE Szent-Györgyi Albert Klinikai Központ és SZTE ÁOK, Újonnan belépő dolgozók tájékoztatása 2020.</a:t>
            </a:r>
            <a:endParaRPr lang="en-US" dirty="0">
              <a:latin typeface="+mn-lt"/>
            </a:endParaRPr>
          </a:p>
        </p:txBody>
      </p:sp>
      <p:sp>
        <p:nvSpPr>
          <p:cNvPr id="13318" name="Rectangle 18"/>
          <p:cNvSpPr>
            <a:spLocks noChangeArrowheads="1"/>
          </p:cNvSpPr>
          <p:nvPr/>
        </p:nvSpPr>
        <p:spPr bwMode="auto">
          <a:xfrm rot="10800000">
            <a:off x="5003800" y="0"/>
            <a:ext cx="4140200" cy="765175"/>
          </a:xfrm>
          <a:prstGeom prst="rect">
            <a:avLst/>
          </a:prstGeom>
          <a:gradFill rotWithShape="1">
            <a:gsLst>
              <a:gs pos="0">
                <a:srgbClr val="184C8C"/>
              </a:gs>
              <a:gs pos="100000">
                <a:schemeClr val="bg1"/>
              </a:gs>
            </a:gsLst>
            <a:path path="rect">
              <a:fillToRect t="100000" r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13319" name="Oval 19"/>
          <p:cNvSpPr>
            <a:spLocks noChangeArrowheads="1"/>
          </p:cNvSpPr>
          <p:nvPr/>
        </p:nvSpPr>
        <p:spPr bwMode="auto">
          <a:xfrm rot="-10581233">
            <a:off x="3168650" y="44450"/>
            <a:ext cx="5975350" cy="129698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pic>
        <p:nvPicPr>
          <p:cNvPr id="2" name="Hang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8765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5"/>
          <p:cNvSpPr>
            <a:spLocks noChangeArrowheads="1"/>
          </p:cNvSpPr>
          <p:nvPr/>
        </p:nvSpPr>
        <p:spPr bwMode="auto">
          <a:xfrm>
            <a:off x="0" y="6092825"/>
            <a:ext cx="4140200" cy="765175"/>
          </a:xfrm>
          <a:prstGeom prst="rect">
            <a:avLst/>
          </a:prstGeom>
          <a:gradFill rotWithShape="1">
            <a:gsLst>
              <a:gs pos="0">
                <a:srgbClr val="E67F29"/>
              </a:gs>
              <a:gs pos="100000">
                <a:schemeClr val="bg1"/>
              </a:gs>
            </a:gsLst>
            <a:path path="rect">
              <a:fillToRect t="100000" r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14339" name="Oval 16"/>
          <p:cNvSpPr>
            <a:spLocks noChangeArrowheads="1"/>
          </p:cNvSpPr>
          <p:nvPr/>
        </p:nvSpPr>
        <p:spPr bwMode="auto">
          <a:xfrm rot="218767">
            <a:off x="0" y="5516563"/>
            <a:ext cx="5975350" cy="129698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5" name="Rectangle 38"/>
          <p:cNvSpPr>
            <a:spLocks noGrp="1" noChangeArrowheads="1"/>
          </p:cNvSpPr>
          <p:nvPr>
            <p:ph type="ftr" sz="quarter" idx="10"/>
          </p:nvPr>
        </p:nvSpPr>
        <p:spPr>
          <a:xfrm>
            <a:off x="1042988" y="6092825"/>
            <a:ext cx="7273925" cy="358775"/>
          </a:xfrm>
        </p:spPr>
        <p:txBody>
          <a:bodyPr/>
          <a:lstStyle/>
          <a:p>
            <a:pPr algn="l">
              <a:defRPr/>
            </a:pPr>
            <a:r>
              <a:rPr lang="hu-HU" smtClean="0">
                <a:latin typeface="+mn-lt"/>
              </a:rPr>
              <a:t>SZTE Szent-Györgyi Albert Klinikai Központ és SZTE ÁOK, Újonnan belépő dolgozók tájékoztatása 2020.</a:t>
            </a:r>
            <a:endParaRPr lang="en-US" dirty="0">
              <a:latin typeface="+mn-lt"/>
            </a:endParaRPr>
          </a:p>
        </p:txBody>
      </p:sp>
      <p:sp>
        <p:nvSpPr>
          <p:cNvPr id="14341" name="Rectangle 18"/>
          <p:cNvSpPr>
            <a:spLocks noChangeArrowheads="1"/>
          </p:cNvSpPr>
          <p:nvPr/>
        </p:nvSpPr>
        <p:spPr bwMode="auto">
          <a:xfrm rot="10800000">
            <a:off x="5003800" y="0"/>
            <a:ext cx="4140200" cy="765175"/>
          </a:xfrm>
          <a:prstGeom prst="rect">
            <a:avLst/>
          </a:prstGeom>
          <a:gradFill rotWithShape="1">
            <a:gsLst>
              <a:gs pos="0">
                <a:srgbClr val="184C8C"/>
              </a:gs>
              <a:gs pos="100000">
                <a:schemeClr val="bg1"/>
              </a:gs>
            </a:gsLst>
            <a:path path="rect">
              <a:fillToRect t="100000" r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14342" name="Oval 19"/>
          <p:cNvSpPr>
            <a:spLocks noChangeArrowheads="1"/>
          </p:cNvSpPr>
          <p:nvPr/>
        </p:nvSpPr>
        <p:spPr bwMode="auto">
          <a:xfrm rot="-10581233">
            <a:off x="3168650" y="44450"/>
            <a:ext cx="5975350" cy="129698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14343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277813"/>
            <a:ext cx="8147050" cy="847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hu-HU" altLang="hu-HU" b="1" smtClean="0">
                <a:effectLst/>
              </a:rPr>
              <a:t>Legfontosabb jogszabályok</a:t>
            </a:r>
          </a:p>
        </p:txBody>
      </p:sp>
      <p:sp>
        <p:nvSpPr>
          <p:cNvPr id="1434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196975"/>
            <a:ext cx="8229600" cy="48244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hu-HU" altLang="hu-HU" sz="2000" smtClean="0">
                <a:effectLst/>
                <a:latin typeface="Arial" panose="020B0604020202020204" pitchFamily="34" charset="0"/>
              </a:rPr>
              <a:t>Az információs önrendelkezési jogról és az információszabadságról szóló 2011. évi CXII. törvény. A legfontosabb definíciókat, és az érintettek jogait, a jogorvoslati eljárásokat szabályozza.</a:t>
            </a:r>
          </a:p>
          <a:p>
            <a:pPr>
              <a:lnSpc>
                <a:spcPct val="90000"/>
              </a:lnSpc>
            </a:pPr>
            <a:r>
              <a:rPr lang="hu-HU" altLang="hu-HU" sz="2000" smtClean="0">
                <a:effectLst/>
                <a:latin typeface="Arial" panose="020B0604020202020204" pitchFamily="34" charset="0"/>
              </a:rPr>
              <a:t>A természetes személyeknek a személyes adatok kezelése tekintetében történő védelméről és az ilyen adatok szabad áramlásáról, valamint a 95/46/EK rendelet hatályon kívül helyezéséről szóló 2016/679. számú Európai Parlament és a Tanács (EU) rendelete</a:t>
            </a:r>
          </a:p>
          <a:p>
            <a:pPr>
              <a:lnSpc>
                <a:spcPct val="90000"/>
              </a:lnSpc>
            </a:pPr>
            <a:r>
              <a:rPr lang="hu-HU" altLang="hu-HU" sz="2000" smtClean="0">
                <a:effectLst/>
                <a:latin typeface="Arial" panose="020B0604020202020204" pitchFamily="34" charset="0"/>
              </a:rPr>
              <a:t>Az egészségügyi és a hozzájuk tartozó személyes adatok kezeléséről és védelméről szóló 1997. évi XLVII. törvény. Az egészségügyben előforduló adatkezelésekre vonatkozó szabályokat igyekszik összegyűjteni</a:t>
            </a:r>
          </a:p>
          <a:p>
            <a:pPr>
              <a:lnSpc>
                <a:spcPct val="90000"/>
              </a:lnSpc>
            </a:pPr>
            <a:r>
              <a:rPr lang="hu-HU" altLang="hu-HU" sz="2000" smtClean="0">
                <a:effectLst/>
                <a:latin typeface="Arial" panose="020B0604020202020204" pitchFamily="34" charset="0"/>
              </a:rPr>
              <a:t>Az egészségügyről szóló 1997. évi CLIV. törvény. A betegjogokat, a dokumentáció vezetését, egyes speciális ellátási formákra vonatkozó különleges szabályokat tartalmazza.</a:t>
            </a:r>
          </a:p>
          <a:p>
            <a:pPr>
              <a:lnSpc>
                <a:spcPct val="90000"/>
              </a:lnSpc>
            </a:pPr>
            <a:r>
              <a:rPr lang="hu-HU" altLang="hu-HU" sz="2000" smtClean="0">
                <a:solidFill>
                  <a:srgbClr val="00B050"/>
                </a:solidFill>
                <a:effectLst/>
                <a:latin typeface="Arial" panose="020B0604020202020204" pitchFamily="34" charset="0"/>
                <a:hlinkClick r:id="rId4"/>
              </a:rPr>
              <a:t>http://www.njt.hu</a:t>
            </a:r>
            <a:r>
              <a:rPr lang="hu-HU" altLang="hu-HU" sz="2000" smtClean="0">
                <a:solidFill>
                  <a:srgbClr val="00B050"/>
                </a:solidFill>
                <a:effectLst/>
                <a:latin typeface="Arial" panose="020B0604020202020204" pitchFamily="34" charset="0"/>
              </a:rPr>
              <a:t> </a:t>
            </a:r>
          </a:p>
        </p:txBody>
      </p:sp>
      <p:pic>
        <p:nvPicPr>
          <p:cNvPr id="2" name="Hang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344342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Dia számának helye 4"/>
          <p:cNvSpPr txBox="1">
            <a:spLocks noGrp="1"/>
          </p:cNvSpPr>
          <p:nvPr/>
        </p:nvSpPr>
        <p:spPr bwMode="auto">
          <a:xfrm>
            <a:off x="7885113" y="6308725"/>
            <a:ext cx="8366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fld id="{A31AACCE-A75C-4069-B907-58D24777E188}" type="slidenum">
              <a:rPr lang="en-US" altLang="hu-HU" sz="1200"/>
              <a:pPr algn="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10</a:t>
            </a:fld>
            <a:endParaRPr lang="en-US" altLang="hu-HU" sz="1200"/>
          </a:p>
        </p:txBody>
      </p:sp>
      <p:sp>
        <p:nvSpPr>
          <p:cNvPr id="15363" name="Rectangle 15"/>
          <p:cNvSpPr>
            <a:spLocks noChangeArrowheads="1"/>
          </p:cNvSpPr>
          <p:nvPr/>
        </p:nvSpPr>
        <p:spPr bwMode="auto">
          <a:xfrm>
            <a:off x="0" y="6092825"/>
            <a:ext cx="4140200" cy="765175"/>
          </a:xfrm>
          <a:prstGeom prst="rect">
            <a:avLst/>
          </a:prstGeom>
          <a:gradFill rotWithShape="1">
            <a:gsLst>
              <a:gs pos="0">
                <a:srgbClr val="E67F29"/>
              </a:gs>
              <a:gs pos="100000">
                <a:schemeClr val="bg1"/>
              </a:gs>
            </a:gsLst>
            <a:path path="rect">
              <a:fillToRect t="100000" r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15364" name="Oval 16"/>
          <p:cNvSpPr>
            <a:spLocks noChangeArrowheads="1"/>
          </p:cNvSpPr>
          <p:nvPr/>
        </p:nvSpPr>
        <p:spPr bwMode="auto">
          <a:xfrm rot="218767">
            <a:off x="0" y="5516563"/>
            <a:ext cx="5975350" cy="129698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15365" name="Tartalom helye 2"/>
          <p:cNvSpPr>
            <a:spLocks noGrp="1"/>
          </p:cNvSpPr>
          <p:nvPr>
            <p:ph idx="4294967295"/>
          </p:nvPr>
        </p:nvSpPr>
        <p:spPr>
          <a:xfrm>
            <a:off x="395288" y="1570038"/>
            <a:ext cx="8362950" cy="4495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>
              <a:buFont typeface="Wingdings" panose="05000000000000000000" pitchFamily="2" charset="2"/>
              <a:buNone/>
            </a:pPr>
            <a:r>
              <a:rPr lang="hu-HU" altLang="hu-HU" sz="2200" smtClean="0">
                <a:effectLst/>
                <a:latin typeface="Arial" panose="020B0604020202020204" pitchFamily="34" charset="0"/>
              </a:rPr>
              <a:t>Ab. 15/1991. (IV. 13.) Az Alkotmányban … biztosított személyes adatok védelméhez való jognak eszerint </a:t>
            </a:r>
            <a:r>
              <a:rPr lang="hu-HU" altLang="hu-HU" sz="2200" b="1" smtClean="0">
                <a:solidFill>
                  <a:srgbClr val="C61002"/>
                </a:solidFill>
                <a:effectLst/>
                <a:latin typeface="Arial" panose="020B0604020202020204" pitchFamily="34" charset="0"/>
              </a:rPr>
              <a:t>az a tartalma, hogy mindenki maga rendelkezik személyes adatainak feltárásáról és felhasználásáról</a:t>
            </a:r>
            <a:r>
              <a:rPr lang="hu-HU" altLang="hu-HU" sz="2200" smtClean="0">
                <a:effectLst/>
                <a:latin typeface="Arial" panose="020B0604020202020204" pitchFamily="34" charset="0"/>
              </a:rPr>
              <a:t>. Személyes adatot felvenni és felhasználni tehát általában csakis az érintett beleegyezésével szabad; mindenki számára követhetővé és ellenőrizhetővé kell tenni az adatfeldolgozás egész útját, vagyis mindenkinek joga van tudni, ki, hol, mikor, milyen célra használja fel az ő személyes adatát. Kivételesen törvény elrendelheti személyes adat kötelező kiszolgáltatását, és előírhatja a felhasználás módját is.*</a:t>
            </a:r>
          </a:p>
          <a:p>
            <a:pPr marL="0" indent="0">
              <a:buFont typeface="Wingdings" panose="05000000000000000000" pitchFamily="2" charset="2"/>
              <a:buNone/>
            </a:pPr>
            <a:endParaRPr lang="hu-HU" altLang="hu-HU" sz="2200" smtClean="0">
              <a:effectLst/>
              <a:latin typeface="Arial" panose="020B0604020202020204" pitchFamily="34" charset="0"/>
            </a:endParaRPr>
          </a:p>
          <a:p>
            <a:pPr marL="0" indent="0">
              <a:buFont typeface="Wingdings" panose="05000000000000000000" pitchFamily="2" charset="2"/>
              <a:buNone/>
            </a:pPr>
            <a:r>
              <a:rPr lang="hu-HU" altLang="hu-HU" sz="2000" smtClean="0">
                <a:effectLst/>
                <a:latin typeface="Arial" panose="020B0604020202020204" pitchFamily="34" charset="0"/>
              </a:rPr>
              <a:t>*: A magyar jogban 700 jogszabály van, amely kötelező adatkezelést rendel el.</a:t>
            </a:r>
          </a:p>
          <a:p>
            <a:pPr marL="0" indent="0">
              <a:buFont typeface="Wingdings" panose="05000000000000000000" pitchFamily="2" charset="2"/>
              <a:buNone/>
            </a:pPr>
            <a:endParaRPr lang="hu-HU" altLang="hu-HU" sz="2200" smtClean="0">
              <a:effectLst/>
              <a:latin typeface="Arial" panose="020B0604020202020204" pitchFamily="34" charset="0"/>
            </a:endParaRPr>
          </a:p>
        </p:txBody>
      </p:sp>
      <p:sp>
        <p:nvSpPr>
          <p:cNvPr id="15366" name="Rectangle 18"/>
          <p:cNvSpPr>
            <a:spLocks noChangeArrowheads="1"/>
          </p:cNvSpPr>
          <p:nvPr/>
        </p:nvSpPr>
        <p:spPr bwMode="auto">
          <a:xfrm rot="10800000">
            <a:off x="5003800" y="0"/>
            <a:ext cx="4140200" cy="765175"/>
          </a:xfrm>
          <a:prstGeom prst="rect">
            <a:avLst/>
          </a:prstGeom>
          <a:gradFill rotWithShape="1">
            <a:gsLst>
              <a:gs pos="0">
                <a:srgbClr val="184C8C"/>
              </a:gs>
              <a:gs pos="100000">
                <a:schemeClr val="bg1"/>
              </a:gs>
            </a:gsLst>
            <a:path path="rect">
              <a:fillToRect t="100000" r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15367" name="Oval 19"/>
          <p:cNvSpPr>
            <a:spLocks noChangeArrowheads="1"/>
          </p:cNvSpPr>
          <p:nvPr/>
        </p:nvSpPr>
        <p:spPr bwMode="auto">
          <a:xfrm rot="-10581233">
            <a:off x="3168650" y="44450"/>
            <a:ext cx="5975350" cy="129698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15368" name="Cím 1"/>
          <p:cNvSpPr>
            <a:spLocks noGrp="1"/>
          </p:cNvSpPr>
          <p:nvPr>
            <p:ph type="title" idx="4294967295"/>
          </p:nvPr>
        </p:nvSpPr>
        <p:spPr>
          <a:xfrm>
            <a:off x="468313" y="277813"/>
            <a:ext cx="8218487" cy="12795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hu-HU" altLang="hu-HU" sz="4000" b="1" smtClean="0">
                <a:effectLst/>
              </a:rPr>
              <a:t>Mit jelent a személyes</a:t>
            </a:r>
            <a:br>
              <a:rPr lang="hu-HU" altLang="hu-HU" sz="4000" b="1" smtClean="0">
                <a:effectLst/>
              </a:rPr>
            </a:br>
            <a:r>
              <a:rPr lang="hu-HU" altLang="hu-HU" sz="4000" b="1" smtClean="0">
                <a:effectLst/>
              </a:rPr>
              <a:t>adatok védelme?</a:t>
            </a:r>
          </a:p>
        </p:txBody>
      </p:sp>
      <p:sp>
        <p:nvSpPr>
          <p:cNvPr id="6" name="Rectangle 38"/>
          <p:cNvSpPr>
            <a:spLocks noGrp="1" noChangeArrowheads="1"/>
          </p:cNvSpPr>
          <p:nvPr>
            <p:ph type="ftr" sz="quarter" idx="10"/>
          </p:nvPr>
        </p:nvSpPr>
        <p:spPr>
          <a:xfrm>
            <a:off x="1042988" y="6092825"/>
            <a:ext cx="7273925" cy="358775"/>
          </a:xfrm>
        </p:spPr>
        <p:txBody>
          <a:bodyPr/>
          <a:lstStyle/>
          <a:p>
            <a:pPr algn="l">
              <a:defRPr/>
            </a:pPr>
            <a:r>
              <a:rPr lang="hu-HU" smtClean="0">
                <a:latin typeface="+mn-lt"/>
              </a:rPr>
              <a:t>SZTE Szent-Györgyi Albert Klinikai Központ és SZTE ÁOK, Újonnan belépő dolgozók tájékoztatása 2020.</a:t>
            </a:r>
            <a:endParaRPr lang="en-US" dirty="0">
              <a:latin typeface="+mn-lt"/>
            </a:endParaRPr>
          </a:p>
        </p:txBody>
      </p:sp>
      <p:pic>
        <p:nvPicPr>
          <p:cNvPr id="2" name="Hang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112062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Dia számának helye 4"/>
          <p:cNvSpPr txBox="1">
            <a:spLocks noGrp="1"/>
          </p:cNvSpPr>
          <p:nvPr/>
        </p:nvSpPr>
        <p:spPr bwMode="auto">
          <a:xfrm>
            <a:off x="7885113" y="6308725"/>
            <a:ext cx="8366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fld id="{5522733B-B96D-4EDD-B320-F457A32EC8C7}" type="slidenum">
              <a:rPr lang="en-US" altLang="hu-HU" sz="1200"/>
              <a:pPr algn="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11</a:t>
            </a:fld>
            <a:endParaRPr lang="en-US" altLang="hu-HU" sz="1200"/>
          </a:p>
        </p:txBody>
      </p:sp>
      <p:sp>
        <p:nvSpPr>
          <p:cNvPr id="16387" name="Rectangle 15"/>
          <p:cNvSpPr>
            <a:spLocks noChangeArrowheads="1"/>
          </p:cNvSpPr>
          <p:nvPr/>
        </p:nvSpPr>
        <p:spPr bwMode="auto">
          <a:xfrm>
            <a:off x="0" y="6092825"/>
            <a:ext cx="4140200" cy="765175"/>
          </a:xfrm>
          <a:prstGeom prst="rect">
            <a:avLst/>
          </a:prstGeom>
          <a:gradFill rotWithShape="1">
            <a:gsLst>
              <a:gs pos="0">
                <a:srgbClr val="E67F29"/>
              </a:gs>
              <a:gs pos="100000">
                <a:schemeClr val="bg1"/>
              </a:gs>
            </a:gsLst>
            <a:path path="rect">
              <a:fillToRect t="100000" r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16388" name="Oval 16"/>
          <p:cNvSpPr>
            <a:spLocks noChangeArrowheads="1"/>
          </p:cNvSpPr>
          <p:nvPr/>
        </p:nvSpPr>
        <p:spPr bwMode="auto">
          <a:xfrm rot="218767">
            <a:off x="0" y="5516563"/>
            <a:ext cx="5975350" cy="129698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6" name="Rectangle 38"/>
          <p:cNvSpPr>
            <a:spLocks noGrp="1" noChangeArrowheads="1"/>
          </p:cNvSpPr>
          <p:nvPr>
            <p:ph type="ftr" sz="quarter" idx="10"/>
          </p:nvPr>
        </p:nvSpPr>
        <p:spPr>
          <a:xfrm>
            <a:off x="1042988" y="6092825"/>
            <a:ext cx="7273925" cy="358775"/>
          </a:xfrm>
        </p:spPr>
        <p:txBody>
          <a:bodyPr/>
          <a:lstStyle/>
          <a:p>
            <a:pPr algn="l">
              <a:defRPr/>
            </a:pPr>
            <a:r>
              <a:rPr lang="hu-HU" smtClean="0">
                <a:latin typeface="+mn-lt"/>
              </a:rPr>
              <a:t>SZTE Szent-Györgyi Albert Klinikai Központ és SZTE ÁOK, Újonnan belépő dolgozók tájékoztatása 2020.</a:t>
            </a:r>
            <a:endParaRPr lang="en-US" dirty="0">
              <a:latin typeface="+mn-lt"/>
            </a:endParaRPr>
          </a:p>
        </p:txBody>
      </p:sp>
      <p:sp>
        <p:nvSpPr>
          <p:cNvPr id="16390" name="Rectangle 18"/>
          <p:cNvSpPr>
            <a:spLocks noChangeArrowheads="1"/>
          </p:cNvSpPr>
          <p:nvPr/>
        </p:nvSpPr>
        <p:spPr bwMode="auto">
          <a:xfrm rot="10800000">
            <a:off x="5003800" y="0"/>
            <a:ext cx="4140200" cy="765175"/>
          </a:xfrm>
          <a:prstGeom prst="rect">
            <a:avLst/>
          </a:prstGeom>
          <a:gradFill rotWithShape="1">
            <a:gsLst>
              <a:gs pos="0">
                <a:srgbClr val="184C8C"/>
              </a:gs>
              <a:gs pos="100000">
                <a:schemeClr val="bg1"/>
              </a:gs>
            </a:gsLst>
            <a:path path="rect">
              <a:fillToRect t="100000" r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16391" name="Oval 19"/>
          <p:cNvSpPr>
            <a:spLocks noChangeArrowheads="1"/>
          </p:cNvSpPr>
          <p:nvPr/>
        </p:nvSpPr>
        <p:spPr bwMode="auto">
          <a:xfrm rot="-10581233">
            <a:off x="3168650" y="44450"/>
            <a:ext cx="5975350" cy="129698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16392" name="Cím 1"/>
          <p:cNvSpPr>
            <a:spLocks noGrp="1"/>
          </p:cNvSpPr>
          <p:nvPr>
            <p:ph type="title" idx="4294967295"/>
          </p:nvPr>
        </p:nvSpPr>
        <p:spPr>
          <a:xfrm>
            <a:off x="457200" y="277813"/>
            <a:ext cx="8229600" cy="7747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hu-HU" altLang="hu-HU" b="1" smtClean="0">
                <a:effectLst/>
              </a:rPr>
              <a:t>Személyes adat</a:t>
            </a:r>
          </a:p>
        </p:txBody>
      </p:sp>
      <p:sp>
        <p:nvSpPr>
          <p:cNvPr id="12291" name="Tartalom helye 2"/>
          <p:cNvSpPr>
            <a:spLocks noGrp="1"/>
          </p:cNvSpPr>
          <p:nvPr>
            <p:ph idx="4294967295"/>
          </p:nvPr>
        </p:nvSpPr>
        <p:spPr>
          <a:xfrm>
            <a:off x="457200" y="1160463"/>
            <a:ext cx="8229600" cy="5003800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  <a:defRPr/>
            </a:pPr>
            <a:r>
              <a:rPr lang="hu-HU" sz="2400" dirty="0" smtClean="0">
                <a:effectLst/>
                <a:latin typeface="+mj-lt"/>
              </a:rPr>
              <a:t>EU 2016/679. számú Általános Adatvédelmi Rendelet</a:t>
            </a:r>
          </a:p>
          <a:p>
            <a:pPr>
              <a:buFont typeface="Wingdings" panose="05000000000000000000" pitchFamily="2" charset="2"/>
              <a:buNone/>
              <a:defRPr/>
            </a:pPr>
            <a:r>
              <a:rPr lang="hu-HU" sz="2200" b="1" dirty="0">
                <a:effectLst/>
                <a:latin typeface="+mj-lt"/>
              </a:rPr>
              <a:t>4</a:t>
            </a:r>
            <a:r>
              <a:rPr lang="hu-HU" sz="2200" b="1" dirty="0" smtClean="0">
                <a:effectLst/>
                <a:latin typeface="+mj-lt"/>
              </a:rPr>
              <a:t>. cikk</a:t>
            </a:r>
            <a:endParaRPr lang="hu-HU" sz="2200" dirty="0" smtClean="0">
              <a:effectLst/>
              <a:latin typeface="+mj-lt"/>
            </a:endParaRPr>
          </a:p>
          <a:p>
            <a:pPr>
              <a:buFont typeface="Wingdings" panose="05000000000000000000" pitchFamily="2" charset="2"/>
              <a:buNone/>
              <a:defRPr/>
            </a:pPr>
            <a:r>
              <a:rPr lang="hu-HU" sz="2200" i="1" dirty="0" smtClean="0">
                <a:effectLst/>
                <a:latin typeface="+mj-lt"/>
              </a:rPr>
              <a:t>1</a:t>
            </a:r>
            <a:r>
              <a:rPr lang="hu-HU" sz="2200" i="1" dirty="0">
                <a:effectLst/>
                <a:latin typeface="+mj-lt"/>
              </a:rPr>
              <a:t>. „személyes adat”: azonosított vagy azonosítható természetes személyre („érintett”) vonatkozó bármely információ; azonosítható az a természetes személy, aki közvetlen vagy közvetett módon, különösen valamely azonosító, például név, szám, helymeghatározó adat, online azonosító vagy a természetes személy testi, fiziológiai, genetikai, szellemi, gazdasági, kulturális vagy szociális azonosságára vonatkozó egy vagy több tényező alapján azonosítható; érintett</a:t>
            </a:r>
            <a:r>
              <a:rPr lang="hu-HU" sz="2200" i="1" dirty="0" smtClean="0">
                <a:effectLst/>
                <a:latin typeface="+mj-lt"/>
              </a:rPr>
              <a:t>: bármely meghatározott, személyes adat alapján azonosított vagy – közvetlenül vagy közvetve – azonosítható természetes személy;</a:t>
            </a:r>
          </a:p>
        </p:txBody>
      </p:sp>
      <p:pic>
        <p:nvPicPr>
          <p:cNvPr id="2" name="Hang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175878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Dia számának helye 4"/>
          <p:cNvSpPr txBox="1">
            <a:spLocks noGrp="1"/>
          </p:cNvSpPr>
          <p:nvPr/>
        </p:nvSpPr>
        <p:spPr bwMode="auto">
          <a:xfrm>
            <a:off x="7885113" y="6308725"/>
            <a:ext cx="8366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fld id="{53012D24-A337-4009-ADD5-E43C07284A45}" type="slidenum">
              <a:rPr lang="en-US" altLang="hu-HU" sz="1200"/>
              <a:pPr algn="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12</a:t>
            </a:fld>
            <a:endParaRPr lang="en-US" altLang="hu-HU" sz="1200"/>
          </a:p>
        </p:txBody>
      </p:sp>
      <p:sp>
        <p:nvSpPr>
          <p:cNvPr id="17411" name="Rectangle 15"/>
          <p:cNvSpPr>
            <a:spLocks noChangeArrowheads="1"/>
          </p:cNvSpPr>
          <p:nvPr/>
        </p:nvSpPr>
        <p:spPr bwMode="auto">
          <a:xfrm>
            <a:off x="0" y="6092825"/>
            <a:ext cx="4140200" cy="765175"/>
          </a:xfrm>
          <a:prstGeom prst="rect">
            <a:avLst/>
          </a:prstGeom>
          <a:gradFill rotWithShape="1">
            <a:gsLst>
              <a:gs pos="0">
                <a:srgbClr val="E67F29"/>
              </a:gs>
              <a:gs pos="100000">
                <a:schemeClr val="bg1"/>
              </a:gs>
            </a:gsLst>
            <a:path path="rect">
              <a:fillToRect t="100000" r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17412" name="Oval 16"/>
          <p:cNvSpPr>
            <a:spLocks noChangeArrowheads="1"/>
          </p:cNvSpPr>
          <p:nvPr/>
        </p:nvSpPr>
        <p:spPr bwMode="auto">
          <a:xfrm rot="218767">
            <a:off x="0" y="5516563"/>
            <a:ext cx="5975350" cy="129698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6" name="Rectangle 38"/>
          <p:cNvSpPr>
            <a:spLocks noGrp="1" noChangeArrowheads="1"/>
          </p:cNvSpPr>
          <p:nvPr>
            <p:ph type="ftr" sz="quarter" idx="10"/>
          </p:nvPr>
        </p:nvSpPr>
        <p:spPr>
          <a:xfrm>
            <a:off x="1042988" y="6092825"/>
            <a:ext cx="7273925" cy="358775"/>
          </a:xfrm>
        </p:spPr>
        <p:txBody>
          <a:bodyPr/>
          <a:lstStyle/>
          <a:p>
            <a:pPr algn="l">
              <a:defRPr/>
            </a:pPr>
            <a:r>
              <a:rPr lang="hu-HU" smtClean="0">
                <a:latin typeface="+mn-lt"/>
              </a:rPr>
              <a:t>SZTE Szent-Györgyi Albert Klinikai Központ és SZTE ÁOK, Újonnan belépő dolgozók tájékoztatása 2020.</a:t>
            </a:r>
            <a:endParaRPr lang="en-US" dirty="0">
              <a:latin typeface="+mn-lt"/>
            </a:endParaRPr>
          </a:p>
        </p:txBody>
      </p:sp>
      <p:sp>
        <p:nvSpPr>
          <p:cNvPr id="17414" name="Rectangle 18"/>
          <p:cNvSpPr>
            <a:spLocks noChangeArrowheads="1"/>
          </p:cNvSpPr>
          <p:nvPr/>
        </p:nvSpPr>
        <p:spPr bwMode="auto">
          <a:xfrm rot="10800000">
            <a:off x="5003800" y="0"/>
            <a:ext cx="4140200" cy="765175"/>
          </a:xfrm>
          <a:prstGeom prst="rect">
            <a:avLst/>
          </a:prstGeom>
          <a:gradFill rotWithShape="1">
            <a:gsLst>
              <a:gs pos="0">
                <a:srgbClr val="184C8C"/>
              </a:gs>
              <a:gs pos="100000">
                <a:schemeClr val="bg1"/>
              </a:gs>
            </a:gsLst>
            <a:path path="rect">
              <a:fillToRect t="100000" r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17415" name="Oval 19"/>
          <p:cNvSpPr>
            <a:spLocks noChangeArrowheads="1"/>
          </p:cNvSpPr>
          <p:nvPr/>
        </p:nvSpPr>
        <p:spPr bwMode="auto">
          <a:xfrm rot="-10581233">
            <a:off x="3168650" y="44450"/>
            <a:ext cx="5975350" cy="129698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17416" name="Cím 1"/>
          <p:cNvSpPr>
            <a:spLocks noGrp="1"/>
          </p:cNvSpPr>
          <p:nvPr>
            <p:ph type="title" idx="4294967295"/>
          </p:nvPr>
        </p:nvSpPr>
        <p:spPr>
          <a:xfrm>
            <a:off x="457200" y="277813"/>
            <a:ext cx="8229600" cy="7747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hu-HU" altLang="hu-HU" b="1" smtClean="0">
                <a:effectLst/>
              </a:rPr>
              <a:t>Ki az adatkezelő?</a:t>
            </a:r>
          </a:p>
        </p:txBody>
      </p:sp>
      <p:sp>
        <p:nvSpPr>
          <p:cNvPr id="17417" name="Tartalom helye 2"/>
          <p:cNvSpPr>
            <a:spLocks noGrp="1"/>
          </p:cNvSpPr>
          <p:nvPr>
            <p:ph idx="4294967295"/>
          </p:nvPr>
        </p:nvSpPr>
        <p:spPr>
          <a:xfrm>
            <a:off x="457200" y="1042988"/>
            <a:ext cx="8229600" cy="51212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hu-HU" altLang="hu-HU" sz="2400" smtClean="0">
                <a:effectLst/>
              </a:rPr>
              <a:t>EU 2016/679. számú Általános Adatvédelmi Rendelet</a:t>
            </a:r>
          </a:p>
          <a:p>
            <a:pPr>
              <a:buFont typeface="Wingdings" panose="05000000000000000000" pitchFamily="2" charset="2"/>
              <a:buNone/>
            </a:pPr>
            <a:r>
              <a:rPr lang="hu-HU" altLang="hu-HU" sz="2200" b="1" smtClean="0">
                <a:effectLst/>
              </a:rPr>
              <a:t>4. cikk</a:t>
            </a:r>
            <a:endParaRPr lang="hu-HU" altLang="hu-HU" sz="2200" smtClean="0">
              <a:effectLst/>
            </a:endParaRPr>
          </a:p>
          <a:p>
            <a:pPr>
              <a:buFont typeface="Wingdings" panose="05000000000000000000" pitchFamily="2" charset="2"/>
              <a:buNone/>
            </a:pPr>
            <a:r>
              <a:rPr lang="hu-HU" altLang="hu-HU" sz="2200" i="1" smtClean="0">
                <a:effectLst/>
                <a:latin typeface="Arial" panose="020B0604020202020204" pitchFamily="34" charset="0"/>
              </a:rPr>
              <a:t>7. „adatkezelő”: az a természetes vagy jogi személy, közhatalmi szerv, ügynökség vagy bármely egyéb szerv, amely a személyes adatok kezelésének céljait és eszközeit önállóan vagy másokkal együtt meghatározza; ha az adatkezelés céljait és eszközeit az uniós vagy a tagállami jog határozza meg, az adatkezelőt vagy az adatkezelő kijelölésére vonatkozó különös szempontokat az uniós vagy a tagállami jog is meghatározhatja;</a:t>
            </a:r>
          </a:p>
          <a:p>
            <a:pPr>
              <a:buFont typeface="Wingdings" panose="05000000000000000000" pitchFamily="2" charset="2"/>
              <a:buNone/>
            </a:pPr>
            <a:r>
              <a:rPr lang="hu-HU" altLang="hu-HU" sz="2400" smtClean="0">
                <a:effectLst/>
                <a:latin typeface="Arial" panose="020B0604020202020204" pitchFamily="34" charset="0"/>
              </a:rPr>
              <a:t>A klinikai adatok tekintetében: a klinikai központ</a:t>
            </a:r>
          </a:p>
          <a:p>
            <a:pPr>
              <a:buFont typeface="Wingdings" panose="05000000000000000000" pitchFamily="2" charset="2"/>
              <a:buNone/>
            </a:pPr>
            <a:r>
              <a:rPr lang="hu-HU" altLang="hu-HU" sz="2400" smtClean="0">
                <a:effectLst/>
                <a:latin typeface="Arial" panose="020B0604020202020204" pitchFamily="34" charset="0"/>
              </a:rPr>
              <a:t>Kutatási adatok tekintetében: az ÁOK</a:t>
            </a:r>
          </a:p>
          <a:p>
            <a:pPr>
              <a:buFont typeface="Wingdings" panose="05000000000000000000" pitchFamily="2" charset="2"/>
              <a:buNone/>
            </a:pPr>
            <a:r>
              <a:rPr lang="hu-HU" altLang="hu-HU" sz="2400" smtClean="0">
                <a:effectLst/>
                <a:latin typeface="Arial" panose="020B0604020202020204" pitchFamily="34" charset="0"/>
              </a:rPr>
              <a:t>Adatfeldolgozó van: T-Systems</a:t>
            </a:r>
          </a:p>
        </p:txBody>
      </p:sp>
      <p:pic>
        <p:nvPicPr>
          <p:cNvPr id="2" name="Hang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181202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Dia számának helye 4"/>
          <p:cNvSpPr txBox="1">
            <a:spLocks noGrp="1"/>
          </p:cNvSpPr>
          <p:nvPr/>
        </p:nvSpPr>
        <p:spPr bwMode="auto">
          <a:xfrm>
            <a:off x="7885113" y="6308725"/>
            <a:ext cx="8366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fld id="{5659E3B7-0459-4FEA-9E8E-6495ED7025A1}" type="slidenum">
              <a:rPr lang="en-US" altLang="hu-HU" sz="1200"/>
              <a:pPr algn="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13</a:t>
            </a:fld>
            <a:endParaRPr lang="en-US" altLang="hu-HU" sz="1200"/>
          </a:p>
        </p:txBody>
      </p:sp>
      <p:sp>
        <p:nvSpPr>
          <p:cNvPr id="18435" name="Rectangle 15"/>
          <p:cNvSpPr>
            <a:spLocks noChangeArrowheads="1"/>
          </p:cNvSpPr>
          <p:nvPr/>
        </p:nvSpPr>
        <p:spPr bwMode="auto">
          <a:xfrm>
            <a:off x="0" y="6092825"/>
            <a:ext cx="4140200" cy="765175"/>
          </a:xfrm>
          <a:prstGeom prst="rect">
            <a:avLst/>
          </a:prstGeom>
          <a:gradFill rotWithShape="1">
            <a:gsLst>
              <a:gs pos="0">
                <a:srgbClr val="E67F29"/>
              </a:gs>
              <a:gs pos="100000">
                <a:schemeClr val="bg1"/>
              </a:gs>
            </a:gsLst>
            <a:path path="rect">
              <a:fillToRect t="100000" r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18436" name="Oval 16"/>
          <p:cNvSpPr>
            <a:spLocks noChangeArrowheads="1"/>
          </p:cNvSpPr>
          <p:nvPr/>
        </p:nvSpPr>
        <p:spPr bwMode="auto">
          <a:xfrm rot="218767">
            <a:off x="0" y="5516563"/>
            <a:ext cx="5975350" cy="129698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6" name="Rectangle 38"/>
          <p:cNvSpPr>
            <a:spLocks noGrp="1" noChangeArrowheads="1"/>
          </p:cNvSpPr>
          <p:nvPr>
            <p:ph type="ftr" sz="quarter" idx="10"/>
          </p:nvPr>
        </p:nvSpPr>
        <p:spPr>
          <a:xfrm>
            <a:off x="1042988" y="6092825"/>
            <a:ext cx="7273925" cy="358775"/>
          </a:xfrm>
        </p:spPr>
        <p:txBody>
          <a:bodyPr/>
          <a:lstStyle/>
          <a:p>
            <a:pPr algn="l">
              <a:defRPr/>
            </a:pPr>
            <a:r>
              <a:rPr lang="hu-HU" smtClean="0">
                <a:latin typeface="+mn-lt"/>
              </a:rPr>
              <a:t>SZTE Szent-Györgyi Albert Klinikai Központ és SZTE ÁOK, Újonnan belépő dolgozók tájékoztatása 2020.</a:t>
            </a:r>
            <a:endParaRPr lang="en-US" dirty="0">
              <a:latin typeface="+mn-lt"/>
            </a:endParaRPr>
          </a:p>
        </p:txBody>
      </p:sp>
      <p:sp>
        <p:nvSpPr>
          <p:cNvPr id="18438" name="Rectangle 18"/>
          <p:cNvSpPr>
            <a:spLocks noChangeArrowheads="1"/>
          </p:cNvSpPr>
          <p:nvPr/>
        </p:nvSpPr>
        <p:spPr bwMode="auto">
          <a:xfrm rot="10800000">
            <a:off x="5003800" y="0"/>
            <a:ext cx="4140200" cy="765175"/>
          </a:xfrm>
          <a:prstGeom prst="rect">
            <a:avLst/>
          </a:prstGeom>
          <a:gradFill rotWithShape="1">
            <a:gsLst>
              <a:gs pos="0">
                <a:srgbClr val="184C8C"/>
              </a:gs>
              <a:gs pos="100000">
                <a:schemeClr val="bg1"/>
              </a:gs>
            </a:gsLst>
            <a:path path="rect">
              <a:fillToRect t="100000" r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18439" name="Oval 19"/>
          <p:cNvSpPr>
            <a:spLocks noChangeArrowheads="1"/>
          </p:cNvSpPr>
          <p:nvPr/>
        </p:nvSpPr>
        <p:spPr bwMode="auto">
          <a:xfrm rot="-10581233">
            <a:off x="3168650" y="44450"/>
            <a:ext cx="5975350" cy="129698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18440" name="Cím 1"/>
          <p:cNvSpPr>
            <a:spLocks noGrp="1"/>
          </p:cNvSpPr>
          <p:nvPr>
            <p:ph type="title" idx="4294967295"/>
          </p:nvPr>
        </p:nvSpPr>
        <p:spPr>
          <a:xfrm>
            <a:off x="457200" y="277813"/>
            <a:ext cx="8229600" cy="7747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hu-HU" altLang="hu-HU" b="1" smtClean="0">
                <a:effectLst/>
              </a:rPr>
              <a:t>Egészségügyi adat</a:t>
            </a:r>
          </a:p>
        </p:txBody>
      </p:sp>
      <p:sp>
        <p:nvSpPr>
          <p:cNvPr id="18441" name="Tartalom helye 2"/>
          <p:cNvSpPr>
            <a:spLocks noGrp="1"/>
          </p:cNvSpPr>
          <p:nvPr>
            <p:ph idx="4294967295"/>
          </p:nvPr>
        </p:nvSpPr>
        <p:spPr>
          <a:xfrm>
            <a:off x="457200" y="1160463"/>
            <a:ext cx="8229600" cy="49323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hu-HU" altLang="hu-HU" sz="2400" smtClean="0">
                <a:effectLst/>
              </a:rPr>
              <a:t>EU 2016/679. számú Általános Adatvédelmi Rendelet</a:t>
            </a:r>
          </a:p>
          <a:p>
            <a:pPr>
              <a:buFont typeface="Wingdings" panose="05000000000000000000" pitchFamily="2" charset="2"/>
              <a:buNone/>
            </a:pPr>
            <a:r>
              <a:rPr lang="hu-HU" altLang="hu-HU" sz="2200" b="1" smtClean="0">
                <a:effectLst/>
              </a:rPr>
              <a:t>4. cikk </a:t>
            </a:r>
            <a:r>
              <a:rPr lang="hu-HU" altLang="hu-HU" sz="2200" smtClean="0">
                <a:effectLst/>
                <a:latin typeface="Arial" panose="020B0604020202020204" pitchFamily="34" charset="0"/>
              </a:rPr>
              <a:t>[65/2002. (XII. 3.) AB határozat]</a:t>
            </a:r>
          </a:p>
          <a:p>
            <a:pPr>
              <a:buFont typeface="Wingdings" panose="05000000000000000000" pitchFamily="2" charset="2"/>
              <a:buNone/>
            </a:pPr>
            <a:r>
              <a:rPr lang="hu-HU" altLang="hu-HU" sz="2400" i="1" smtClean="0">
                <a:effectLst/>
                <a:latin typeface="Arial" panose="020B0604020202020204" pitchFamily="34" charset="0"/>
              </a:rPr>
              <a:t>15. „egészségügyi adat”: egy természetes személy testi vagy pszichikai egészségi állapotára vonatkozó személyes adat, ideértve a természetes személy számára nyújtott egészségügyi szolgáltatásokra vonatkozó olyan adatot is, amely információt hordoz a természetes személy egészségi állapotáról;</a:t>
            </a:r>
            <a:endParaRPr lang="hu-HU" altLang="hu-HU" smtClean="0">
              <a:effectLst/>
              <a:latin typeface="Arial" panose="020B0604020202020204" pitchFamily="34" charset="0"/>
            </a:endParaRPr>
          </a:p>
        </p:txBody>
      </p:sp>
      <p:pic>
        <p:nvPicPr>
          <p:cNvPr id="2" name="Hang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73689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Dia számának helye 4"/>
          <p:cNvSpPr txBox="1">
            <a:spLocks noGrp="1"/>
          </p:cNvSpPr>
          <p:nvPr/>
        </p:nvSpPr>
        <p:spPr bwMode="auto">
          <a:xfrm>
            <a:off x="7885113" y="6308725"/>
            <a:ext cx="8366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fld id="{8A3174B2-3F3D-4951-B910-823E77B8C0E5}" type="slidenum">
              <a:rPr lang="en-US" altLang="hu-HU" sz="1200"/>
              <a:pPr algn="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14</a:t>
            </a:fld>
            <a:endParaRPr lang="en-US" altLang="hu-HU" sz="1200"/>
          </a:p>
        </p:txBody>
      </p:sp>
      <p:sp>
        <p:nvSpPr>
          <p:cNvPr id="19459" name="Rectangle 15"/>
          <p:cNvSpPr>
            <a:spLocks noChangeArrowheads="1"/>
          </p:cNvSpPr>
          <p:nvPr/>
        </p:nvSpPr>
        <p:spPr bwMode="auto">
          <a:xfrm>
            <a:off x="0" y="6092825"/>
            <a:ext cx="4140200" cy="765175"/>
          </a:xfrm>
          <a:prstGeom prst="rect">
            <a:avLst/>
          </a:prstGeom>
          <a:gradFill rotWithShape="1">
            <a:gsLst>
              <a:gs pos="0">
                <a:srgbClr val="E67F29"/>
              </a:gs>
              <a:gs pos="100000">
                <a:schemeClr val="bg1"/>
              </a:gs>
            </a:gsLst>
            <a:path path="rect">
              <a:fillToRect t="100000" r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19460" name="Oval 16"/>
          <p:cNvSpPr>
            <a:spLocks noChangeArrowheads="1"/>
          </p:cNvSpPr>
          <p:nvPr/>
        </p:nvSpPr>
        <p:spPr bwMode="auto">
          <a:xfrm rot="218767">
            <a:off x="0" y="5516563"/>
            <a:ext cx="5975350" cy="129698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6" name="Rectangle 38"/>
          <p:cNvSpPr>
            <a:spLocks noGrp="1" noChangeArrowheads="1"/>
          </p:cNvSpPr>
          <p:nvPr>
            <p:ph type="ftr" sz="quarter" idx="10"/>
          </p:nvPr>
        </p:nvSpPr>
        <p:spPr>
          <a:xfrm>
            <a:off x="1042988" y="6092825"/>
            <a:ext cx="7273925" cy="358775"/>
          </a:xfrm>
        </p:spPr>
        <p:txBody>
          <a:bodyPr/>
          <a:lstStyle/>
          <a:p>
            <a:pPr algn="l">
              <a:defRPr/>
            </a:pPr>
            <a:r>
              <a:rPr lang="hu-HU" smtClean="0">
                <a:latin typeface="+mn-lt"/>
              </a:rPr>
              <a:t>SZTE Szent-Györgyi Albert Klinikai Központ és SZTE ÁOK, Újonnan belépő dolgozók tájékoztatása 2020.</a:t>
            </a:r>
            <a:endParaRPr lang="en-US" dirty="0">
              <a:latin typeface="+mn-lt"/>
            </a:endParaRPr>
          </a:p>
        </p:txBody>
      </p:sp>
      <p:sp>
        <p:nvSpPr>
          <p:cNvPr id="19462" name="Rectangle 18"/>
          <p:cNvSpPr>
            <a:spLocks noChangeArrowheads="1"/>
          </p:cNvSpPr>
          <p:nvPr/>
        </p:nvSpPr>
        <p:spPr bwMode="auto">
          <a:xfrm rot="10800000">
            <a:off x="5003800" y="0"/>
            <a:ext cx="4140200" cy="765175"/>
          </a:xfrm>
          <a:prstGeom prst="rect">
            <a:avLst/>
          </a:prstGeom>
          <a:gradFill rotWithShape="1">
            <a:gsLst>
              <a:gs pos="0">
                <a:srgbClr val="184C8C"/>
              </a:gs>
              <a:gs pos="100000">
                <a:schemeClr val="bg1"/>
              </a:gs>
            </a:gsLst>
            <a:path path="rect">
              <a:fillToRect t="100000" r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19463" name="Oval 19"/>
          <p:cNvSpPr>
            <a:spLocks noChangeArrowheads="1"/>
          </p:cNvSpPr>
          <p:nvPr/>
        </p:nvSpPr>
        <p:spPr bwMode="auto">
          <a:xfrm rot="-10581233">
            <a:off x="3168650" y="44450"/>
            <a:ext cx="5975350" cy="129698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19464" name="Cím 1"/>
          <p:cNvSpPr>
            <a:spLocks noGrp="1"/>
          </p:cNvSpPr>
          <p:nvPr>
            <p:ph type="title" idx="4294967295"/>
          </p:nvPr>
        </p:nvSpPr>
        <p:spPr>
          <a:xfrm>
            <a:off x="457200" y="277813"/>
            <a:ext cx="8229600" cy="7747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hu-HU" altLang="hu-HU" b="1" smtClean="0">
                <a:effectLst/>
              </a:rPr>
              <a:t>Orvosi titok</a:t>
            </a:r>
          </a:p>
        </p:txBody>
      </p:sp>
      <p:sp>
        <p:nvSpPr>
          <p:cNvPr id="19465" name="Tartalom helye 2"/>
          <p:cNvSpPr>
            <a:spLocks noGrp="1"/>
          </p:cNvSpPr>
          <p:nvPr>
            <p:ph idx="4294967295"/>
          </p:nvPr>
        </p:nvSpPr>
        <p:spPr>
          <a:xfrm>
            <a:off x="457200" y="1196975"/>
            <a:ext cx="8229600" cy="49339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hu-HU" altLang="hu-HU" sz="2400" smtClean="0">
                <a:effectLst/>
                <a:latin typeface="Arial" panose="020B0604020202020204" pitchFamily="34" charset="0"/>
              </a:rPr>
              <a:t>Eüaktv.</a:t>
            </a:r>
          </a:p>
          <a:p>
            <a:pPr>
              <a:buFont typeface="Wingdings" panose="05000000000000000000" pitchFamily="2" charset="2"/>
              <a:buNone/>
            </a:pPr>
            <a:r>
              <a:rPr lang="hu-HU" altLang="hu-HU" sz="2400" b="1" smtClean="0">
                <a:effectLst/>
                <a:latin typeface="Arial" panose="020B0604020202020204" pitchFamily="34" charset="0"/>
              </a:rPr>
              <a:t>3. § </a:t>
            </a:r>
            <a:r>
              <a:rPr lang="hu-HU" altLang="hu-HU" sz="2400" smtClean="0">
                <a:effectLst/>
                <a:latin typeface="Arial" panose="020B0604020202020204" pitchFamily="34" charset="0"/>
              </a:rPr>
              <a:t>d)</a:t>
            </a:r>
          </a:p>
          <a:p>
            <a:pPr>
              <a:buFont typeface="Wingdings" panose="05000000000000000000" pitchFamily="2" charset="2"/>
              <a:buNone/>
            </a:pPr>
            <a:r>
              <a:rPr lang="hu-HU" altLang="hu-HU" sz="2400" i="1" smtClean="0">
                <a:effectLst/>
                <a:latin typeface="Arial" panose="020B0604020202020204" pitchFamily="34" charset="0"/>
              </a:rPr>
              <a:t>orvosi titok:</a:t>
            </a:r>
            <a:r>
              <a:rPr lang="hu-HU" altLang="hu-HU" sz="2400" smtClean="0">
                <a:effectLst/>
                <a:latin typeface="Arial" panose="020B0604020202020204" pitchFamily="34" charset="0"/>
              </a:rPr>
              <a:t> a gyógykezelés során az adatkezelő tudomására jutott egészségügyi és személyazonosító adat, továbbá a szükséges vagy folyamatban lévő, illetve befejezett gyógykezelésre vonatkozó, valamint a gyógykezeléssel kapcsolatban megismert egyéb adat;</a:t>
            </a:r>
          </a:p>
        </p:txBody>
      </p:sp>
      <p:pic>
        <p:nvPicPr>
          <p:cNvPr id="2" name="Hang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53259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Dia számának helye 4"/>
          <p:cNvSpPr txBox="1">
            <a:spLocks noGrp="1"/>
          </p:cNvSpPr>
          <p:nvPr/>
        </p:nvSpPr>
        <p:spPr bwMode="auto">
          <a:xfrm>
            <a:off x="7885113" y="6308725"/>
            <a:ext cx="8366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fld id="{962B1AA6-EFC8-4E7A-BC4B-054677D0CF1C}" type="slidenum">
              <a:rPr lang="en-US" altLang="hu-HU" sz="1200"/>
              <a:pPr algn="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15</a:t>
            </a:fld>
            <a:endParaRPr lang="en-US" altLang="hu-HU" sz="1200"/>
          </a:p>
        </p:txBody>
      </p:sp>
      <p:sp>
        <p:nvSpPr>
          <p:cNvPr id="20483" name="Rectangle 15"/>
          <p:cNvSpPr>
            <a:spLocks noChangeArrowheads="1"/>
          </p:cNvSpPr>
          <p:nvPr/>
        </p:nvSpPr>
        <p:spPr bwMode="auto">
          <a:xfrm>
            <a:off x="0" y="6092825"/>
            <a:ext cx="4140200" cy="765175"/>
          </a:xfrm>
          <a:prstGeom prst="rect">
            <a:avLst/>
          </a:prstGeom>
          <a:gradFill rotWithShape="1">
            <a:gsLst>
              <a:gs pos="0">
                <a:srgbClr val="E67F29"/>
              </a:gs>
              <a:gs pos="100000">
                <a:schemeClr val="bg1"/>
              </a:gs>
            </a:gsLst>
            <a:path path="rect">
              <a:fillToRect t="100000" r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20484" name="Oval 16"/>
          <p:cNvSpPr>
            <a:spLocks noChangeArrowheads="1"/>
          </p:cNvSpPr>
          <p:nvPr/>
        </p:nvSpPr>
        <p:spPr bwMode="auto">
          <a:xfrm rot="218767">
            <a:off x="0" y="5516563"/>
            <a:ext cx="5975350" cy="129698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6" name="Rectangle 38"/>
          <p:cNvSpPr>
            <a:spLocks noGrp="1" noChangeArrowheads="1"/>
          </p:cNvSpPr>
          <p:nvPr>
            <p:ph type="ftr" sz="quarter" idx="10"/>
          </p:nvPr>
        </p:nvSpPr>
        <p:spPr>
          <a:xfrm>
            <a:off x="1042988" y="6092825"/>
            <a:ext cx="7273925" cy="358775"/>
          </a:xfrm>
        </p:spPr>
        <p:txBody>
          <a:bodyPr/>
          <a:lstStyle/>
          <a:p>
            <a:pPr algn="l">
              <a:defRPr/>
            </a:pPr>
            <a:r>
              <a:rPr lang="hu-HU" smtClean="0">
                <a:latin typeface="+mn-lt"/>
              </a:rPr>
              <a:t>SZTE Szent-Györgyi Albert Klinikai Központ és SZTE ÁOK, Újonnan belépő dolgozók tájékoztatása 2020.</a:t>
            </a:r>
            <a:endParaRPr lang="en-US" dirty="0">
              <a:latin typeface="+mn-lt"/>
            </a:endParaRPr>
          </a:p>
        </p:txBody>
      </p:sp>
      <p:sp>
        <p:nvSpPr>
          <p:cNvPr id="20486" name="Rectangle 18"/>
          <p:cNvSpPr>
            <a:spLocks noChangeArrowheads="1"/>
          </p:cNvSpPr>
          <p:nvPr/>
        </p:nvSpPr>
        <p:spPr bwMode="auto">
          <a:xfrm rot="10800000">
            <a:off x="5003800" y="0"/>
            <a:ext cx="4140200" cy="765175"/>
          </a:xfrm>
          <a:prstGeom prst="rect">
            <a:avLst/>
          </a:prstGeom>
          <a:gradFill rotWithShape="1">
            <a:gsLst>
              <a:gs pos="0">
                <a:srgbClr val="184C8C"/>
              </a:gs>
              <a:gs pos="100000">
                <a:schemeClr val="bg1"/>
              </a:gs>
            </a:gsLst>
            <a:path path="rect">
              <a:fillToRect t="100000" r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20487" name="Oval 19"/>
          <p:cNvSpPr>
            <a:spLocks noChangeArrowheads="1"/>
          </p:cNvSpPr>
          <p:nvPr/>
        </p:nvSpPr>
        <p:spPr bwMode="auto">
          <a:xfrm rot="-10581233">
            <a:off x="3168650" y="44450"/>
            <a:ext cx="5975350" cy="129698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20488" name="Cím 1"/>
          <p:cNvSpPr>
            <a:spLocks noGrp="1"/>
          </p:cNvSpPr>
          <p:nvPr>
            <p:ph type="title" idx="4294967295"/>
          </p:nvPr>
        </p:nvSpPr>
        <p:spPr>
          <a:xfrm>
            <a:off x="468313" y="260350"/>
            <a:ext cx="8229600" cy="7747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hu-HU" altLang="hu-HU" b="1" smtClean="0">
                <a:effectLst/>
              </a:rPr>
              <a:t>Orvosi titoktartás</a:t>
            </a:r>
          </a:p>
        </p:txBody>
      </p:sp>
      <p:sp>
        <p:nvSpPr>
          <p:cNvPr id="122883" name="Tartalom helye 2"/>
          <p:cNvSpPr>
            <a:spLocks noGrp="1"/>
          </p:cNvSpPr>
          <p:nvPr>
            <p:ph idx="4294967295"/>
          </p:nvPr>
        </p:nvSpPr>
        <p:spPr>
          <a:xfrm>
            <a:off x="457200" y="1196975"/>
            <a:ext cx="8229600" cy="4895850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  <a:defRPr/>
            </a:pPr>
            <a:r>
              <a:rPr lang="hu-HU" sz="2400" dirty="0" err="1" smtClean="0">
                <a:effectLst/>
                <a:latin typeface="Arial" pitchFamily="34" charset="0"/>
              </a:rPr>
              <a:t>Eüaktv</a:t>
            </a:r>
            <a:r>
              <a:rPr lang="hu-HU" sz="2400" dirty="0" smtClean="0">
                <a:effectLst/>
                <a:latin typeface="Arial" pitchFamily="34" charset="0"/>
              </a:rPr>
              <a:t>.</a:t>
            </a:r>
          </a:p>
          <a:p>
            <a:pPr>
              <a:buFont typeface="Wingdings" panose="05000000000000000000" pitchFamily="2" charset="2"/>
              <a:buNone/>
              <a:defRPr/>
            </a:pPr>
            <a:r>
              <a:rPr lang="hu-HU" sz="2400" b="1" dirty="0" smtClean="0">
                <a:effectLst/>
                <a:latin typeface="Arial" pitchFamily="34" charset="0"/>
              </a:rPr>
              <a:t>7. § (2)</a:t>
            </a:r>
            <a:endParaRPr lang="hu-HU" sz="2400" dirty="0" smtClean="0">
              <a:effectLst/>
              <a:latin typeface="Arial" pitchFamily="34" charset="0"/>
            </a:endParaRPr>
          </a:p>
          <a:p>
            <a:pPr>
              <a:buFont typeface="Wingdings" panose="05000000000000000000" pitchFamily="2" charset="2"/>
              <a:buNone/>
              <a:defRPr/>
            </a:pPr>
            <a:r>
              <a:rPr lang="hu-HU" sz="2400" dirty="0" smtClean="0">
                <a:effectLst/>
                <a:latin typeface="Arial" pitchFamily="34" charset="0"/>
              </a:rPr>
              <a:t>Az adatkezelő mentesül a titoktartási kötelezettség alól, ha</a:t>
            </a:r>
          </a:p>
          <a:p>
            <a:pPr>
              <a:buFont typeface="Wingdings" panose="05000000000000000000" pitchFamily="2" charset="2"/>
              <a:buNone/>
              <a:defRPr/>
            </a:pPr>
            <a:r>
              <a:rPr lang="hu-HU" sz="2400" dirty="0" smtClean="0">
                <a:effectLst/>
                <a:latin typeface="Arial" pitchFamily="34" charset="0"/>
              </a:rPr>
              <a:t>a) az egészségügyi és személyazonosító adat továbbításához az érintett, illetve törvényes képviselője írásban hozzájárult, az abban foglalt korlátozásokon belül, valamint</a:t>
            </a:r>
          </a:p>
          <a:p>
            <a:pPr>
              <a:buFont typeface="Wingdings" panose="05000000000000000000" pitchFamily="2" charset="2"/>
              <a:buNone/>
              <a:defRPr/>
            </a:pPr>
            <a:r>
              <a:rPr lang="hu-HU" sz="2400" dirty="0" smtClean="0">
                <a:effectLst/>
                <a:latin typeface="Arial" pitchFamily="34" charset="0"/>
              </a:rPr>
              <a:t>b) az egészségügyi és személyazonosító adat továbbítása törvény előírásai szerint kötelező [Ab. IV/2689/2012]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hu-HU" sz="2400" dirty="0" smtClean="0">
              <a:effectLst/>
              <a:latin typeface="Arial" pitchFamily="34" charset="0"/>
            </a:endParaRPr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hu-HU" sz="2400" dirty="0" smtClean="0">
                <a:effectLst/>
                <a:latin typeface="Arial" pitchFamily="34" charset="0"/>
              </a:rPr>
              <a:t>Egyébként köteles az orvosi titkot megőrizni, a </a:t>
            </a:r>
            <a:r>
              <a:rPr lang="hu-HU" sz="2400" b="1" dirty="0" smtClean="0">
                <a:solidFill>
                  <a:srgbClr val="FF0000"/>
                </a:solidFill>
                <a:effectLst/>
                <a:latin typeface="Arial" pitchFamily="34" charset="0"/>
              </a:rPr>
              <a:t>páciens halála után is</a:t>
            </a:r>
            <a:r>
              <a:rPr lang="hu-HU" sz="2400" dirty="0" smtClean="0">
                <a:effectLst/>
                <a:latin typeface="Arial" pitchFamily="34" charset="0"/>
              </a:rPr>
              <a:t>!</a:t>
            </a:r>
          </a:p>
        </p:txBody>
      </p:sp>
      <p:pic>
        <p:nvPicPr>
          <p:cNvPr id="2" name="Hang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130794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Dia számának helye 4"/>
          <p:cNvSpPr txBox="1">
            <a:spLocks noGrp="1"/>
          </p:cNvSpPr>
          <p:nvPr/>
        </p:nvSpPr>
        <p:spPr bwMode="auto">
          <a:xfrm>
            <a:off x="7885113" y="6308725"/>
            <a:ext cx="8366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fld id="{CEF9628A-73CE-4C45-A6C3-BC549AFDCE4C}" type="slidenum">
              <a:rPr lang="en-US" altLang="hu-HU" sz="1200"/>
              <a:pPr algn="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16</a:t>
            </a:fld>
            <a:endParaRPr lang="en-US" altLang="hu-HU" sz="1200"/>
          </a:p>
        </p:txBody>
      </p:sp>
      <p:sp>
        <p:nvSpPr>
          <p:cNvPr id="21507" name="Rectangle 15"/>
          <p:cNvSpPr>
            <a:spLocks noChangeArrowheads="1"/>
          </p:cNvSpPr>
          <p:nvPr/>
        </p:nvSpPr>
        <p:spPr bwMode="auto">
          <a:xfrm>
            <a:off x="0" y="6092825"/>
            <a:ext cx="4140200" cy="765175"/>
          </a:xfrm>
          <a:prstGeom prst="rect">
            <a:avLst/>
          </a:prstGeom>
          <a:gradFill rotWithShape="1">
            <a:gsLst>
              <a:gs pos="0">
                <a:srgbClr val="E67F29"/>
              </a:gs>
              <a:gs pos="100000">
                <a:schemeClr val="bg1"/>
              </a:gs>
            </a:gsLst>
            <a:path path="rect">
              <a:fillToRect t="100000" r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21508" name="Oval 16"/>
          <p:cNvSpPr>
            <a:spLocks noChangeArrowheads="1"/>
          </p:cNvSpPr>
          <p:nvPr/>
        </p:nvSpPr>
        <p:spPr bwMode="auto">
          <a:xfrm rot="218767">
            <a:off x="0" y="5516563"/>
            <a:ext cx="5975350" cy="129698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6" name="Rectangle 38"/>
          <p:cNvSpPr>
            <a:spLocks noGrp="1" noChangeArrowheads="1"/>
          </p:cNvSpPr>
          <p:nvPr>
            <p:ph type="ftr" sz="quarter" idx="10"/>
          </p:nvPr>
        </p:nvSpPr>
        <p:spPr>
          <a:xfrm>
            <a:off x="1042988" y="6092825"/>
            <a:ext cx="7273925" cy="358775"/>
          </a:xfrm>
        </p:spPr>
        <p:txBody>
          <a:bodyPr/>
          <a:lstStyle/>
          <a:p>
            <a:pPr algn="l">
              <a:defRPr/>
            </a:pPr>
            <a:r>
              <a:rPr lang="hu-HU" smtClean="0">
                <a:latin typeface="+mn-lt"/>
              </a:rPr>
              <a:t>SZTE Szent-Györgyi Albert Klinikai Központ és SZTE ÁOK, Újonnan belépő dolgozók tájékoztatása 2020.</a:t>
            </a:r>
            <a:endParaRPr lang="en-US" dirty="0">
              <a:latin typeface="+mn-lt"/>
            </a:endParaRPr>
          </a:p>
        </p:txBody>
      </p:sp>
      <p:sp>
        <p:nvSpPr>
          <p:cNvPr id="21510" name="Rectangle 18"/>
          <p:cNvSpPr>
            <a:spLocks noChangeArrowheads="1"/>
          </p:cNvSpPr>
          <p:nvPr/>
        </p:nvSpPr>
        <p:spPr bwMode="auto">
          <a:xfrm rot="10800000">
            <a:off x="5003800" y="0"/>
            <a:ext cx="4140200" cy="765175"/>
          </a:xfrm>
          <a:prstGeom prst="rect">
            <a:avLst/>
          </a:prstGeom>
          <a:gradFill rotWithShape="1">
            <a:gsLst>
              <a:gs pos="0">
                <a:srgbClr val="184C8C"/>
              </a:gs>
              <a:gs pos="100000">
                <a:schemeClr val="bg1"/>
              </a:gs>
            </a:gsLst>
            <a:path path="rect">
              <a:fillToRect t="100000" r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21511" name="Oval 19"/>
          <p:cNvSpPr>
            <a:spLocks noChangeArrowheads="1"/>
          </p:cNvSpPr>
          <p:nvPr/>
        </p:nvSpPr>
        <p:spPr bwMode="auto">
          <a:xfrm rot="-10581233">
            <a:off x="3168650" y="44450"/>
            <a:ext cx="5975350" cy="129698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21512" name="Cím 1"/>
          <p:cNvSpPr>
            <a:spLocks noGrp="1"/>
          </p:cNvSpPr>
          <p:nvPr>
            <p:ph type="title" idx="4294967295"/>
          </p:nvPr>
        </p:nvSpPr>
        <p:spPr>
          <a:xfrm>
            <a:off x="468313" y="260350"/>
            <a:ext cx="8229600" cy="7747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hu-HU" altLang="hu-HU" b="1" smtClean="0">
                <a:effectLst/>
              </a:rPr>
              <a:t>Kezelőorvos</a:t>
            </a:r>
          </a:p>
        </p:txBody>
      </p:sp>
      <p:sp>
        <p:nvSpPr>
          <p:cNvPr id="130051" name="Tartalom helye 2"/>
          <p:cNvSpPr>
            <a:spLocks noGrp="1"/>
          </p:cNvSpPr>
          <p:nvPr>
            <p:ph idx="4294967295"/>
          </p:nvPr>
        </p:nvSpPr>
        <p:spPr>
          <a:xfrm>
            <a:off x="457200" y="1196975"/>
            <a:ext cx="8229600" cy="4895850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  <a:defRPr/>
            </a:pPr>
            <a:r>
              <a:rPr lang="hu-HU" sz="2200" dirty="0" smtClean="0">
                <a:effectLst/>
              </a:rPr>
              <a:t>Az egészségügy</a:t>
            </a:r>
            <a:r>
              <a:rPr lang="hu-HU" sz="2200" dirty="0" smtClean="0">
                <a:effectLst/>
                <a:latin typeface="Arial" charset="0"/>
              </a:rPr>
              <a:t>ről </a:t>
            </a:r>
            <a:r>
              <a:rPr lang="hu-HU" sz="2200" dirty="0" smtClean="0">
                <a:effectLst/>
              </a:rPr>
              <a:t>szóló 1997. évi </a:t>
            </a:r>
            <a:r>
              <a:rPr lang="hu-HU" sz="2200" dirty="0" smtClean="0">
                <a:effectLst/>
                <a:latin typeface="Arial" charset="0"/>
              </a:rPr>
              <a:t>CLIV</a:t>
            </a:r>
            <a:r>
              <a:rPr lang="hu-HU" sz="2200" dirty="0" smtClean="0">
                <a:effectLst/>
              </a:rPr>
              <a:t>. </a:t>
            </a:r>
            <a:r>
              <a:rPr lang="hu-HU" sz="2200" dirty="0" smtClean="0">
                <a:effectLst/>
                <a:latin typeface="Arial" charset="0"/>
              </a:rPr>
              <a:t>t</a:t>
            </a:r>
            <a:r>
              <a:rPr lang="hu-HU" sz="2200" dirty="0" smtClean="0">
                <a:effectLst/>
              </a:rPr>
              <a:t>örvény (később </a:t>
            </a:r>
            <a:r>
              <a:rPr lang="hu-HU" sz="2200" dirty="0" err="1" smtClean="0">
                <a:effectLst/>
              </a:rPr>
              <a:t>Eütv</a:t>
            </a:r>
            <a:r>
              <a:rPr lang="hu-HU" sz="2200" dirty="0" smtClean="0">
                <a:effectLst/>
              </a:rPr>
              <a:t>.)</a:t>
            </a:r>
          </a:p>
          <a:p>
            <a:pPr>
              <a:buFont typeface="Wingdings" panose="05000000000000000000" pitchFamily="2" charset="2"/>
              <a:buNone/>
              <a:defRPr/>
            </a:pPr>
            <a:r>
              <a:rPr lang="hu-HU" sz="2200" b="1" dirty="0" smtClean="0">
                <a:effectLst/>
                <a:latin typeface="Arial" charset="0"/>
              </a:rPr>
              <a:t>3</a:t>
            </a:r>
            <a:r>
              <a:rPr lang="hu-HU" sz="2200" b="1" dirty="0" smtClean="0">
                <a:effectLst/>
              </a:rPr>
              <a:t>. §</a:t>
            </a:r>
            <a:endParaRPr lang="hu-HU" sz="2200" dirty="0" smtClean="0">
              <a:effectLst/>
              <a:latin typeface="Arial" charset="0"/>
            </a:endParaRPr>
          </a:p>
          <a:p>
            <a:pPr>
              <a:buFont typeface="Wingdings" panose="05000000000000000000" pitchFamily="2" charset="2"/>
              <a:buNone/>
              <a:defRPr/>
            </a:pPr>
            <a:r>
              <a:rPr lang="hu-HU" sz="2200" dirty="0" smtClean="0">
                <a:effectLst/>
              </a:rPr>
              <a:t>b) </a:t>
            </a:r>
            <a:r>
              <a:rPr lang="hu-HU" sz="2200" dirty="0" smtClean="0">
                <a:effectLst/>
                <a:latin typeface="Arial" charset="0"/>
              </a:rPr>
              <a:t>kezelőorvos: a beteg adott betegségével, illetve egészségi állapotával kapcsolatos vizsgálati és terápiás tervet meghatározó, továbbá ezek keretében beavatkozásokat végző orvos, illetve orvosok, akik a beteg gyógykezeléséért felelősséggel tartoznak;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hu-HU" sz="2200" dirty="0" smtClean="0">
              <a:effectLst/>
              <a:latin typeface="Arial" charset="0"/>
            </a:endParaRPr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hu-HU" sz="2200" dirty="0" smtClean="0">
                <a:effectLst/>
                <a:latin typeface="Arial" charset="0"/>
              </a:rPr>
              <a:t>Ez a fogalom nagyon fontos, mert a jog a kezelőorvos számára ad lehetőséget az adatokhoz történő hozzáférésre. Egyéb orvosnak nem. Az adatok megnyitásakor automatikus jogviszony-ellenőrzés történik, amely naplózásra kerül </a:t>
            </a:r>
            <a:r>
              <a:rPr lang="hu-HU" sz="2200" dirty="0" smtClean="0">
                <a:effectLst/>
                <a:latin typeface="Arial" charset="0"/>
              </a:rPr>
              <a:t>a NEAK </a:t>
            </a:r>
            <a:r>
              <a:rPr lang="hu-HU" sz="2200" dirty="0" smtClean="0">
                <a:effectLst/>
                <a:latin typeface="Arial" charset="0"/>
              </a:rPr>
              <a:t>rendszerében.</a:t>
            </a:r>
          </a:p>
        </p:txBody>
      </p:sp>
      <p:pic>
        <p:nvPicPr>
          <p:cNvPr id="2" name="Hang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57651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Dia számának helye 4"/>
          <p:cNvSpPr txBox="1">
            <a:spLocks noGrp="1"/>
          </p:cNvSpPr>
          <p:nvPr/>
        </p:nvSpPr>
        <p:spPr bwMode="auto">
          <a:xfrm>
            <a:off x="7885113" y="6308725"/>
            <a:ext cx="8366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fld id="{190DC0B6-25F6-42E5-851F-0D3515816E38}" type="slidenum">
              <a:rPr lang="en-US" altLang="hu-HU" sz="1200"/>
              <a:pPr algn="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17</a:t>
            </a:fld>
            <a:endParaRPr lang="en-US" altLang="hu-HU" sz="1200"/>
          </a:p>
        </p:txBody>
      </p:sp>
      <p:sp>
        <p:nvSpPr>
          <p:cNvPr id="22531" name="Rectangle 15"/>
          <p:cNvSpPr>
            <a:spLocks noChangeArrowheads="1"/>
          </p:cNvSpPr>
          <p:nvPr/>
        </p:nvSpPr>
        <p:spPr bwMode="auto">
          <a:xfrm>
            <a:off x="0" y="6092825"/>
            <a:ext cx="4140200" cy="765175"/>
          </a:xfrm>
          <a:prstGeom prst="rect">
            <a:avLst/>
          </a:prstGeom>
          <a:gradFill rotWithShape="1">
            <a:gsLst>
              <a:gs pos="0">
                <a:srgbClr val="E67F29"/>
              </a:gs>
              <a:gs pos="100000">
                <a:schemeClr val="bg1"/>
              </a:gs>
            </a:gsLst>
            <a:path path="rect">
              <a:fillToRect t="100000" r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22532" name="Oval 16"/>
          <p:cNvSpPr>
            <a:spLocks noChangeArrowheads="1"/>
          </p:cNvSpPr>
          <p:nvPr/>
        </p:nvSpPr>
        <p:spPr bwMode="auto">
          <a:xfrm rot="218767">
            <a:off x="0" y="5516563"/>
            <a:ext cx="5975350" cy="129698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6" name="Rectangle 38"/>
          <p:cNvSpPr>
            <a:spLocks noGrp="1" noChangeArrowheads="1"/>
          </p:cNvSpPr>
          <p:nvPr>
            <p:ph type="ftr" sz="quarter" idx="10"/>
          </p:nvPr>
        </p:nvSpPr>
        <p:spPr>
          <a:xfrm>
            <a:off x="1042988" y="6092825"/>
            <a:ext cx="7273925" cy="358775"/>
          </a:xfrm>
        </p:spPr>
        <p:txBody>
          <a:bodyPr/>
          <a:lstStyle/>
          <a:p>
            <a:pPr algn="l">
              <a:defRPr/>
            </a:pPr>
            <a:r>
              <a:rPr lang="hu-HU" smtClean="0">
                <a:latin typeface="+mn-lt"/>
              </a:rPr>
              <a:t>SZTE Szent-Györgyi Albert Klinikai Központ és SZTE ÁOK, Újonnan belépő dolgozók tájékoztatása 2020.</a:t>
            </a:r>
            <a:endParaRPr lang="en-US" dirty="0">
              <a:latin typeface="+mn-lt"/>
            </a:endParaRPr>
          </a:p>
        </p:txBody>
      </p:sp>
      <p:sp>
        <p:nvSpPr>
          <p:cNvPr id="22534" name="Rectangle 18"/>
          <p:cNvSpPr>
            <a:spLocks noChangeArrowheads="1"/>
          </p:cNvSpPr>
          <p:nvPr/>
        </p:nvSpPr>
        <p:spPr bwMode="auto">
          <a:xfrm rot="10800000">
            <a:off x="5003800" y="0"/>
            <a:ext cx="4140200" cy="765175"/>
          </a:xfrm>
          <a:prstGeom prst="rect">
            <a:avLst/>
          </a:prstGeom>
          <a:gradFill rotWithShape="1">
            <a:gsLst>
              <a:gs pos="0">
                <a:srgbClr val="184C8C"/>
              </a:gs>
              <a:gs pos="100000">
                <a:schemeClr val="bg1"/>
              </a:gs>
            </a:gsLst>
            <a:path path="rect">
              <a:fillToRect t="100000" r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22535" name="Oval 19"/>
          <p:cNvSpPr>
            <a:spLocks noChangeArrowheads="1"/>
          </p:cNvSpPr>
          <p:nvPr/>
        </p:nvSpPr>
        <p:spPr bwMode="auto">
          <a:xfrm rot="-10581233">
            <a:off x="3168650" y="44450"/>
            <a:ext cx="5975350" cy="129698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22536" name="Cím 1"/>
          <p:cNvSpPr>
            <a:spLocks noGrp="1"/>
          </p:cNvSpPr>
          <p:nvPr>
            <p:ph type="title" idx="4294967295"/>
          </p:nvPr>
        </p:nvSpPr>
        <p:spPr>
          <a:xfrm>
            <a:off x="468313" y="260350"/>
            <a:ext cx="8229600" cy="7747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hu-HU" altLang="hu-HU" b="1" smtClean="0">
                <a:effectLst/>
              </a:rPr>
              <a:t>Adattovábbítás, adatigénylés</a:t>
            </a:r>
          </a:p>
        </p:txBody>
      </p:sp>
      <p:sp>
        <p:nvSpPr>
          <p:cNvPr id="22537" name="Tartalom helye 2"/>
          <p:cNvSpPr>
            <a:spLocks noGrp="1"/>
          </p:cNvSpPr>
          <p:nvPr>
            <p:ph idx="4294967295"/>
          </p:nvPr>
        </p:nvSpPr>
        <p:spPr>
          <a:xfrm>
            <a:off x="323850" y="1125538"/>
            <a:ext cx="8374063" cy="49672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hu-HU" altLang="hu-HU" sz="2400" smtClean="0">
                <a:effectLst/>
                <a:latin typeface="Arial" panose="020B0604020202020204" pitchFamily="34" charset="0"/>
              </a:rPr>
              <a:t>A gyógykezelésre jelentkező beteg a személyazonosító adatait köteles megadni, azonban az egyéb (korábbi) ellátásaival kapcsolatos adatainak átadása önkéntes (Eüaktv. 12. § (1)) Kivéve, hatósági orvosi (alkalmassági, üzemorvosi) vizsgálatok.</a:t>
            </a:r>
          </a:p>
          <a:p>
            <a:r>
              <a:rPr lang="hu-HU" altLang="hu-HU" sz="2400" smtClean="0">
                <a:effectLst/>
                <a:latin typeface="Arial" panose="020B0604020202020204" pitchFamily="34" charset="0"/>
              </a:rPr>
              <a:t>Gyógykezelés céljából másik egészségügyi intézményből lehet adatot kérni, vagy oda lehet adatot továbbítani.</a:t>
            </a:r>
          </a:p>
          <a:p>
            <a:r>
              <a:rPr lang="hu-HU" altLang="hu-HU" sz="2400" smtClean="0">
                <a:effectLst/>
                <a:latin typeface="Arial" panose="020B0604020202020204" pitchFamily="34" charset="0"/>
              </a:rPr>
              <a:t>A betegeknek tiltakozási joguk van, az adatküldést megtilthatják.</a:t>
            </a:r>
          </a:p>
          <a:p>
            <a:r>
              <a:rPr lang="hu-HU" altLang="hu-HU" sz="2400" smtClean="0">
                <a:effectLst/>
                <a:latin typeface="Arial" panose="020B0604020202020204" pitchFamily="34" charset="0"/>
              </a:rPr>
              <a:t>Intézmények közötti rendszerekben az egy beteghez tartozó adatok összekapcsolása lehetséges az ellátáshoz szükséges mértékig, de a betegnek itt is vétó joga van.</a:t>
            </a:r>
          </a:p>
        </p:txBody>
      </p:sp>
      <p:pic>
        <p:nvPicPr>
          <p:cNvPr id="2" name="Hang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59831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Dia számának helye 4"/>
          <p:cNvSpPr txBox="1">
            <a:spLocks noGrp="1"/>
          </p:cNvSpPr>
          <p:nvPr/>
        </p:nvSpPr>
        <p:spPr bwMode="auto">
          <a:xfrm>
            <a:off x="7885113" y="6308725"/>
            <a:ext cx="8366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fld id="{E4091305-53C8-4A33-B389-C6BC7D724F61}" type="slidenum">
              <a:rPr lang="en-US" altLang="hu-HU" sz="1200"/>
              <a:pPr algn="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18</a:t>
            </a:fld>
            <a:endParaRPr lang="en-US" altLang="hu-HU" sz="1200"/>
          </a:p>
        </p:txBody>
      </p:sp>
      <p:sp>
        <p:nvSpPr>
          <p:cNvPr id="23555" name="Rectangle 15"/>
          <p:cNvSpPr>
            <a:spLocks noChangeArrowheads="1"/>
          </p:cNvSpPr>
          <p:nvPr/>
        </p:nvSpPr>
        <p:spPr bwMode="auto">
          <a:xfrm>
            <a:off x="0" y="6092825"/>
            <a:ext cx="4140200" cy="765175"/>
          </a:xfrm>
          <a:prstGeom prst="rect">
            <a:avLst/>
          </a:prstGeom>
          <a:gradFill rotWithShape="1">
            <a:gsLst>
              <a:gs pos="0">
                <a:srgbClr val="E67F29"/>
              </a:gs>
              <a:gs pos="100000">
                <a:schemeClr val="bg1"/>
              </a:gs>
            </a:gsLst>
            <a:path path="rect">
              <a:fillToRect t="100000" r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23556" name="Oval 16"/>
          <p:cNvSpPr>
            <a:spLocks noChangeArrowheads="1"/>
          </p:cNvSpPr>
          <p:nvPr/>
        </p:nvSpPr>
        <p:spPr bwMode="auto">
          <a:xfrm rot="218767">
            <a:off x="0" y="5516563"/>
            <a:ext cx="5975350" cy="129698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6" name="Rectangle 38"/>
          <p:cNvSpPr>
            <a:spLocks noGrp="1" noChangeArrowheads="1"/>
          </p:cNvSpPr>
          <p:nvPr>
            <p:ph type="ftr" sz="quarter" idx="10"/>
          </p:nvPr>
        </p:nvSpPr>
        <p:spPr>
          <a:xfrm>
            <a:off x="1042988" y="6092825"/>
            <a:ext cx="7273925" cy="358775"/>
          </a:xfrm>
        </p:spPr>
        <p:txBody>
          <a:bodyPr/>
          <a:lstStyle/>
          <a:p>
            <a:pPr algn="l">
              <a:defRPr/>
            </a:pPr>
            <a:r>
              <a:rPr lang="hu-HU" smtClean="0">
                <a:latin typeface="+mn-lt"/>
              </a:rPr>
              <a:t>SZTE Szent-Györgyi Albert Klinikai Központ és SZTE ÁOK, Újonnan belépő dolgozók tájékoztatása 2020.</a:t>
            </a:r>
            <a:endParaRPr lang="en-US" dirty="0">
              <a:latin typeface="+mn-lt"/>
            </a:endParaRPr>
          </a:p>
        </p:txBody>
      </p:sp>
      <p:sp>
        <p:nvSpPr>
          <p:cNvPr id="23558" name="Rectangle 18"/>
          <p:cNvSpPr>
            <a:spLocks noChangeArrowheads="1"/>
          </p:cNvSpPr>
          <p:nvPr/>
        </p:nvSpPr>
        <p:spPr bwMode="auto">
          <a:xfrm rot="10800000">
            <a:off x="5003800" y="0"/>
            <a:ext cx="4140200" cy="765175"/>
          </a:xfrm>
          <a:prstGeom prst="rect">
            <a:avLst/>
          </a:prstGeom>
          <a:gradFill rotWithShape="1">
            <a:gsLst>
              <a:gs pos="0">
                <a:srgbClr val="184C8C"/>
              </a:gs>
              <a:gs pos="100000">
                <a:schemeClr val="bg1"/>
              </a:gs>
            </a:gsLst>
            <a:path path="rect">
              <a:fillToRect t="100000" r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23559" name="Oval 19"/>
          <p:cNvSpPr>
            <a:spLocks noChangeArrowheads="1"/>
          </p:cNvSpPr>
          <p:nvPr/>
        </p:nvSpPr>
        <p:spPr bwMode="auto">
          <a:xfrm rot="-10581233">
            <a:off x="3168650" y="44450"/>
            <a:ext cx="5975350" cy="129698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23560" name="Cím 1"/>
          <p:cNvSpPr>
            <a:spLocks noGrp="1"/>
          </p:cNvSpPr>
          <p:nvPr>
            <p:ph type="title" idx="4294967295"/>
          </p:nvPr>
        </p:nvSpPr>
        <p:spPr>
          <a:xfrm>
            <a:off x="468313" y="260350"/>
            <a:ext cx="8229600" cy="7747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hu-HU" altLang="hu-HU" sz="4000" b="1" dirty="0" smtClean="0">
                <a:effectLst/>
              </a:rPr>
              <a:t>Adatok lekérdezése az </a:t>
            </a:r>
            <a:r>
              <a:rPr lang="hu-HU" altLang="hu-HU" sz="4000" b="1" dirty="0" err="1" smtClean="0">
                <a:effectLst/>
              </a:rPr>
              <a:t>NEAK</a:t>
            </a:r>
            <a:r>
              <a:rPr lang="hu-HU" altLang="hu-HU" sz="4000" b="1" dirty="0" err="1" smtClean="0">
                <a:effectLst/>
              </a:rPr>
              <a:t>-tól</a:t>
            </a:r>
            <a:endParaRPr lang="hu-HU" altLang="hu-HU" sz="4000" b="1" dirty="0" smtClean="0">
              <a:effectLst/>
            </a:endParaRPr>
          </a:p>
        </p:txBody>
      </p:sp>
      <p:sp>
        <p:nvSpPr>
          <p:cNvPr id="23561" name="Tartalom helye 2"/>
          <p:cNvSpPr>
            <a:spLocks noGrp="1"/>
          </p:cNvSpPr>
          <p:nvPr>
            <p:ph idx="4294967295"/>
          </p:nvPr>
        </p:nvSpPr>
        <p:spPr>
          <a:xfrm>
            <a:off x="323850" y="1125538"/>
            <a:ext cx="8374063" cy="49672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hu-HU" altLang="hu-HU" sz="2400" dirty="0" smtClean="0">
                <a:effectLst/>
                <a:latin typeface="Arial" panose="020B0604020202020204" pitchFamily="34" charset="0"/>
              </a:rPr>
              <a:t>Az érintett … kezelését végző orvos a 4. § (1) bekezdése szerinti cél érdekében [gyógykezelés] – ha az érintett ezt írásban nem tiltotta meg – jogosult az érintett által a kötelező egészségbiztosítás terhére igénybevett egészségügyi ellátás adatairól tudomást szerezni úgy, hogy az adatokat az egészségbiztosítási szerv elektronikus lekérdezés formájában biztosítja számára. </a:t>
            </a:r>
            <a:r>
              <a:rPr lang="hu-HU" altLang="hu-HU" sz="2400" b="1" dirty="0" smtClean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Az érintettet a kezelést végző orvos írásban vagy szóban tájékoztatja a tiltakozás lehetőségéről.</a:t>
            </a:r>
            <a:r>
              <a:rPr lang="hu-HU" altLang="hu-HU" sz="2400" dirty="0" smtClean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 </a:t>
            </a:r>
          </a:p>
        </p:txBody>
      </p:sp>
      <p:pic>
        <p:nvPicPr>
          <p:cNvPr id="2" name="Hang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122875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Dia számának helye 4"/>
          <p:cNvSpPr txBox="1">
            <a:spLocks noGrp="1"/>
          </p:cNvSpPr>
          <p:nvPr/>
        </p:nvSpPr>
        <p:spPr bwMode="auto">
          <a:xfrm>
            <a:off x="7885113" y="6308725"/>
            <a:ext cx="8366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fld id="{05DBF0C6-A0C6-4A49-94CA-CDDAD1432F63}" type="slidenum">
              <a:rPr lang="en-US" altLang="hu-HU" sz="1200"/>
              <a:pPr algn="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19</a:t>
            </a:fld>
            <a:endParaRPr lang="en-US" altLang="hu-HU" sz="1200"/>
          </a:p>
        </p:txBody>
      </p:sp>
      <p:sp>
        <p:nvSpPr>
          <p:cNvPr id="24579" name="Rectangle 15"/>
          <p:cNvSpPr>
            <a:spLocks noChangeArrowheads="1"/>
          </p:cNvSpPr>
          <p:nvPr/>
        </p:nvSpPr>
        <p:spPr bwMode="auto">
          <a:xfrm>
            <a:off x="0" y="6092825"/>
            <a:ext cx="4140200" cy="765175"/>
          </a:xfrm>
          <a:prstGeom prst="rect">
            <a:avLst/>
          </a:prstGeom>
          <a:gradFill rotWithShape="1">
            <a:gsLst>
              <a:gs pos="0">
                <a:srgbClr val="E67F29"/>
              </a:gs>
              <a:gs pos="100000">
                <a:schemeClr val="bg1"/>
              </a:gs>
            </a:gsLst>
            <a:path path="rect">
              <a:fillToRect t="100000" r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24580" name="Oval 16"/>
          <p:cNvSpPr>
            <a:spLocks noChangeArrowheads="1"/>
          </p:cNvSpPr>
          <p:nvPr/>
        </p:nvSpPr>
        <p:spPr bwMode="auto">
          <a:xfrm rot="218767">
            <a:off x="0" y="5516563"/>
            <a:ext cx="5975350" cy="129698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6" name="Rectangle 38"/>
          <p:cNvSpPr>
            <a:spLocks noGrp="1" noChangeArrowheads="1"/>
          </p:cNvSpPr>
          <p:nvPr>
            <p:ph type="ftr" sz="quarter" idx="10"/>
          </p:nvPr>
        </p:nvSpPr>
        <p:spPr>
          <a:xfrm>
            <a:off x="1042988" y="6092825"/>
            <a:ext cx="7273925" cy="358775"/>
          </a:xfrm>
        </p:spPr>
        <p:txBody>
          <a:bodyPr/>
          <a:lstStyle/>
          <a:p>
            <a:pPr algn="l">
              <a:defRPr/>
            </a:pPr>
            <a:r>
              <a:rPr lang="hu-HU" smtClean="0">
                <a:latin typeface="+mn-lt"/>
              </a:rPr>
              <a:t>SZTE Szent-Györgyi Albert Klinikai Központ és SZTE ÁOK, Újonnan belépő dolgozók tájékoztatása 2020.</a:t>
            </a:r>
            <a:endParaRPr lang="en-US" dirty="0">
              <a:latin typeface="+mn-lt"/>
            </a:endParaRPr>
          </a:p>
        </p:txBody>
      </p:sp>
      <p:sp>
        <p:nvSpPr>
          <p:cNvPr id="24582" name="Rectangle 18"/>
          <p:cNvSpPr>
            <a:spLocks noChangeArrowheads="1"/>
          </p:cNvSpPr>
          <p:nvPr/>
        </p:nvSpPr>
        <p:spPr bwMode="auto">
          <a:xfrm rot="10800000">
            <a:off x="5003800" y="0"/>
            <a:ext cx="4140200" cy="765175"/>
          </a:xfrm>
          <a:prstGeom prst="rect">
            <a:avLst/>
          </a:prstGeom>
          <a:gradFill rotWithShape="1">
            <a:gsLst>
              <a:gs pos="0">
                <a:srgbClr val="184C8C"/>
              </a:gs>
              <a:gs pos="100000">
                <a:schemeClr val="bg1"/>
              </a:gs>
            </a:gsLst>
            <a:path path="rect">
              <a:fillToRect t="100000" r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24583" name="Oval 19"/>
          <p:cNvSpPr>
            <a:spLocks noChangeArrowheads="1"/>
          </p:cNvSpPr>
          <p:nvPr/>
        </p:nvSpPr>
        <p:spPr bwMode="auto">
          <a:xfrm rot="-10581233">
            <a:off x="3168650" y="44450"/>
            <a:ext cx="5975350" cy="129698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24584" name="Cím 1"/>
          <p:cNvSpPr>
            <a:spLocks noGrp="1"/>
          </p:cNvSpPr>
          <p:nvPr>
            <p:ph type="title" idx="4294967295"/>
          </p:nvPr>
        </p:nvSpPr>
        <p:spPr>
          <a:xfrm>
            <a:off x="107950" y="260350"/>
            <a:ext cx="8856663" cy="7747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hu-HU" altLang="hu-HU" sz="4000" b="1" smtClean="0">
                <a:effectLst/>
              </a:rPr>
              <a:t>Adatok továbbítása a háziorvosnak</a:t>
            </a:r>
          </a:p>
        </p:txBody>
      </p:sp>
      <p:sp>
        <p:nvSpPr>
          <p:cNvPr id="24585" name="Tartalom helye 2"/>
          <p:cNvSpPr>
            <a:spLocks noGrp="1"/>
          </p:cNvSpPr>
          <p:nvPr>
            <p:ph idx="4294967295"/>
          </p:nvPr>
        </p:nvSpPr>
        <p:spPr>
          <a:xfrm>
            <a:off x="323850" y="1125538"/>
            <a:ext cx="8374063" cy="49672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hu-HU" altLang="hu-HU" sz="2400" smtClean="0">
                <a:effectLst/>
                <a:latin typeface="Arial" panose="020B0604020202020204" pitchFamily="34" charset="0"/>
              </a:rPr>
              <a:t>A kezelést végző orvos az általa megállapított, az érintettre vonatkozó egészségügyi adatokról az érintettet közvetlenül tájékoztatja, és – amennyiben az érintett ezt kifejezetten nem tiltotta meg – azokat továbbítja az érintett választott háziorvosának. (Eüaktv. 11. § (1) bekezdés)</a:t>
            </a:r>
          </a:p>
          <a:p>
            <a:endParaRPr lang="hu-HU" altLang="hu-HU" sz="2400" smtClean="0">
              <a:solidFill>
                <a:srgbClr val="FF0000"/>
              </a:solidFill>
              <a:effectLst/>
              <a:latin typeface="Arial" panose="020B0604020202020204" pitchFamily="34" charset="0"/>
            </a:endParaRPr>
          </a:p>
          <a:p>
            <a:r>
              <a:rPr lang="hu-HU" altLang="hu-HU" sz="2400" smtClean="0">
                <a:effectLst/>
                <a:latin typeface="Arial" panose="020B0604020202020204" pitchFamily="34" charset="0"/>
              </a:rPr>
              <a:t>A Klinikai Központ lehetővé teszi, hogy a háziorvosok elérjék a betegeik adatát az eMedSolution-ön keresztül</a:t>
            </a:r>
          </a:p>
          <a:p>
            <a:r>
              <a:rPr lang="hu-HU" altLang="hu-HU" sz="2400" smtClean="0">
                <a:effectLst/>
                <a:latin typeface="Arial" panose="020B0604020202020204" pitchFamily="34" charset="0"/>
              </a:rPr>
              <a:t>A hozzáférés feltétele egy írásbeli hozzájáruló nyilatkozat kitöltése a háziorvosnál, illetve lehetőség van tiltakozni az adattovábbítás ellen a Klinikai Központnál.</a:t>
            </a:r>
          </a:p>
        </p:txBody>
      </p:sp>
      <p:pic>
        <p:nvPicPr>
          <p:cNvPr id="3" name="Hang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81982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5"/>
          <p:cNvSpPr>
            <a:spLocks noChangeArrowheads="1"/>
          </p:cNvSpPr>
          <p:nvPr/>
        </p:nvSpPr>
        <p:spPr bwMode="auto">
          <a:xfrm>
            <a:off x="0" y="6092825"/>
            <a:ext cx="4140200" cy="765175"/>
          </a:xfrm>
          <a:prstGeom prst="rect">
            <a:avLst/>
          </a:prstGeom>
          <a:gradFill rotWithShape="1">
            <a:gsLst>
              <a:gs pos="0">
                <a:srgbClr val="E67F29"/>
              </a:gs>
              <a:gs pos="100000">
                <a:schemeClr val="bg1"/>
              </a:gs>
            </a:gsLst>
            <a:path path="rect">
              <a:fillToRect t="100000" r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25603" name="Oval 16"/>
          <p:cNvSpPr>
            <a:spLocks noChangeArrowheads="1"/>
          </p:cNvSpPr>
          <p:nvPr/>
        </p:nvSpPr>
        <p:spPr bwMode="auto">
          <a:xfrm rot="218767">
            <a:off x="0" y="5516563"/>
            <a:ext cx="5975350" cy="129698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5" name="Rectangle 38"/>
          <p:cNvSpPr>
            <a:spLocks noGrp="1" noChangeArrowheads="1"/>
          </p:cNvSpPr>
          <p:nvPr>
            <p:ph type="ftr" sz="quarter" idx="10"/>
          </p:nvPr>
        </p:nvSpPr>
        <p:spPr>
          <a:xfrm>
            <a:off x="1042988" y="6092825"/>
            <a:ext cx="7273925" cy="358775"/>
          </a:xfrm>
        </p:spPr>
        <p:txBody>
          <a:bodyPr/>
          <a:lstStyle/>
          <a:p>
            <a:pPr algn="l">
              <a:defRPr/>
            </a:pPr>
            <a:r>
              <a:rPr lang="hu-HU" dirty="0" smtClean="0">
                <a:latin typeface="+mn-lt"/>
              </a:rPr>
              <a:t>SZTE Szent-Györgyi Albert Klinikai Központ és SZTE ÁOK, Újonnan belépő dolgozók tájékoztatása 2020.</a:t>
            </a:r>
            <a:endParaRPr lang="en-US" dirty="0">
              <a:latin typeface="+mn-lt"/>
            </a:endParaRPr>
          </a:p>
        </p:txBody>
      </p:sp>
      <p:sp>
        <p:nvSpPr>
          <p:cNvPr id="25605" name="Rectangle 18"/>
          <p:cNvSpPr>
            <a:spLocks noChangeArrowheads="1"/>
          </p:cNvSpPr>
          <p:nvPr/>
        </p:nvSpPr>
        <p:spPr bwMode="auto">
          <a:xfrm rot="10800000">
            <a:off x="5003800" y="0"/>
            <a:ext cx="4140200" cy="765175"/>
          </a:xfrm>
          <a:prstGeom prst="rect">
            <a:avLst/>
          </a:prstGeom>
          <a:gradFill rotWithShape="1">
            <a:gsLst>
              <a:gs pos="0">
                <a:srgbClr val="184C8C"/>
              </a:gs>
              <a:gs pos="100000">
                <a:schemeClr val="bg1"/>
              </a:gs>
            </a:gsLst>
            <a:path path="rect">
              <a:fillToRect t="100000" r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25606" name="Oval 19"/>
          <p:cNvSpPr>
            <a:spLocks noChangeArrowheads="1"/>
          </p:cNvSpPr>
          <p:nvPr/>
        </p:nvSpPr>
        <p:spPr bwMode="auto">
          <a:xfrm rot="-10581233">
            <a:off x="3168650" y="44450"/>
            <a:ext cx="5975350" cy="129698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2560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277813"/>
            <a:ext cx="8147050" cy="847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hu-HU" altLang="hu-HU" b="1" smtClean="0">
                <a:effectLst/>
              </a:rPr>
              <a:t>Különböző adatkezelési célok</a:t>
            </a:r>
          </a:p>
        </p:txBody>
      </p:sp>
      <p:sp>
        <p:nvSpPr>
          <p:cNvPr id="2560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052513"/>
            <a:ext cx="8229600" cy="49688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hu-HU" altLang="hu-HU" sz="2400" dirty="0" smtClean="0">
                <a:effectLst/>
                <a:latin typeface="Arial" panose="020B0604020202020204" pitchFamily="34" charset="0"/>
              </a:rPr>
              <a:t>Gyógyítás: a betegek állapotának követése, egészségük javítása – normál </a:t>
            </a:r>
            <a:r>
              <a:rPr lang="hu-HU" altLang="hu-HU" sz="2400" dirty="0" err="1" smtClean="0">
                <a:effectLst/>
                <a:latin typeface="Arial" panose="020B0604020202020204" pitchFamily="34" charset="0"/>
              </a:rPr>
              <a:t>eMedSol</a:t>
            </a:r>
            <a:r>
              <a:rPr lang="hu-HU" altLang="hu-HU" sz="2400" dirty="0" smtClean="0">
                <a:effectLst/>
                <a:latin typeface="Arial" panose="020B0604020202020204" pitchFamily="34" charset="0"/>
              </a:rPr>
              <a:t> jelszóval</a:t>
            </a:r>
          </a:p>
          <a:p>
            <a:r>
              <a:rPr lang="hu-HU" altLang="hu-HU" sz="2400" dirty="0" smtClean="0">
                <a:effectLst/>
                <a:latin typeface="Arial" panose="020B0604020202020204" pitchFamily="34" charset="0"/>
              </a:rPr>
              <a:t>Kutatás: Az Adatvédelmi Eljárási Rend szerinti igénylőlappal kérhető kutatási hozzáférés (ilyenkor nincs jogviszony ellenőrzés, azonban a rekordokból törlésre kerülnek a személyes azonosító adatok). A kutatások szinte minden esetben </a:t>
            </a:r>
            <a:r>
              <a:rPr lang="hu-HU" altLang="hu-HU" sz="2400" b="1" dirty="0" smtClean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szakmai-etikai engedély birtokában végezhetők</a:t>
            </a:r>
            <a:r>
              <a:rPr lang="hu-HU" altLang="hu-HU" sz="2400" dirty="0" smtClean="0">
                <a:effectLst/>
                <a:latin typeface="Arial" panose="020B0604020202020204" pitchFamily="34" charset="0"/>
              </a:rPr>
              <a:t>. Ezt kéri a belső adatvédelmi felelős.</a:t>
            </a:r>
          </a:p>
          <a:p>
            <a:r>
              <a:rPr lang="hu-HU" altLang="hu-HU" sz="2400" dirty="0" smtClean="0">
                <a:effectLst/>
                <a:latin typeface="Arial" panose="020B0604020202020204" pitchFamily="34" charset="0"/>
              </a:rPr>
              <a:t>Statisztikai: </a:t>
            </a:r>
            <a:r>
              <a:rPr lang="hu-HU" altLang="hu-HU" sz="2400" dirty="0" err="1" smtClean="0">
                <a:effectLst/>
                <a:latin typeface="Arial" panose="020B0604020202020204" pitchFamily="34" charset="0"/>
              </a:rPr>
              <a:t>Aggregált</a:t>
            </a:r>
            <a:r>
              <a:rPr lang="hu-HU" altLang="hu-HU" sz="2400" dirty="0" smtClean="0">
                <a:effectLst/>
                <a:latin typeface="Arial" panose="020B0604020202020204" pitchFamily="34" charset="0"/>
              </a:rPr>
              <a:t>, összesített statisztikai kimutatások, elemzések végzése. Ehhez is kapható hozzáférési jogosultság. Etikai engedély nem szükséges.</a:t>
            </a:r>
          </a:p>
        </p:txBody>
      </p:sp>
      <p:sp>
        <p:nvSpPr>
          <p:cNvPr id="10" name="Dia számának helye 4"/>
          <p:cNvSpPr txBox="1">
            <a:spLocks noGrp="1"/>
          </p:cNvSpPr>
          <p:nvPr/>
        </p:nvSpPr>
        <p:spPr bwMode="auto">
          <a:xfrm>
            <a:off x="7885113" y="6308725"/>
            <a:ext cx="8366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hu-HU" altLang="hu-HU" sz="1200" dirty="0" smtClean="0"/>
              <a:t>20</a:t>
            </a:r>
            <a:endParaRPr lang="en-US" altLang="hu-HU" sz="1200" dirty="0"/>
          </a:p>
        </p:txBody>
      </p:sp>
      <p:pic>
        <p:nvPicPr>
          <p:cNvPr id="4" name="Hang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79887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Dia számának helye 4"/>
          <p:cNvSpPr txBox="1">
            <a:spLocks noGrp="1"/>
          </p:cNvSpPr>
          <p:nvPr/>
        </p:nvSpPr>
        <p:spPr bwMode="auto">
          <a:xfrm>
            <a:off x="7885113" y="6308725"/>
            <a:ext cx="8366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fld id="{51D77A33-7B2E-429F-8B7F-3B6AB61D0F63}" type="slidenum">
              <a:rPr lang="en-US" altLang="hu-HU" sz="1200"/>
              <a:pPr algn="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21</a:t>
            </a:fld>
            <a:endParaRPr lang="en-US" altLang="hu-HU" sz="1200"/>
          </a:p>
        </p:txBody>
      </p:sp>
      <p:sp>
        <p:nvSpPr>
          <p:cNvPr id="26627" name="Rectangle 15"/>
          <p:cNvSpPr>
            <a:spLocks noChangeArrowheads="1"/>
          </p:cNvSpPr>
          <p:nvPr/>
        </p:nvSpPr>
        <p:spPr bwMode="auto">
          <a:xfrm>
            <a:off x="0" y="6092825"/>
            <a:ext cx="4140200" cy="765175"/>
          </a:xfrm>
          <a:prstGeom prst="rect">
            <a:avLst/>
          </a:prstGeom>
          <a:gradFill rotWithShape="1">
            <a:gsLst>
              <a:gs pos="0">
                <a:srgbClr val="E67F29"/>
              </a:gs>
              <a:gs pos="100000">
                <a:schemeClr val="bg1"/>
              </a:gs>
            </a:gsLst>
            <a:path path="rect">
              <a:fillToRect t="100000" r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26628" name="Oval 16"/>
          <p:cNvSpPr>
            <a:spLocks noChangeArrowheads="1"/>
          </p:cNvSpPr>
          <p:nvPr/>
        </p:nvSpPr>
        <p:spPr bwMode="auto">
          <a:xfrm rot="218767">
            <a:off x="0" y="5516563"/>
            <a:ext cx="5975350" cy="129698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26629" name="Rectangle 18"/>
          <p:cNvSpPr>
            <a:spLocks noChangeArrowheads="1"/>
          </p:cNvSpPr>
          <p:nvPr/>
        </p:nvSpPr>
        <p:spPr bwMode="auto">
          <a:xfrm rot="10800000">
            <a:off x="5003800" y="0"/>
            <a:ext cx="4140200" cy="765175"/>
          </a:xfrm>
          <a:prstGeom prst="rect">
            <a:avLst/>
          </a:prstGeom>
          <a:gradFill rotWithShape="1">
            <a:gsLst>
              <a:gs pos="0">
                <a:srgbClr val="184C8C"/>
              </a:gs>
              <a:gs pos="100000">
                <a:schemeClr val="bg1"/>
              </a:gs>
            </a:gsLst>
            <a:path path="rect">
              <a:fillToRect t="100000" r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26630" name="Oval 19"/>
          <p:cNvSpPr>
            <a:spLocks noChangeArrowheads="1"/>
          </p:cNvSpPr>
          <p:nvPr/>
        </p:nvSpPr>
        <p:spPr bwMode="auto">
          <a:xfrm rot="-10581233">
            <a:off x="3168650" y="44450"/>
            <a:ext cx="5975350" cy="129698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26631" name="Cím 1"/>
          <p:cNvSpPr>
            <a:spLocks noGrp="1"/>
          </p:cNvSpPr>
          <p:nvPr>
            <p:ph type="title" idx="4294967295"/>
          </p:nvPr>
        </p:nvSpPr>
        <p:spPr>
          <a:xfrm>
            <a:off x="611188" y="260350"/>
            <a:ext cx="8064500" cy="7747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hu-HU" altLang="hu-HU" sz="4000" b="1" smtClean="0">
                <a:effectLst/>
              </a:rPr>
              <a:t>Belső Dokumentációs Osztály</a:t>
            </a:r>
          </a:p>
        </p:txBody>
      </p:sp>
      <p:sp>
        <p:nvSpPr>
          <p:cNvPr id="26632" name="Tartalom helye 2"/>
          <p:cNvSpPr>
            <a:spLocks noGrp="1"/>
          </p:cNvSpPr>
          <p:nvPr>
            <p:ph idx="4294967295"/>
          </p:nvPr>
        </p:nvSpPr>
        <p:spPr>
          <a:xfrm>
            <a:off x="323850" y="1125538"/>
            <a:ext cx="8496300" cy="49672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hu-HU" altLang="hu-HU" sz="2400" smtClean="0">
                <a:effectLst/>
                <a:latin typeface="Arial" panose="020B0604020202020204" pitchFamily="34" charset="0"/>
              </a:rPr>
              <a:t>A Klinikai Központ saját fejlesztése</a:t>
            </a:r>
          </a:p>
          <a:p>
            <a:r>
              <a:rPr lang="hu-HU" altLang="hu-HU" sz="2400" smtClean="0">
                <a:effectLst/>
                <a:latin typeface="Arial" panose="020B0604020202020204" pitchFamily="34" charset="0"/>
              </a:rPr>
              <a:t>A hivatalos adatkérések teljesítése érdekében</a:t>
            </a:r>
          </a:p>
          <a:p>
            <a:r>
              <a:rPr lang="hu-HU" altLang="hu-HU" sz="2400" smtClean="0">
                <a:effectLst/>
                <a:latin typeface="Arial" panose="020B0604020202020204" pitchFamily="34" charset="0"/>
              </a:rPr>
              <a:t>A bejelentkező felhasználó nem rögzít egészségügyi ellátási adatokat, és ez az esemény nem kerül jelentésre a társadalombiztosítás felé</a:t>
            </a:r>
          </a:p>
          <a:p>
            <a:r>
              <a:rPr lang="hu-HU" altLang="hu-HU" sz="2400" smtClean="0">
                <a:effectLst/>
                <a:latin typeface="Arial" panose="020B0604020202020204" pitchFamily="34" charset="0"/>
              </a:rPr>
              <a:t>Meg kell adni a hozzáférés jogcímét</a:t>
            </a:r>
          </a:p>
          <a:p>
            <a:r>
              <a:rPr lang="hu-HU" altLang="hu-HU" sz="2400" smtClean="0">
                <a:effectLst/>
                <a:latin typeface="Arial" panose="020B0604020202020204" pitchFamily="34" charset="0"/>
              </a:rPr>
              <a:t>Nem érvényes a beteg által adott tiltás, korlátozás</a:t>
            </a:r>
          </a:p>
          <a:p>
            <a:r>
              <a:rPr lang="hu-HU" altLang="hu-HU" sz="2400" smtClean="0">
                <a:effectLst/>
                <a:latin typeface="Arial" panose="020B0604020202020204" pitchFamily="34" charset="0"/>
              </a:rPr>
              <a:t>Naplózott hozzáférés</a:t>
            </a:r>
          </a:p>
          <a:p>
            <a:r>
              <a:rPr lang="hu-HU" altLang="hu-HU" sz="2400" smtClean="0">
                <a:effectLst/>
                <a:latin typeface="Arial" panose="020B0604020202020204" pitchFamily="34" charset="0"/>
              </a:rPr>
              <a:t>Intézetvezetők automatikusan megkapják</a:t>
            </a:r>
          </a:p>
          <a:p>
            <a:r>
              <a:rPr lang="hu-HU" altLang="hu-HU" sz="2400" smtClean="0">
                <a:effectLst/>
                <a:latin typeface="Arial" panose="020B0604020202020204" pitchFamily="34" charset="0"/>
              </a:rPr>
              <a:t>Az Informatikai Osztálytól kérni kell</a:t>
            </a:r>
          </a:p>
        </p:txBody>
      </p:sp>
      <p:pic>
        <p:nvPicPr>
          <p:cNvPr id="2" name="Hang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  <p:sp>
        <p:nvSpPr>
          <p:cNvPr id="12" name="Rectangle 38"/>
          <p:cNvSpPr>
            <a:spLocks noGrp="1" noChangeArrowheads="1"/>
          </p:cNvSpPr>
          <p:nvPr>
            <p:ph type="ftr" sz="quarter" idx="10"/>
          </p:nvPr>
        </p:nvSpPr>
        <p:spPr>
          <a:xfrm>
            <a:off x="1042988" y="6092825"/>
            <a:ext cx="7273925" cy="358775"/>
          </a:xfrm>
        </p:spPr>
        <p:txBody>
          <a:bodyPr/>
          <a:lstStyle/>
          <a:p>
            <a:pPr algn="l">
              <a:defRPr/>
            </a:pPr>
            <a:r>
              <a:rPr lang="hu-HU" dirty="0" smtClean="0">
                <a:latin typeface="+mn-lt"/>
              </a:rPr>
              <a:t>SZTE Szent-Györgyi Albert Klinikai Központ és SZTE ÁOK, Újonnan belépő dolgozók tájékoztatása 2020.</a:t>
            </a:r>
            <a:endParaRPr lang="en-US" dirty="0">
              <a:latin typeface="+mn-lt"/>
            </a:endParaRPr>
          </a:p>
        </p:txBody>
      </p:sp>
    </p:spTree>
  </p:cSld>
  <p:clrMapOvr>
    <a:masterClrMapping/>
  </p:clrMapOvr>
  <p:transition spd="slow" advTm="92573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Dia számának helye 4"/>
          <p:cNvSpPr txBox="1">
            <a:spLocks noGrp="1"/>
          </p:cNvSpPr>
          <p:nvPr/>
        </p:nvSpPr>
        <p:spPr bwMode="auto">
          <a:xfrm>
            <a:off x="7885113" y="6308725"/>
            <a:ext cx="8366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fld id="{5B3F6AB7-272C-4694-A668-6AA66E56F35A}" type="slidenum">
              <a:rPr lang="en-US" altLang="hu-HU" sz="1200"/>
              <a:pPr algn="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22</a:t>
            </a:fld>
            <a:endParaRPr lang="en-US" altLang="hu-HU" sz="1200"/>
          </a:p>
        </p:txBody>
      </p:sp>
      <p:sp>
        <p:nvSpPr>
          <p:cNvPr id="27651" name="Rectangle 15"/>
          <p:cNvSpPr>
            <a:spLocks noChangeArrowheads="1"/>
          </p:cNvSpPr>
          <p:nvPr/>
        </p:nvSpPr>
        <p:spPr bwMode="auto">
          <a:xfrm>
            <a:off x="0" y="6092825"/>
            <a:ext cx="4140200" cy="765175"/>
          </a:xfrm>
          <a:prstGeom prst="rect">
            <a:avLst/>
          </a:prstGeom>
          <a:gradFill rotWithShape="1">
            <a:gsLst>
              <a:gs pos="0">
                <a:srgbClr val="E67F29"/>
              </a:gs>
              <a:gs pos="100000">
                <a:schemeClr val="bg1"/>
              </a:gs>
            </a:gsLst>
            <a:path path="rect">
              <a:fillToRect t="100000" r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27652" name="Oval 16"/>
          <p:cNvSpPr>
            <a:spLocks noChangeArrowheads="1"/>
          </p:cNvSpPr>
          <p:nvPr/>
        </p:nvSpPr>
        <p:spPr bwMode="auto">
          <a:xfrm rot="218767">
            <a:off x="0" y="5516563"/>
            <a:ext cx="5975350" cy="129698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27653" name="Rectangle 18"/>
          <p:cNvSpPr>
            <a:spLocks noChangeArrowheads="1"/>
          </p:cNvSpPr>
          <p:nvPr/>
        </p:nvSpPr>
        <p:spPr bwMode="auto">
          <a:xfrm rot="10800000">
            <a:off x="5003800" y="0"/>
            <a:ext cx="4140200" cy="765175"/>
          </a:xfrm>
          <a:prstGeom prst="rect">
            <a:avLst/>
          </a:prstGeom>
          <a:gradFill rotWithShape="1">
            <a:gsLst>
              <a:gs pos="0">
                <a:srgbClr val="184C8C"/>
              </a:gs>
              <a:gs pos="100000">
                <a:schemeClr val="bg1"/>
              </a:gs>
            </a:gsLst>
            <a:path path="rect">
              <a:fillToRect t="100000" r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27654" name="Oval 19"/>
          <p:cNvSpPr>
            <a:spLocks noChangeArrowheads="1"/>
          </p:cNvSpPr>
          <p:nvPr/>
        </p:nvSpPr>
        <p:spPr bwMode="auto">
          <a:xfrm rot="-10581233">
            <a:off x="3168650" y="44450"/>
            <a:ext cx="5975350" cy="129698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27655" name="Cím 1"/>
          <p:cNvSpPr>
            <a:spLocks noGrp="1"/>
          </p:cNvSpPr>
          <p:nvPr>
            <p:ph type="title" idx="4294967295"/>
          </p:nvPr>
        </p:nvSpPr>
        <p:spPr>
          <a:xfrm>
            <a:off x="250825" y="260350"/>
            <a:ext cx="8642350" cy="7747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hu-HU" altLang="hu-HU" sz="4000" b="1" smtClean="0">
                <a:effectLst/>
              </a:rPr>
              <a:t>EESzT</a:t>
            </a:r>
          </a:p>
        </p:txBody>
      </p:sp>
      <p:sp>
        <p:nvSpPr>
          <p:cNvPr id="27656" name="Tartalom helye 2"/>
          <p:cNvSpPr>
            <a:spLocks noGrp="1"/>
          </p:cNvSpPr>
          <p:nvPr>
            <p:ph idx="4294967295"/>
          </p:nvPr>
        </p:nvSpPr>
        <p:spPr>
          <a:xfrm>
            <a:off x="323850" y="1125538"/>
            <a:ext cx="8569325" cy="49672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hu-HU" altLang="hu-HU" sz="2200" dirty="0" smtClean="0">
                <a:effectLst/>
                <a:latin typeface="Arial" panose="020B0604020202020204" pitchFamily="34" charset="0"/>
              </a:rPr>
              <a:t>Elektronikus Egészségügyi Szolgáltatási Tér, országos adattároló és továbbító rendszer</a:t>
            </a:r>
          </a:p>
          <a:p>
            <a:r>
              <a:rPr lang="hu-HU" altLang="hu-HU" sz="2200" dirty="0" smtClean="0">
                <a:effectLst/>
                <a:latin typeface="Arial" panose="020B0604020202020204" pitchFamily="34" charset="0"/>
              </a:rPr>
              <a:t>Az ÁEEK (Állami Egészségügyi Ellátó Központ) működteti</a:t>
            </a:r>
          </a:p>
          <a:p>
            <a:r>
              <a:rPr lang="hu-HU" altLang="hu-HU" sz="2200" dirty="0" smtClean="0">
                <a:effectLst/>
                <a:latin typeface="Arial" panose="020B0604020202020204" pitchFamily="34" charset="0"/>
              </a:rPr>
              <a:t>Főbb komponensei: eseménynapló (kb. az OEP jelentéssel azonos adatok), </a:t>
            </a:r>
            <a:r>
              <a:rPr lang="hu-HU" altLang="hu-HU" sz="2200" dirty="0" err="1" smtClean="0">
                <a:effectLst/>
                <a:latin typeface="Arial" panose="020B0604020202020204" pitchFamily="34" charset="0"/>
              </a:rPr>
              <a:t>e-Profil</a:t>
            </a:r>
            <a:r>
              <a:rPr lang="hu-HU" altLang="hu-HU" sz="2200" dirty="0" smtClean="0">
                <a:effectLst/>
                <a:latin typeface="Arial" panose="020B0604020202020204" pitchFamily="34" charset="0"/>
              </a:rPr>
              <a:t> – általános egészségi adatok, dokumentumtár (leletek, zárójelentések, gyógyszerek, beutalók, ambuláns lapok, műtéti jegyzőkönyvek), </a:t>
            </a:r>
            <a:r>
              <a:rPr lang="hu-HU" altLang="hu-HU" sz="2200" dirty="0" err="1" smtClean="0">
                <a:effectLst/>
                <a:latin typeface="Arial" panose="020B0604020202020204" pitchFamily="34" charset="0"/>
              </a:rPr>
              <a:t>e-Recept</a:t>
            </a:r>
            <a:r>
              <a:rPr lang="hu-HU" altLang="hu-HU" sz="2200" dirty="0" smtClean="0">
                <a:effectLst/>
                <a:latin typeface="Arial" panose="020B0604020202020204" pitchFamily="34" charset="0"/>
              </a:rPr>
              <a:t> és </a:t>
            </a:r>
            <a:r>
              <a:rPr lang="hu-HU" altLang="hu-HU" sz="2200" dirty="0" err="1" smtClean="0">
                <a:effectLst/>
                <a:latin typeface="Arial" panose="020B0604020202020204" pitchFamily="34" charset="0"/>
              </a:rPr>
              <a:t>e-Beutaló</a:t>
            </a:r>
            <a:r>
              <a:rPr lang="hu-HU" altLang="hu-HU" sz="2200" dirty="0" smtClean="0">
                <a:effectLst/>
                <a:latin typeface="Arial" panose="020B0604020202020204" pitchFamily="34" charset="0"/>
              </a:rPr>
              <a:t>, továbbá időpont foglalások</a:t>
            </a:r>
          </a:p>
          <a:p>
            <a:r>
              <a:rPr lang="hu-HU" altLang="hu-HU" sz="2200" dirty="0" smtClean="0">
                <a:effectLst/>
                <a:latin typeface="Arial" panose="020B0604020202020204" pitchFamily="34" charset="0"/>
              </a:rPr>
              <a:t>Új fejlemények: magánorvosok kötelező csatlakozása, meghatalmazás</a:t>
            </a:r>
          </a:p>
          <a:p>
            <a:r>
              <a:rPr lang="hu-HU" altLang="hu-HU" sz="2200" dirty="0" smtClean="0">
                <a:effectLst/>
                <a:latin typeface="Arial" panose="020B0604020202020204" pitchFamily="34" charset="0"/>
              </a:rPr>
              <a:t>Kötelező adatkezelés a tiltakozás lehetősége nélkül, de van DÖR (Digitális Önrendelkezési Nyilvántartás)</a:t>
            </a:r>
          </a:p>
          <a:p>
            <a:r>
              <a:rPr lang="hu-HU" altLang="hu-HU" sz="2200" dirty="0" smtClean="0">
                <a:effectLst/>
                <a:latin typeface="Arial" panose="020B0604020202020204" pitchFamily="34" charset="0"/>
              </a:rPr>
              <a:t>Jogi bizonytalanság (Ab. Indítvány, panasz az ombudsmannál)</a:t>
            </a:r>
          </a:p>
        </p:txBody>
      </p:sp>
      <p:sp>
        <p:nvSpPr>
          <p:cNvPr id="11" name="Rectangle 38"/>
          <p:cNvSpPr>
            <a:spLocks noGrp="1" noChangeArrowheads="1"/>
          </p:cNvSpPr>
          <p:nvPr>
            <p:ph type="ftr" sz="quarter" idx="10"/>
          </p:nvPr>
        </p:nvSpPr>
        <p:spPr>
          <a:xfrm>
            <a:off x="1042988" y="6092825"/>
            <a:ext cx="7273925" cy="358775"/>
          </a:xfrm>
        </p:spPr>
        <p:txBody>
          <a:bodyPr/>
          <a:lstStyle/>
          <a:p>
            <a:pPr algn="l">
              <a:defRPr/>
            </a:pPr>
            <a:r>
              <a:rPr lang="hu-HU" dirty="0" smtClean="0">
                <a:latin typeface="+mn-lt"/>
              </a:rPr>
              <a:t>SZTE Szent-Györgyi Albert Klinikai Központ és SZTE ÁOK, Újonnan belépő dolgozók tájékoztatása 2020.</a:t>
            </a:r>
            <a:endParaRPr lang="en-US" dirty="0">
              <a:latin typeface="+mn-lt"/>
            </a:endParaRPr>
          </a:p>
        </p:txBody>
      </p:sp>
      <p:pic>
        <p:nvPicPr>
          <p:cNvPr id="3" name="Hang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87714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15"/>
          <p:cNvSpPr>
            <a:spLocks noChangeArrowheads="1"/>
          </p:cNvSpPr>
          <p:nvPr/>
        </p:nvSpPr>
        <p:spPr bwMode="auto">
          <a:xfrm>
            <a:off x="0" y="6092825"/>
            <a:ext cx="4140200" cy="765175"/>
          </a:xfrm>
          <a:prstGeom prst="rect">
            <a:avLst/>
          </a:prstGeom>
          <a:gradFill rotWithShape="1">
            <a:gsLst>
              <a:gs pos="0">
                <a:srgbClr val="E67F29"/>
              </a:gs>
              <a:gs pos="100000">
                <a:schemeClr val="bg1"/>
              </a:gs>
            </a:gsLst>
            <a:path path="rect">
              <a:fillToRect t="100000" r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28675" name="Oval 16"/>
          <p:cNvSpPr>
            <a:spLocks noChangeArrowheads="1"/>
          </p:cNvSpPr>
          <p:nvPr/>
        </p:nvSpPr>
        <p:spPr bwMode="auto">
          <a:xfrm rot="218767">
            <a:off x="0" y="5516563"/>
            <a:ext cx="5975350" cy="129698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5" name="Rectangle 38"/>
          <p:cNvSpPr>
            <a:spLocks noGrp="1" noChangeArrowheads="1"/>
          </p:cNvSpPr>
          <p:nvPr>
            <p:ph type="ftr" sz="quarter" idx="10"/>
          </p:nvPr>
        </p:nvSpPr>
        <p:spPr>
          <a:xfrm>
            <a:off x="1042988" y="6092825"/>
            <a:ext cx="7273925" cy="358775"/>
          </a:xfrm>
        </p:spPr>
        <p:txBody>
          <a:bodyPr/>
          <a:lstStyle/>
          <a:p>
            <a:pPr algn="l">
              <a:defRPr/>
            </a:pPr>
            <a:r>
              <a:rPr lang="hu-HU" smtClean="0">
                <a:latin typeface="+mn-lt"/>
              </a:rPr>
              <a:t>SZTE Szent-Györgyi Albert Klinikai Központ és SZTE ÁOK, Újonnan belépő dolgozók tájékoztatása 2020.</a:t>
            </a:r>
            <a:endParaRPr lang="en-US" dirty="0">
              <a:latin typeface="+mn-lt"/>
            </a:endParaRPr>
          </a:p>
        </p:txBody>
      </p:sp>
      <p:sp>
        <p:nvSpPr>
          <p:cNvPr id="28677" name="Rectangle 18"/>
          <p:cNvSpPr>
            <a:spLocks noChangeArrowheads="1"/>
          </p:cNvSpPr>
          <p:nvPr/>
        </p:nvSpPr>
        <p:spPr bwMode="auto">
          <a:xfrm rot="10800000">
            <a:off x="5003800" y="0"/>
            <a:ext cx="4140200" cy="765175"/>
          </a:xfrm>
          <a:prstGeom prst="rect">
            <a:avLst/>
          </a:prstGeom>
          <a:gradFill rotWithShape="1">
            <a:gsLst>
              <a:gs pos="0">
                <a:srgbClr val="184C8C"/>
              </a:gs>
              <a:gs pos="100000">
                <a:schemeClr val="bg1"/>
              </a:gs>
            </a:gsLst>
            <a:path path="rect">
              <a:fillToRect t="100000" r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28678" name="Oval 19"/>
          <p:cNvSpPr>
            <a:spLocks noChangeArrowheads="1"/>
          </p:cNvSpPr>
          <p:nvPr/>
        </p:nvSpPr>
        <p:spPr bwMode="auto">
          <a:xfrm rot="-10581233">
            <a:off x="3168650" y="44450"/>
            <a:ext cx="5975350" cy="129698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28679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277813"/>
            <a:ext cx="8147050" cy="847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hu-HU" altLang="hu-HU" b="1" smtClean="0">
                <a:effectLst/>
              </a:rPr>
              <a:t>Célhoz kötött adatkezelés</a:t>
            </a:r>
          </a:p>
        </p:txBody>
      </p:sp>
      <p:sp>
        <p:nvSpPr>
          <p:cNvPr id="2868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196975"/>
            <a:ext cx="8229600" cy="48244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hu-HU" altLang="hu-HU" sz="2400" smtClean="0">
                <a:effectLst/>
                <a:latin typeface="Arial" panose="020B0604020202020204" pitchFamily="34" charset="0"/>
              </a:rPr>
              <a:t>A magyar adatvédelmi szabályozás alapelve</a:t>
            </a:r>
          </a:p>
          <a:p>
            <a:pPr>
              <a:lnSpc>
                <a:spcPct val="90000"/>
              </a:lnSpc>
            </a:pPr>
            <a:r>
              <a:rPr lang="hu-HU" altLang="hu-HU" sz="2400" smtClean="0">
                <a:effectLst/>
                <a:latin typeface="Arial" panose="020B0604020202020204" pitchFamily="34" charset="0"/>
              </a:rPr>
              <a:t>A közérdekből megvalósuló adatkezelés kötelező és jogorvoslat nélküli – ezért szükséges valamilyen korlát felállítása. Ezt az elvet még az Alkotmánybíróság is magáévá tette.</a:t>
            </a:r>
          </a:p>
          <a:p>
            <a:pPr>
              <a:lnSpc>
                <a:spcPct val="90000"/>
              </a:lnSpc>
            </a:pPr>
            <a:r>
              <a:rPr lang="hu-HU" altLang="hu-HU" sz="2400" smtClean="0">
                <a:effectLst/>
                <a:latin typeface="Arial" panose="020B0604020202020204" pitchFamily="34" charset="0"/>
              </a:rPr>
              <a:t>Az Eüaktv. 40 célt sorol fel az egészségügyben</a:t>
            </a:r>
          </a:p>
          <a:p>
            <a:pPr>
              <a:lnSpc>
                <a:spcPct val="90000"/>
              </a:lnSpc>
            </a:pPr>
            <a:r>
              <a:rPr lang="hu-HU" altLang="hu-HU" sz="2400" smtClean="0">
                <a:effectLst/>
                <a:latin typeface="Arial" panose="020B0604020202020204" pitchFamily="34" charset="0"/>
              </a:rPr>
              <a:t>Ezek többségével a gyógyítás során nem találkoznak, ha mégis adódik váratlan helyzet, akkor azzal az adatvédelmi felelőst vagy a Jogi Osztályt kell keresni. Például eü. hatósági vagy rendőrségi, bírósági megkeresés.</a:t>
            </a:r>
          </a:p>
        </p:txBody>
      </p:sp>
      <p:pic>
        <p:nvPicPr>
          <p:cNvPr id="3" name="Hang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38786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15"/>
          <p:cNvSpPr>
            <a:spLocks noChangeArrowheads="1"/>
          </p:cNvSpPr>
          <p:nvPr/>
        </p:nvSpPr>
        <p:spPr bwMode="auto">
          <a:xfrm>
            <a:off x="0" y="6092825"/>
            <a:ext cx="4140200" cy="765175"/>
          </a:xfrm>
          <a:prstGeom prst="rect">
            <a:avLst/>
          </a:prstGeom>
          <a:gradFill rotWithShape="1">
            <a:gsLst>
              <a:gs pos="0">
                <a:srgbClr val="E67F29"/>
              </a:gs>
              <a:gs pos="100000">
                <a:schemeClr val="bg1"/>
              </a:gs>
            </a:gsLst>
            <a:path path="rect">
              <a:fillToRect t="100000" r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29699" name="Oval 16"/>
          <p:cNvSpPr>
            <a:spLocks noChangeArrowheads="1"/>
          </p:cNvSpPr>
          <p:nvPr/>
        </p:nvSpPr>
        <p:spPr bwMode="auto">
          <a:xfrm rot="218767">
            <a:off x="0" y="5516563"/>
            <a:ext cx="5975350" cy="129698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5" name="Rectangle 38"/>
          <p:cNvSpPr>
            <a:spLocks noGrp="1" noChangeArrowheads="1"/>
          </p:cNvSpPr>
          <p:nvPr>
            <p:ph type="ftr" sz="quarter" idx="10"/>
          </p:nvPr>
        </p:nvSpPr>
        <p:spPr>
          <a:xfrm>
            <a:off x="1042988" y="6092825"/>
            <a:ext cx="7273925" cy="358775"/>
          </a:xfrm>
        </p:spPr>
        <p:txBody>
          <a:bodyPr/>
          <a:lstStyle/>
          <a:p>
            <a:pPr algn="l">
              <a:defRPr/>
            </a:pPr>
            <a:r>
              <a:rPr lang="hu-HU" smtClean="0">
                <a:latin typeface="+mn-lt"/>
              </a:rPr>
              <a:t>SZTE Szent-Györgyi Albert Klinikai Központ és SZTE ÁOK, Újonnan belépő dolgozók tájékoztatása 2020.</a:t>
            </a:r>
            <a:endParaRPr lang="en-US" dirty="0">
              <a:latin typeface="+mn-lt"/>
            </a:endParaRPr>
          </a:p>
        </p:txBody>
      </p:sp>
      <p:sp>
        <p:nvSpPr>
          <p:cNvPr id="29701" name="Rectangle 18"/>
          <p:cNvSpPr>
            <a:spLocks noChangeArrowheads="1"/>
          </p:cNvSpPr>
          <p:nvPr/>
        </p:nvSpPr>
        <p:spPr bwMode="auto">
          <a:xfrm rot="10800000">
            <a:off x="5003800" y="0"/>
            <a:ext cx="4140200" cy="765175"/>
          </a:xfrm>
          <a:prstGeom prst="rect">
            <a:avLst/>
          </a:prstGeom>
          <a:gradFill rotWithShape="1">
            <a:gsLst>
              <a:gs pos="0">
                <a:srgbClr val="184C8C"/>
              </a:gs>
              <a:gs pos="100000">
                <a:schemeClr val="bg1"/>
              </a:gs>
            </a:gsLst>
            <a:path path="rect">
              <a:fillToRect t="100000" r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29702" name="Oval 19"/>
          <p:cNvSpPr>
            <a:spLocks noChangeArrowheads="1"/>
          </p:cNvSpPr>
          <p:nvPr/>
        </p:nvSpPr>
        <p:spPr bwMode="auto">
          <a:xfrm rot="-10581233">
            <a:off x="3168650" y="44450"/>
            <a:ext cx="5975350" cy="129698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29703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277813"/>
            <a:ext cx="8147050" cy="847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hu-HU" altLang="hu-HU" b="1" smtClean="0">
                <a:effectLst/>
              </a:rPr>
              <a:t>Dokumentációs felelősség</a:t>
            </a:r>
          </a:p>
        </p:txBody>
      </p:sp>
      <p:sp>
        <p:nvSpPr>
          <p:cNvPr id="2970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196975"/>
            <a:ext cx="8229600" cy="48244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</a:pPr>
            <a:r>
              <a:rPr lang="hu-HU" altLang="hu-HU" sz="2400" smtClean="0">
                <a:effectLst/>
                <a:latin typeface="Arial" panose="020B0604020202020204" pitchFamily="34" charset="0"/>
              </a:rPr>
              <a:t>A bírósági ügyekben nagyon fontos a precízen vezetett dokumentáció</a:t>
            </a:r>
          </a:p>
          <a:p>
            <a:pPr>
              <a:lnSpc>
                <a:spcPct val="80000"/>
              </a:lnSpc>
            </a:pPr>
            <a:r>
              <a:rPr lang="hu-HU" altLang="hu-HU" sz="2400" smtClean="0">
                <a:effectLst/>
                <a:latin typeface="Arial" panose="020B0604020202020204" pitchFamily="34" charset="0"/>
              </a:rPr>
              <a:t>Alkalmasnak kell lennie arra, hogy egy kirendelt szakértő vizsgálata után is bizonyítsa az ellátás professzionális elvégzését</a:t>
            </a:r>
          </a:p>
          <a:p>
            <a:pPr>
              <a:lnSpc>
                <a:spcPct val="80000"/>
              </a:lnSpc>
            </a:pPr>
            <a:r>
              <a:rPr lang="hu-HU" altLang="hu-HU" sz="2400" smtClean="0">
                <a:effectLst/>
                <a:latin typeface="Arial" panose="020B0604020202020204" pitchFamily="34" charset="0"/>
              </a:rPr>
              <a:t>A dokumentáció nem veszhet el, nem semmisülhet meg, nem lehet utólag javított, sérült vagy megváltoztatott (korrigált)</a:t>
            </a:r>
          </a:p>
          <a:p>
            <a:pPr>
              <a:lnSpc>
                <a:spcPct val="80000"/>
              </a:lnSpc>
            </a:pPr>
            <a:r>
              <a:rPr lang="hu-HU" altLang="hu-HU" sz="2400" smtClean="0">
                <a:effectLst/>
                <a:latin typeface="Arial" panose="020B0604020202020204" pitchFamily="34" charset="0"/>
              </a:rPr>
              <a:t>A dokumentációs hiányosságokat mindig az alperes eü. intézmény hátrányára írja a bíróság</a:t>
            </a:r>
          </a:p>
          <a:p>
            <a:pPr>
              <a:lnSpc>
                <a:spcPct val="80000"/>
              </a:lnSpc>
            </a:pPr>
            <a:r>
              <a:rPr lang="hu-HU" altLang="hu-HU" sz="2400" smtClean="0">
                <a:effectLst/>
                <a:latin typeface="Arial" panose="020B0604020202020204" pitchFamily="34" charset="0"/>
              </a:rPr>
              <a:t>A beteg azonosítása, a dátumok, a vizsgálatok, a gyógyszer dózisok, az elrendelő orvos, a kórelőzmények, az indikációk, a fennálló krónikus alapbetegségek, a hazabocsátás körülményei, a hozzájáruló nyilatkozatok mind-mind fontos kellékei.</a:t>
            </a:r>
          </a:p>
        </p:txBody>
      </p:sp>
      <p:pic>
        <p:nvPicPr>
          <p:cNvPr id="4" name="Hang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65766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artalom helye 2"/>
          <p:cNvSpPr>
            <a:spLocks noGrp="1"/>
          </p:cNvSpPr>
          <p:nvPr>
            <p:ph idx="1"/>
          </p:nvPr>
        </p:nvSpPr>
        <p:spPr>
          <a:xfrm>
            <a:off x="539750" y="2852738"/>
            <a:ext cx="7920038" cy="576262"/>
          </a:xfrm>
        </p:spPr>
        <p:txBody>
          <a:bodyPr/>
          <a:lstStyle/>
          <a:p>
            <a:pPr algn="ctr">
              <a:buFont typeface="Wingdings" panose="05000000000000000000" pitchFamily="2" charset="2"/>
              <a:buNone/>
            </a:pPr>
            <a:r>
              <a:rPr lang="hu-HU" altLang="hu-HU" sz="3600" b="1" smtClean="0">
                <a:effectLst/>
              </a:rPr>
              <a:t>Köszönöm a figyelmet!</a:t>
            </a:r>
          </a:p>
        </p:txBody>
      </p:sp>
      <p:sp>
        <p:nvSpPr>
          <p:cNvPr id="30723" name="Rectangle 15"/>
          <p:cNvSpPr>
            <a:spLocks noChangeArrowheads="1"/>
          </p:cNvSpPr>
          <p:nvPr/>
        </p:nvSpPr>
        <p:spPr bwMode="auto">
          <a:xfrm>
            <a:off x="0" y="6092825"/>
            <a:ext cx="4140200" cy="765175"/>
          </a:xfrm>
          <a:prstGeom prst="rect">
            <a:avLst/>
          </a:prstGeom>
          <a:gradFill rotWithShape="1">
            <a:gsLst>
              <a:gs pos="0">
                <a:srgbClr val="E67F29"/>
              </a:gs>
              <a:gs pos="100000">
                <a:schemeClr val="bg1"/>
              </a:gs>
            </a:gsLst>
            <a:path path="rect">
              <a:fillToRect t="100000" r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30724" name="Oval 16"/>
          <p:cNvSpPr>
            <a:spLocks noChangeArrowheads="1"/>
          </p:cNvSpPr>
          <p:nvPr/>
        </p:nvSpPr>
        <p:spPr bwMode="auto">
          <a:xfrm rot="218767">
            <a:off x="0" y="5516563"/>
            <a:ext cx="5975350" cy="129698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30726" name="Rectangle 18"/>
          <p:cNvSpPr>
            <a:spLocks noChangeArrowheads="1"/>
          </p:cNvSpPr>
          <p:nvPr/>
        </p:nvSpPr>
        <p:spPr bwMode="auto">
          <a:xfrm rot="10800000">
            <a:off x="5003800" y="0"/>
            <a:ext cx="4140200" cy="765175"/>
          </a:xfrm>
          <a:prstGeom prst="rect">
            <a:avLst/>
          </a:prstGeom>
          <a:gradFill rotWithShape="1">
            <a:gsLst>
              <a:gs pos="0">
                <a:srgbClr val="184C8C"/>
              </a:gs>
              <a:gs pos="100000">
                <a:schemeClr val="bg1"/>
              </a:gs>
            </a:gsLst>
            <a:path path="rect">
              <a:fillToRect t="100000" r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sp>
        <p:nvSpPr>
          <p:cNvPr id="30727" name="Oval 19"/>
          <p:cNvSpPr>
            <a:spLocks noChangeArrowheads="1"/>
          </p:cNvSpPr>
          <p:nvPr/>
        </p:nvSpPr>
        <p:spPr bwMode="auto">
          <a:xfrm rot="-10581233">
            <a:off x="3168650" y="44450"/>
            <a:ext cx="5975350" cy="129698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hu-HU" altLang="hu-HU" sz="1800"/>
          </a:p>
        </p:txBody>
      </p:sp>
      <p:pic>
        <p:nvPicPr>
          <p:cNvPr id="3" name="Hang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4997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0.6"/>
</p:tagLst>
</file>

<file path=ppt/theme/theme1.xml><?xml version="1.0" encoding="utf-8"?>
<a:theme xmlns:a="http://schemas.openxmlformats.org/drawingml/2006/main" name="Mérleg">
  <a:themeElements>
    <a:clrScheme name="Aspektus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Mérleg">
      <a:majorFont>
        <a:latin typeface="Arial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érleg 1">
        <a:dk1>
          <a:srgbClr val="663300"/>
        </a:dk1>
        <a:lt1>
          <a:srgbClr val="FFFFFF"/>
        </a:lt1>
        <a:dk2>
          <a:srgbClr val="996600"/>
        </a:dk2>
        <a:lt2>
          <a:srgbClr val="DBBD71"/>
        </a:lt2>
        <a:accent1>
          <a:srgbClr val="F8A500"/>
        </a:accent1>
        <a:accent2>
          <a:srgbClr val="808000"/>
        </a:accent2>
        <a:accent3>
          <a:srgbClr val="CAB8AA"/>
        </a:accent3>
        <a:accent4>
          <a:srgbClr val="DADADA"/>
        </a:accent4>
        <a:accent5>
          <a:srgbClr val="FBCFAA"/>
        </a:accent5>
        <a:accent6>
          <a:srgbClr val="737300"/>
        </a:accent6>
        <a:hlink>
          <a:srgbClr val="FFCC66"/>
        </a:hlink>
        <a:folHlink>
          <a:srgbClr val="CCA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érleg 2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CC66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B8AA"/>
        </a:accent5>
        <a:accent6>
          <a:srgbClr val="AC6D56"/>
        </a:accent6>
        <a:hlink>
          <a:srgbClr val="FFFF99"/>
        </a:hlink>
        <a:folHlink>
          <a:srgbClr val="E5B32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érleg 3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2EB62E"/>
        </a:accent1>
        <a:accent2>
          <a:srgbClr val="527C3A"/>
        </a:accent2>
        <a:accent3>
          <a:srgbClr val="B2B9AC"/>
        </a:accent3>
        <a:accent4>
          <a:srgbClr val="DADADA"/>
        </a:accent4>
        <a:accent5>
          <a:srgbClr val="ADD7AD"/>
        </a:accent5>
        <a:accent6>
          <a:srgbClr val="497034"/>
        </a:accent6>
        <a:hlink>
          <a:srgbClr val="DDD8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érleg 4">
        <a:dk1>
          <a:srgbClr val="005A58"/>
        </a:dk1>
        <a:lt1>
          <a:srgbClr val="FFFFFF"/>
        </a:lt1>
        <a:dk2>
          <a:srgbClr val="00716E"/>
        </a:dk2>
        <a:lt2>
          <a:srgbClr val="FFFF99"/>
        </a:lt2>
        <a:accent1>
          <a:srgbClr val="2DB3B0"/>
        </a:accent1>
        <a:accent2>
          <a:srgbClr val="6D6FC7"/>
        </a:accent2>
        <a:accent3>
          <a:srgbClr val="AABBBA"/>
        </a:accent3>
        <a:accent4>
          <a:srgbClr val="DADADA"/>
        </a:accent4>
        <a:accent5>
          <a:srgbClr val="ADD6D4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érleg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336699"/>
        </a:accent1>
        <a:accent2>
          <a:srgbClr val="00B000"/>
        </a:accent2>
        <a:accent3>
          <a:srgbClr val="ACB3C1"/>
        </a:accent3>
        <a:accent4>
          <a:srgbClr val="DADADA"/>
        </a:accent4>
        <a:accent5>
          <a:srgbClr val="ADB8CA"/>
        </a:accent5>
        <a:accent6>
          <a:srgbClr val="009F00"/>
        </a:accent6>
        <a:hlink>
          <a:srgbClr val="00CCFF"/>
        </a:hlink>
        <a:folHlink>
          <a:srgbClr val="B5FFF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érleg 6">
        <a:dk1>
          <a:srgbClr val="2F2D25"/>
        </a:dk1>
        <a:lt1>
          <a:srgbClr val="FFFFFF"/>
        </a:lt1>
        <a:dk2>
          <a:srgbClr val="656151"/>
        </a:dk2>
        <a:lt2>
          <a:srgbClr val="FFFFCC"/>
        </a:lt2>
        <a:accent1>
          <a:srgbClr val="818173"/>
        </a:accent1>
        <a:accent2>
          <a:srgbClr val="809EA8"/>
        </a:accent2>
        <a:accent3>
          <a:srgbClr val="B8B7B3"/>
        </a:accent3>
        <a:accent4>
          <a:srgbClr val="DADADA"/>
        </a:accent4>
        <a:accent5>
          <a:srgbClr val="C1C1BC"/>
        </a:accent5>
        <a:accent6>
          <a:srgbClr val="738F98"/>
        </a:accent6>
        <a:hlink>
          <a:srgbClr val="E2C86A"/>
        </a:hlink>
        <a:folHlink>
          <a:srgbClr val="B7B6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érleg 7">
        <a:dk1>
          <a:srgbClr val="B4AF80"/>
        </a:dk1>
        <a:lt1>
          <a:srgbClr val="FFFFFF"/>
        </a:lt1>
        <a:dk2>
          <a:srgbClr val="C8C6A2"/>
        </a:dk2>
        <a:lt2>
          <a:srgbClr val="827F4C"/>
        </a:lt2>
        <a:accent1>
          <a:srgbClr val="7C784E"/>
        </a:accent1>
        <a:accent2>
          <a:srgbClr val="A2A4AC"/>
        </a:accent2>
        <a:accent3>
          <a:srgbClr val="E0DFCE"/>
        </a:accent3>
        <a:accent4>
          <a:srgbClr val="DADADA"/>
        </a:accent4>
        <a:accent5>
          <a:srgbClr val="BFBEB2"/>
        </a:accent5>
        <a:accent6>
          <a:srgbClr val="92949B"/>
        </a:accent6>
        <a:hlink>
          <a:srgbClr val="33CCCC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érleg 8">
        <a:dk1>
          <a:srgbClr val="000000"/>
        </a:dk1>
        <a:lt1>
          <a:srgbClr val="DDDDDD"/>
        </a:lt1>
        <a:dk2>
          <a:srgbClr val="000000"/>
        </a:dk2>
        <a:lt2>
          <a:srgbClr val="B8B7D1"/>
        </a:lt2>
        <a:accent1>
          <a:srgbClr val="F1F0F4"/>
        </a:accent1>
        <a:accent2>
          <a:srgbClr val="C1BCFC"/>
        </a:accent2>
        <a:accent3>
          <a:srgbClr val="EBEBEB"/>
        </a:accent3>
        <a:accent4>
          <a:srgbClr val="000000"/>
        </a:accent4>
        <a:accent5>
          <a:srgbClr val="F7F6F8"/>
        </a:accent5>
        <a:accent6>
          <a:srgbClr val="AFAAE4"/>
        </a:accent6>
        <a:hlink>
          <a:srgbClr val="5454C6"/>
        </a:hlink>
        <a:folHlink>
          <a:srgbClr val="6A6F8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érleg 9">
        <a:dk1>
          <a:srgbClr val="000000"/>
        </a:dk1>
        <a:lt1>
          <a:srgbClr val="FFFFFF"/>
        </a:lt1>
        <a:dk2>
          <a:srgbClr val="00A29E"/>
        </a:dk2>
        <a:lt2>
          <a:srgbClr val="CBCBCB"/>
        </a:lt2>
        <a:accent1>
          <a:srgbClr val="E5E5FF"/>
        </a:accent1>
        <a:accent2>
          <a:srgbClr val="79CD6B"/>
        </a:accent2>
        <a:accent3>
          <a:srgbClr val="FFFFFF"/>
        </a:accent3>
        <a:accent4>
          <a:srgbClr val="000000"/>
        </a:accent4>
        <a:accent5>
          <a:srgbClr val="F0F0FF"/>
        </a:accent5>
        <a:accent6>
          <a:srgbClr val="6DBA60"/>
        </a:accent6>
        <a:hlink>
          <a:srgbClr val="4477DE"/>
        </a:hlink>
        <a:folHlink>
          <a:srgbClr val="65498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Alapértelmezett terv">
  <a:themeElements>
    <a:clrScheme name="Alapértelmezett terv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lapértelmezett terv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-té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Alapértelmezett terv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2296</TotalTime>
  <Words>2124</Words>
  <Application>Microsoft Office PowerPoint</Application>
  <PresentationFormat>Diavetítés a képernyőre (4:3 oldalarány)</PresentationFormat>
  <Paragraphs>162</Paragraphs>
  <Slides>25</Slides>
  <Notes>1</Notes>
  <HiddenSlides>0</HiddenSlides>
  <MMClips>25</MMClips>
  <ScaleCrop>false</ScaleCrop>
  <HeadingPairs>
    <vt:vector size="6" baseType="variant">
      <vt:variant>
        <vt:lpstr>Használt betűtípusok</vt:lpstr>
      </vt:variant>
      <vt:variant>
        <vt:i4>3</vt:i4>
      </vt:variant>
      <vt:variant>
        <vt:lpstr>Téma</vt:lpstr>
      </vt:variant>
      <vt:variant>
        <vt:i4>2</vt:i4>
      </vt:variant>
      <vt:variant>
        <vt:lpstr>Diacímek</vt:lpstr>
      </vt:variant>
      <vt:variant>
        <vt:i4>25</vt:i4>
      </vt:variant>
    </vt:vector>
  </HeadingPairs>
  <TitlesOfParts>
    <vt:vector size="30" baseType="lpstr">
      <vt:lpstr>Arial</vt:lpstr>
      <vt:lpstr>Tahoma</vt:lpstr>
      <vt:lpstr>Wingdings</vt:lpstr>
      <vt:lpstr>Mérleg</vt:lpstr>
      <vt:lpstr>Alapértelmezett terv</vt:lpstr>
      <vt:lpstr>Újonnan belépő dolgozók adatvédelmi tájékoztatása</vt:lpstr>
      <vt:lpstr>A Szent Györgyi Albert Klinikai Központ adatvédelmi szervezete</vt:lpstr>
      <vt:lpstr>Munkahelyi adatvédelmi előírások</vt:lpstr>
      <vt:lpstr>Intranet</vt:lpstr>
      <vt:lpstr>A dolgozók felelőssége</vt:lpstr>
      <vt:lpstr>A dolgozók felelőssége</vt:lpstr>
      <vt:lpstr>A dolgozók képzése</vt:lpstr>
      <vt:lpstr>PowerPoint bemutató</vt:lpstr>
      <vt:lpstr>Legfontosabb jogszabályok</vt:lpstr>
      <vt:lpstr>Mit jelent a személyes adatok védelme?</vt:lpstr>
      <vt:lpstr>Személyes adat</vt:lpstr>
      <vt:lpstr>Ki az adatkezelő?</vt:lpstr>
      <vt:lpstr>Egészségügyi adat</vt:lpstr>
      <vt:lpstr>Orvosi titok</vt:lpstr>
      <vt:lpstr>Orvosi titoktartás</vt:lpstr>
      <vt:lpstr>Kezelőorvos</vt:lpstr>
      <vt:lpstr>Adattovábbítás, adatigénylés</vt:lpstr>
      <vt:lpstr>Adatok lekérdezése az NEAK-tól</vt:lpstr>
      <vt:lpstr>Adatok továbbítása a háziorvosnak</vt:lpstr>
      <vt:lpstr>Különböző adatkezelési célok</vt:lpstr>
      <vt:lpstr>Belső Dokumentációs Osztály</vt:lpstr>
      <vt:lpstr>EESzT</vt:lpstr>
      <vt:lpstr>Célhoz kötött adatkezelés</vt:lpstr>
      <vt:lpstr>Dokumentációs felelősség</vt:lpstr>
      <vt:lpstr>PowerPoint bemutató</vt:lpstr>
    </vt:vector>
  </TitlesOfParts>
  <Company>SZTE TTK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Az egészségügyi adatvédelem jogi problémái</dc:title>
  <dc:creator>Alexin Zoltán</dc:creator>
  <cp:lastModifiedBy>Alexin Zoltán</cp:lastModifiedBy>
  <cp:revision>107</cp:revision>
  <dcterms:created xsi:type="dcterms:W3CDTF">2009-07-29T07:49:45Z</dcterms:created>
  <dcterms:modified xsi:type="dcterms:W3CDTF">2020-05-13T09:33:27Z</dcterms:modified>
</cp:coreProperties>
</file>